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2" r:id="rId3"/>
    <p:sldId id="273" r:id="rId4"/>
    <p:sldId id="274" r:id="rId5"/>
    <p:sldId id="278" r:id="rId6"/>
    <p:sldId id="275" r:id="rId7"/>
    <p:sldId id="276" r:id="rId8"/>
    <p:sldId id="277" r:id="rId9"/>
    <p:sldId id="259" r:id="rId10"/>
    <p:sldId id="258" r:id="rId11"/>
    <p:sldId id="260" r:id="rId12"/>
    <p:sldId id="261" r:id="rId13"/>
    <p:sldId id="279" r:id="rId14"/>
    <p:sldId id="262" r:id="rId15"/>
    <p:sldId id="263" r:id="rId16"/>
    <p:sldId id="265" r:id="rId17"/>
    <p:sldId id="288" r:id="rId18"/>
    <p:sldId id="269" r:id="rId19"/>
    <p:sldId id="281" r:id="rId20"/>
    <p:sldId id="287" r:id="rId21"/>
    <p:sldId id="282" r:id="rId22"/>
    <p:sldId id="271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3" autoAdjust="0"/>
    <p:restoredTop sz="94660"/>
  </p:normalViewPr>
  <p:slideViewPr>
    <p:cSldViewPr>
      <p:cViewPr>
        <p:scale>
          <a:sx n="79" d="100"/>
          <a:sy n="79" d="100"/>
        </p:scale>
        <p:origin x="-83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5AE16-65E8-4B08-86C1-78A4E7D615C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C32EB-A33C-49D1-A2C7-C12EFBE54CD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FD01-1F8B-4C76-A61D-6C6823EC94A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bilge\Downloads\bina slog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71400"/>
            <a:ext cx="4104456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3131840" y="188640"/>
            <a:ext cx="5351010" cy="151216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solidFill>
                  <a:schemeClr val="bg1"/>
                </a:solidFill>
                <a:ea typeface="+mj-ea"/>
                <a:cs typeface="+mj-cs"/>
              </a:rPr>
              <a:t>    GENKÖK</a:t>
            </a:r>
            <a:endParaRPr kumimoji="0" lang="tr-TR" sz="40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4" descr="k%C3%B6k-h%C3%BCc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46" y="3131345"/>
            <a:ext cx="1564034" cy="1233759"/>
          </a:xfrm>
          <a:prstGeom prst="rect">
            <a:avLst/>
          </a:prstGeom>
          <a:solidFill>
            <a:srgbClr val="FFCC99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5" descr="klon+kok+huc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46" y="4365105"/>
            <a:ext cx="1564034" cy="1067744"/>
          </a:xfrm>
          <a:prstGeom prst="rect">
            <a:avLst/>
          </a:prstGeom>
          <a:solidFill>
            <a:srgbClr val="FFCC99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6" descr="cell-scope2tr-JACJ-KR_1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8" y="1759744"/>
            <a:ext cx="1519807" cy="14532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genkok04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46" y="1762920"/>
            <a:ext cx="1564034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bilge\Desktop\GENOM KÖK HÜCRE MERKEZİ\GENKÖK YENİ FOTOĞRAFLAR\IMG_0424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827" y="3212976"/>
            <a:ext cx="1499567" cy="2216424"/>
          </a:xfrm>
          <a:ln>
            <a:solidFill>
              <a:schemeClr val="bg1"/>
            </a:solidFill>
          </a:ln>
        </p:spPr>
      </p:pic>
      <p:pic>
        <p:nvPicPr>
          <p:cNvPr id="9" name="Picture 7" descr="DSC_01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35" y="5341169"/>
            <a:ext cx="1872208" cy="1184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5428" y="5341169"/>
            <a:ext cx="1656184" cy="1158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8" y="5341170"/>
            <a:ext cx="1728191" cy="11711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46" y="5341169"/>
            <a:ext cx="1531986" cy="11782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26" y="5341169"/>
            <a:ext cx="1799602" cy="1158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Metin kutusu"/>
          <p:cNvSpPr txBox="1"/>
          <p:nvPr/>
        </p:nvSpPr>
        <p:spPr>
          <a:xfrm>
            <a:off x="1763688" y="2708920"/>
            <a:ext cx="81917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İleri evre </a:t>
            </a:r>
            <a:r>
              <a:rPr lang="tr-TR" sz="2400" b="1" dirty="0" err="1" smtClean="0"/>
              <a:t>retinitis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pigmentosalı</a:t>
            </a:r>
            <a:r>
              <a:rPr lang="tr-TR" sz="2400" b="1" dirty="0" smtClean="0"/>
              <a:t> olgularda </a:t>
            </a:r>
          </a:p>
          <a:p>
            <a:r>
              <a:rPr lang="tr-TR" sz="2400" b="1" dirty="0" smtClean="0"/>
              <a:t>kök hücre uygulaması: 1 yıllık sonuçlar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Prof. Dr. Ayşe Öner, FEBO</a:t>
            </a:r>
          </a:p>
          <a:p>
            <a:r>
              <a:rPr lang="tr-TR" dirty="0" smtClean="0"/>
              <a:t>Zeynep Burçin Gönen, Mustafa Çetin, Yusuf </a:t>
            </a:r>
            <a:r>
              <a:rPr lang="tr-TR" dirty="0" err="1" smtClean="0"/>
              <a:t>Özkul</a:t>
            </a:r>
            <a:endParaRPr lang="tr-TR" dirty="0" smtClean="0"/>
          </a:p>
          <a:p>
            <a:r>
              <a:rPr lang="tr-TR" dirty="0" smtClean="0"/>
              <a:t>ERCİYES ÜNİVERSİTESİ TIP FAKÜLTESİ</a:t>
            </a:r>
          </a:p>
          <a:p>
            <a:r>
              <a:rPr lang="tr-TR" dirty="0" smtClean="0"/>
              <a:t>GÖZ HAST VE GENKÖK /KAYSERİ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772816"/>
            <a:ext cx="7408333" cy="432048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14 olgu </a:t>
            </a:r>
            <a:r>
              <a:rPr lang="tr-TR" dirty="0" err="1" smtClean="0"/>
              <a:t>opere</a:t>
            </a:r>
            <a:r>
              <a:rPr lang="tr-TR" dirty="0" smtClean="0"/>
              <a:t> edilmiş ve 1 yıllık takiplerini tamamlamıştır. </a:t>
            </a:r>
          </a:p>
          <a:p>
            <a:r>
              <a:rPr lang="tr-TR" dirty="0" smtClean="0"/>
              <a:t>Tüm olgularda total/ totale yakın görme alanı </a:t>
            </a:r>
            <a:r>
              <a:rPr lang="tr-TR" dirty="0" err="1" smtClean="0"/>
              <a:t>defekti</a:t>
            </a:r>
            <a:r>
              <a:rPr lang="tr-TR" dirty="0" smtClean="0"/>
              <a:t> mevcuttur.</a:t>
            </a:r>
          </a:p>
          <a:p>
            <a:r>
              <a:rPr lang="tr-TR" dirty="0" smtClean="0"/>
              <a:t>Olguların  7’si ( p +) </a:t>
            </a:r>
            <a:r>
              <a:rPr lang="tr-TR" dirty="0" err="1" smtClean="0"/>
              <a:t>dir</a:t>
            </a:r>
            <a:endParaRPr lang="tr-TR" dirty="0" smtClean="0"/>
          </a:p>
          <a:p>
            <a:r>
              <a:rPr lang="tr-TR" dirty="0" err="1" smtClean="0"/>
              <a:t>Preop</a:t>
            </a:r>
            <a:r>
              <a:rPr lang="tr-TR" dirty="0" smtClean="0"/>
              <a:t> en iyi gören olgular 1 </a:t>
            </a:r>
            <a:r>
              <a:rPr lang="tr-TR" dirty="0" err="1" smtClean="0"/>
              <a:t>mps</a:t>
            </a:r>
            <a:r>
              <a:rPr lang="tr-TR" dirty="0" smtClean="0"/>
              <a:t> (20/20000).</a:t>
            </a:r>
          </a:p>
          <a:p>
            <a:r>
              <a:rPr lang="tr-TR" dirty="0" smtClean="0"/>
              <a:t>Tüm olgularda ERG silik.</a:t>
            </a:r>
          </a:p>
          <a:p>
            <a:r>
              <a:rPr lang="tr-TR" dirty="0" smtClean="0"/>
              <a:t>Görmesi düşük olan göz </a:t>
            </a:r>
            <a:r>
              <a:rPr lang="tr-TR" dirty="0" err="1" smtClean="0"/>
              <a:t>opere</a:t>
            </a:r>
            <a:r>
              <a:rPr lang="tr-TR" dirty="0" smtClean="0"/>
              <a:t> edildi.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2483768" y="548680"/>
            <a:ext cx="4014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HASTALAR VE METOD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051720" y="476672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/>
              <a:t>      SONUÇLAR</a:t>
            </a:r>
            <a:endParaRPr lang="tr-T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2664296" cy="357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347864" y="6093296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Görme alanı örnekleri</a:t>
            </a:r>
            <a:endParaRPr lang="tr-T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2598725" cy="359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3970" name="Picture 2" descr="C:\Users\Ayse\Desktop\Kök hücre sunumları\dr. ayse erg\epreop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1674199"/>
            <a:ext cx="5212052" cy="3909039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483768" y="5877272"/>
            <a:ext cx="3293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Tam alan ERG örneği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GÖRME KESKİNLİKLERİ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115616" y="1484784"/>
          <a:ext cx="7128792" cy="4176478"/>
        </p:xfrm>
        <a:graphic>
          <a:graphicData uri="http://schemas.openxmlformats.org/drawingml/2006/table">
            <a:tbl>
              <a:tblPr/>
              <a:tblGrid>
                <a:gridCol w="1782198"/>
                <a:gridCol w="1782198"/>
                <a:gridCol w="1782198"/>
                <a:gridCol w="1782198"/>
              </a:tblGrid>
              <a:tr h="522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No/Yaş/Cinsiyet/Göz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Başlangıç</a:t>
                      </a:r>
                      <a:r>
                        <a:rPr lang="tr-TR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EİDGK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Takiplerde EİDGK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Ayda EİDGK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1/44/E/Sağ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2/57/E/Sağ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3/42/K/Sol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4/34/E/Sol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20/20000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20/20000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20/20000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5/34/E/Sol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</a:t>
                      </a:r>
                      <a:endParaRPr lang="tr-TR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20/400</a:t>
                      </a:r>
                      <a:endParaRPr lang="tr-TR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</a:t>
                      </a:r>
                      <a:endParaRPr lang="tr-T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6/30/K/Sağ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20/20000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20/20000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20/20000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7/29/E/Sol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20/20000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20/20000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20/20000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8/47/E/Sol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9/26/E/Sağ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20/20000</a:t>
                      </a:r>
                      <a:endParaRPr lang="tr-T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20/400</a:t>
                      </a:r>
                      <a:endParaRPr lang="tr-TR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</a:t>
                      </a:r>
                      <a:endParaRPr lang="tr-T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10/46/K/Sol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11/32/E/Sol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20/20000</a:t>
                      </a:r>
                      <a:endParaRPr lang="tr-T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</a:t>
                      </a:r>
                      <a:endParaRPr lang="tr-T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</a:t>
                      </a:r>
                      <a:endParaRPr lang="tr-T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12/43/E /Sol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13/48/K/Sol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P+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14/36/K/Sağ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20/20000</a:t>
                      </a:r>
                      <a:endParaRPr lang="tr-T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20/400</a:t>
                      </a:r>
                      <a:endParaRPr lang="tr-T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20/400</a:t>
                      </a:r>
                      <a:endParaRPr lang="tr-T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844824"/>
            <a:ext cx="7704856" cy="42484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Hiçbir olguda sistemik komplikasyon olmadı. </a:t>
            </a:r>
          </a:p>
          <a:p>
            <a:endParaRPr lang="tr-TR" dirty="0" smtClean="0"/>
          </a:p>
          <a:p>
            <a:r>
              <a:rPr lang="tr-TR" dirty="0" smtClean="0"/>
              <a:t>6 olguda </a:t>
            </a:r>
            <a:r>
              <a:rPr lang="tr-TR" dirty="0" err="1" smtClean="0"/>
              <a:t>okuler</a:t>
            </a:r>
            <a:r>
              <a:rPr lang="tr-TR" dirty="0" smtClean="0"/>
              <a:t> komplikasyon gelişti.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1 olguda enjeksiyon sahasında KNVM (Cerrahi travma).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5 olguda ERM  ve  </a:t>
            </a:r>
            <a:r>
              <a:rPr lang="tr-TR" dirty="0" err="1" smtClean="0"/>
              <a:t>periferal</a:t>
            </a:r>
            <a:r>
              <a:rPr lang="tr-TR" dirty="0" smtClean="0"/>
              <a:t> </a:t>
            </a:r>
            <a:r>
              <a:rPr lang="tr-TR" dirty="0" err="1" smtClean="0"/>
              <a:t>membranlar</a:t>
            </a:r>
            <a:r>
              <a:rPr lang="tr-TR" dirty="0" smtClean="0"/>
              <a:t>, 1 olguda </a:t>
            </a:r>
            <a:r>
              <a:rPr lang="tr-TR" dirty="0" err="1" smtClean="0"/>
              <a:t>pupil</a:t>
            </a:r>
            <a:r>
              <a:rPr lang="tr-TR" dirty="0" smtClean="0"/>
              <a:t> alanını kapatan </a:t>
            </a:r>
            <a:r>
              <a:rPr lang="tr-TR" dirty="0" err="1" smtClean="0"/>
              <a:t>fibröz</a:t>
            </a:r>
            <a:r>
              <a:rPr lang="tr-TR" dirty="0" smtClean="0"/>
              <a:t> </a:t>
            </a:r>
            <a:r>
              <a:rPr lang="tr-TR" dirty="0" err="1" smtClean="0"/>
              <a:t>proliferasyon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(</a:t>
            </a:r>
            <a:r>
              <a:rPr lang="tr-TR" dirty="0" err="1" smtClean="0"/>
              <a:t>KH’lerin</a:t>
            </a:r>
            <a:r>
              <a:rPr lang="tr-TR" dirty="0" smtClean="0"/>
              <a:t> </a:t>
            </a:r>
            <a:r>
              <a:rPr lang="tr-TR" dirty="0" err="1" smtClean="0"/>
              <a:t>subretinal</a:t>
            </a:r>
            <a:r>
              <a:rPr lang="tr-TR" dirty="0" smtClean="0"/>
              <a:t> alandan retina yüzeyine dağılımı)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275856" y="476672"/>
            <a:ext cx="2903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smtClean="0">
                <a:solidFill>
                  <a:schemeClr val="bg1"/>
                </a:solidFill>
              </a:rPr>
              <a:t>SONUÇLAR</a:t>
            </a:r>
            <a:endParaRPr lang="tr-TR" sz="4400" dirty="0">
              <a:solidFill>
                <a:schemeClr val="bg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483768" y="764704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/>
              <a:t>SONUÇLAR</a:t>
            </a:r>
            <a:endParaRPr lang="tr-T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4  olguda belirgin görme artışı olmuş, 3 olguda bu artış 1. yılda da devam etmiştir.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Görme artışı olan olgular </a:t>
            </a:r>
            <a:r>
              <a:rPr lang="tr-TR" dirty="0" err="1" smtClean="0"/>
              <a:t>preop</a:t>
            </a:r>
            <a:r>
              <a:rPr lang="tr-TR" dirty="0" smtClean="0"/>
              <a:t> görmesi iyi olan olgulardır.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Görme artışı olmayan diğer olguların 7 si p (+)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188640"/>
            <a:ext cx="7258000" cy="1252728"/>
          </a:xfrm>
        </p:spPr>
        <p:txBody>
          <a:bodyPr/>
          <a:lstStyle/>
          <a:p>
            <a:r>
              <a:rPr lang="tr-TR" dirty="0" smtClean="0"/>
              <a:t>SONUÇLAR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3972" name="Picture 4" descr="C:\Users\Ayse\Desktop\Kök hücre sunumları\fotolar\HASTA FOTOLARI\Dr Ayse son\ARIK_FATIH_01-01-1989__(000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2880320" cy="2179160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323528" y="6165304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                         1 hafta ve 6. ayda ve 18 ayda enjeksiyon alanında OCT görünümü </a:t>
            </a:r>
            <a:endParaRPr lang="tr-TR" sz="1600" dirty="0"/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3672408" cy="152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3396898" cy="15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sus\Desktop\KÖK HÜCRE\son hasta fotoları\New Folder\ARIK_FATIH_01-01-1989__(000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32656"/>
            <a:ext cx="2880320" cy="2179161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1331640" y="2636912"/>
            <a:ext cx="235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6. Ay </a:t>
            </a:r>
            <a:r>
              <a:rPr lang="tr-TR" dirty="0" err="1" smtClean="0"/>
              <a:t>fundus</a:t>
            </a:r>
            <a:r>
              <a:rPr lang="tr-TR" dirty="0" smtClean="0"/>
              <a:t> görüntüsü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4788024" y="2636912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18 ay </a:t>
            </a:r>
            <a:r>
              <a:rPr lang="tr-TR" dirty="0" err="1" smtClean="0"/>
              <a:t>fundus</a:t>
            </a:r>
            <a:r>
              <a:rPr lang="tr-TR" dirty="0" smtClean="0"/>
              <a:t> görüntüsü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581128"/>
            <a:ext cx="3312368" cy="146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7" y="3861049"/>
            <a:ext cx="4183379" cy="141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sus\Desktop\KÖK HÜCRE\son hasta fotoları\New Folder\YUCEL_ARIFE_01-01-1980__(000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3331198" cy="252028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3312368" cy="246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196752"/>
            <a:ext cx="4176464" cy="117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Users\Ayse\Desktop\Hazırlanacak yazılar\KÖK HÜCRE\Kök hücre manuscript\stem cell research and therapy kabul\figures\erm 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3317218" cy="1961371"/>
          </a:xfrm>
          <a:prstGeom prst="rect">
            <a:avLst/>
          </a:prstGeom>
          <a:noFill/>
        </p:spPr>
      </p:pic>
      <p:pic>
        <p:nvPicPr>
          <p:cNvPr id="23555" name="Picture 3" descr="C:\Users\Ayse\Desktop\Hazırlanacak yazılar\KÖK HÜCRE\Kök hücre manuscript\stem cell research and therapy kabul\figures\erm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933056"/>
            <a:ext cx="3791776" cy="1486775"/>
          </a:xfrm>
          <a:prstGeom prst="rect">
            <a:avLst/>
          </a:prstGeom>
          <a:noFill/>
        </p:spPr>
      </p:pic>
      <p:pic>
        <p:nvPicPr>
          <p:cNvPr id="23556" name="Picture 4" descr="C:\Users\Ayse\Desktop\Hazırlanacak yazılar\KÖK HÜCRE\Kök hücre manuscript\stem cell research and therapy kabul\figures\er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3384376" cy="2001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pic>
        <p:nvPicPr>
          <p:cNvPr id="79874" name="Picture 2" descr="C:\Users\Ayse\Desktop\Kök hücre sunumları\retitinis pigmentosa (1).ppt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2209800"/>
            <a:ext cx="6961187" cy="24384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724128" y="5013176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IOVS- </a:t>
            </a:r>
            <a:r>
              <a:rPr lang="tr-TR" dirty="0" err="1" smtClean="0"/>
              <a:t>January</a:t>
            </a:r>
            <a:r>
              <a:rPr lang="tr-TR" dirty="0" smtClean="0"/>
              <a:t> 2015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tr-TR" dirty="0" smtClean="0"/>
              <a:t>FİNANSAL İLİNTİ BEYANI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2000" dirty="0" smtClean="0"/>
              <a:t>Sunumda adı geçen ürünlerle herhangi bir finansal ilintim yoktur. 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258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627784" y="4797152"/>
            <a:ext cx="389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J </a:t>
            </a:r>
            <a:r>
              <a:rPr lang="tr-TR" dirty="0" err="1" smtClean="0"/>
              <a:t>Ophthalmic</a:t>
            </a:r>
            <a:r>
              <a:rPr lang="tr-TR" dirty="0" smtClean="0"/>
              <a:t> </a:t>
            </a:r>
            <a:r>
              <a:rPr lang="tr-TR" dirty="0" err="1" smtClean="0"/>
              <a:t>Vis</a:t>
            </a:r>
            <a:r>
              <a:rPr lang="tr-TR" dirty="0" smtClean="0"/>
              <a:t> </a:t>
            </a:r>
            <a:r>
              <a:rPr lang="tr-TR" dirty="0" err="1" smtClean="0"/>
              <a:t>Res</a:t>
            </a:r>
            <a:r>
              <a:rPr lang="tr-TR" dirty="0" smtClean="0"/>
              <a:t> 2017; 12(1): 58‑64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2195736" y="5661248"/>
            <a:ext cx="446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 OLGUNUN BİRİNDE FİBRÖZ PROLİFERASYON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556792"/>
            <a:ext cx="7408333" cy="4725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dirty="0" smtClean="0"/>
              <a:t>       </a:t>
            </a:r>
          </a:p>
          <a:p>
            <a:r>
              <a:rPr lang="tr-TR" sz="3600" dirty="0" smtClean="0"/>
              <a:t> RP ‘</a:t>
            </a:r>
            <a:r>
              <a:rPr lang="tr-TR" sz="3600" dirty="0" err="1" smtClean="0"/>
              <a:t>li</a:t>
            </a:r>
            <a:r>
              <a:rPr lang="tr-TR" sz="3600" dirty="0" smtClean="0"/>
              <a:t> 20 olguda </a:t>
            </a:r>
            <a:r>
              <a:rPr lang="tr-TR" sz="3600" dirty="0" err="1" smtClean="0"/>
              <a:t>intravitreal</a:t>
            </a:r>
            <a:r>
              <a:rPr lang="tr-TR" sz="3600" dirty="0" smtClean="0"/>
              <a:t> Kİ-MKH</a:t>
            </a:r>
          </a:p>
          <a:p>
            <a:pPr hangingPunct="0">
              <a:buNone/>
            </a:pPr>
            <a:endParaRPr lang="tr-TR" sz="3600" dirty="0" smtClean="0"/>
          </a:p>
          <a:p>
            <a:pPr hangingPunct="0"/>
            <a:r>
              <a:rPr lang="tr-TR" sz="3600" dirty="0" smtClean="0"/>
              <a:t>3 ayda görme kalitesinde artış ancak 1 yılda eski haline geri dönüş </a:t>
            </a:r>
          </a:p>
          <a:p>
            <a:pPr hangingPunct="0"/>
            <a:endParaRPr lang="tr-TR" sz="3600" dirty="0" smtClean="0"/>
          </a:p>
          <a:p>
            <a:pPr hangingPunct="0"/>
            <a:r>
              <a:rPr lang="tr-TR" sz="3600" dirty="0" err="1" smtClean="0"/>
              <a:t>KMÖ’de</a:t>
            </a:r>
            <a:r>
              <a:rPr lang="tr-TR" sz="3600" dirty="0" smtClean="0"/>
              <a:t> azalma</a:t>
            </a:r>
          </a:p>
          <a:p>
            <a:pPr hangingPunct="0">
              <a:buNone/>
            </a:pPr>
            <a:endParaRPr lang="tr-TR" sz="3600" dirty="0" smtClean="0"/>
          </a:p>
          <a:p>
            <a:pPr hangingPunct="0"/>
            <a:r>
              <a:rPr lang="tr-TR" sz="3600" dirty="0" smtClean="0"/>
              <a:t>Sistemik ve oküler komplikasyon yok.  </a:t>
            </a:r>
          </a:p>
          <a:p>
            <a:pPr hangingPunct="0">
              <a:buNone/>
            </a:pPr>
            <a:endParaRPr lang="tr-TR" sz="1600" dirty="0" smtClean="0"/>
          </a:p>
          <a:p>
            <a:r>
              <a:rPr lang="tr-TR" sz="1600" dirty="0" err="1" smtClean="0"/>
              <a:t>Siqueira</a:t>
            </a:r>
            <a:r>
              <a:rPr lang="tr-TR" sz="1600" dirty="0" smtClean="0"/>
              <a:t> et al. </a:t>
            </a:r>
            <a:r>
              <a:rPr lang="tr-TR" sz="1600" dirty="0" err="1" smtClean="0"/>
              <a:t>Stem</a:t>
            </a:r>
            <a:r>
              <a:rPr lang="tr-TR" sz="1600" dirty="0" smtClean="0"/>
              <a:t> </a:t>
            </a:r>
            <a:r>
              <a:rPr lang="tr-TR" sz="1600" dirty="0" err="1" smtClean="0"/>
              <a:t>Cell</a:t>
            </a:r>
            <a:r>
              <a:rPr lang="tr-TR" sz="1600" dirty="0" smtClean="0"/>
              <a:t> </a:t>
            </a:r>
            <a:r>
              <a:rPr lang="tr-TR" sz="1600" dirty="0" err="1" smtClean="0"/>
              <a:t>Research</a:t>
            </a:r>
            <a:r>
              <a:rPr lang="tr-TR" sz="1600" dirty="0" smtClean="0"/>
              <a:t> &amp; </a:t>
            </a:r>
            <a:r>
              <a:rPr lang="tr-TR" sz="1600" dirty="0" err="1" smtClean="0"/>
              <a:t>Therapy</a:t>
            </a:r>
            <a:r>
              <a:rPr lang="tr-TR" sz="1600" dirty="0" smtClean="0"/>
              <a:t> (2015) 6:29 </a:t>
            </a:r>
            <a:r>
              <a:rPr lang="tr-TR" sz="1600" dirty="0" err="1" smtClean="0"/>
              <a:t>Quality</a:t>
            </a:r>
            <a:r>
              <a:rPr lang="tr-TR" sz="1600" dirty="0" smtClean="0"/>
              <a:t> of life in </a:t>
            </a:r>
            <a:r>
              <a:rPr lang="tr-TR" sz="1600" dirty="0" err="1" smtClean="0"/>
              <a:t>patients</a:t>
            </a:r>
            <a:r>
              <a:rPr lang="tr-TR" sz="1600" dirty="0" smtClean="0"/>
              <a:t> </a:t>
            </a:r>
            <a:r>
              <a:rPr lang="tr-TR" sz="1600" dirty="0" err="1" smtClean="0"/>
              <a:t>with</a:t>
            </a:r>
            <a:r>
              <a:rPr lang="tr-TR" sz="1600" dirty="0" smtClean="0"/>
              <a:t> </a:t>
            </a:r>
            <a:r>
              <a:rPr lang="tr-TR" sz="1600" dirty="0" err="1" smtClean="0"/>
              <a:t>retinitis</a:t>
            </a:r>
            <a:r>
              <a:rPr lang="tr-TR" sz="1600" dirty="0" smtClean="0"/>
              <a:t> </a:t>
            </a:r>
            <a:r>
              <a:rPr lang="tr-TR" sz="1600" dirty="0" err="1" smtClean="0"/>
              <a:t>pigmentosa</a:t>
            </a:r>
            <a:r>
              <a:rPr lang="tr-TR" sz="1600" dirty="0" smtClean="0"/>
              <a:t> </a:t>
            </a:r>
            <a:r>
              <a:rPr lang="tr-TR" sz="1600" dirty="0" err="1" smtClean="0"/>
              <a:t>submitted</a:t>
            </a:r>
            <a:r>
              <a:rPr lang="tr-TR" sz="1600" dirty="0" smtClean="0"/>
              <a:t> </a:t>
            </a:r>
            <a:r>
              <a:rPr lang="tr-TR" sz="1600" dirty="0" err="1" smtClean="0"/>
              <a:t>to</a:t>
            </a:r>
            <a:r>
              <a:rPr lang="tr-TR" sz="1600" dirty="0" smtClean="0"/>
              <a:t> </a:t>
            </a:r>
            <a:r>
              <a:rPr lang="tr-TR" sz="1600" dirty="0" err="1" smtClean="0"/>
              <a:t>intravitreal</a:t>
            </a:r>
            <a:r>
              <a:rPr lang="tr-TR" sz="1600" dirty="0" smtClean="0"/>
              <a:t> </a:t>
            </a:r>
            <a:r>
              <a:rPr lang="tr-TR" sz="1600" dirty="0" err="1" smtClean="0"/>
              <a:t>use</a:t>
            </a:r>
            <a:r>
              <a:rPr lang="tr-TR" sz="1600" dirty="0" smtClean="0"/>
              <a:t> of bone </a:t>
            </a:r>
            <a:r>
              <a:rPr lang="tr-TR" sz="1600" dirty="0" err="1" smtClean="0"/>
              <a:t>marrow</a:t>
            </a:r>
            <a:r>
              <a:rPr lang="tr-TR" sz="1600" dirty="0" smtClean="0"/>
              <a:t>-</a:t>
            </a:r>
            <a:r>
              <a:rPr lang="tr-TR" sz="1600" dirty="0" err="1" smtClean="0"/>
              <a:t>derived</a:t>
            </a:r>
            <a:r>
              <a:rPr lang="tr-TR" sz="1600" dirty="0" smtClean="0"/>
              <a:t> </a:t>
            </a:r>
            <a:r>
              <a:rPr lang="tr-TR" sz="1600" dirty="0" err="1" smtClean="0"/>
              <a:t>stem</a:t>
            </a:r>
            <a:r>
              <a:rPr lang="tr-TR" sz="1600" dirty="0" smtClean="0"/>
              <a:t> </a:t>
            </a:r>
            <a:r>
              <a:rPr lang="tr-TR" sz="1600" dirty="0" err="1" smtClean="0"/>
              <a:t>cells</a:t>
            </a:r>
            <a:r>
              <a:rPr lang="tr-TR" sz="1600" dirty="0" smtClean="0"/>
              <a:t> (</a:t>
            </a:r>
            <a:r>
              <a:rPr lang="tr-TR" sz="1600" dirty="0" err="1" smtClean="0"/>
              <a:t>Reticell</a:t>
            </a:r>
            <a:r>
              <a:rPr lang="tr-TR" sz="1600" dirty="0" smtClean="0"/>
              <a:t> -</a:t>
            </a:r>
            <a:r>
              <a:rPr lang="tr-TR" sz="1600" dirty="0" err="1" smtClean="0"/>
              <a:t>clinical</a:t>
            </a:r>
            <a:r>
              <a:rPr lang="tr-TR" sz="1600" dirty="0" smtClean="0"/>
              <a:t> </a:t>
            </a:r>
            <a:r>
              <a:rPr lang="tr-TR" sz="1600" dirty="0" err="1" smtClean="0"/>
              <a:t>trial</a:t>
            </a:r>
            <a:r>
              <a:rPr lang="tr-TR" sz="1600" dirty="0" smtClean="0"/>
              <a:t>)</a:t>
            </a:r>
          </a:p>
          <a:p>
            <a:endParaRPr lang="tr-TR" sz="1600" dirty="0" smtClean="0"/>
          </a:p>
          <a:p>
            <a:pPr>
              <a:buNone/>
            </a:pPr>
            <a:r>
              <a:rPr lang="tr-TR" sz="1600" dirty="0" smtClean="0"/>
              <a:t>          </a:t>
            </a:r>
            <a:r>
              <a:rPr lang="tr-TR" sz="1600" dirty="0" err="1" smtClean="0"/>
              <a:t>Siqueira</a:t>
            </a:r>
            <a:r>
              <a:rPr lang="tr-TR" sz="1600" dirty="0" smtClean="0"/>
              <a:t>, R.C.;  et al. </a:t>
            </a:r>
            <a:r>
              <a:rPr lang="tr-TR" sz="1600" dirty="0" err="1" smtClean="0"/>
              <a:t>Resolution</a:t>
            </a:r>
            <a:r>
              <a:rPr lang="tr-TR" sz="1600" dirty="0" smtClean="0"/>
              <a:t> of </a:t>
            </a:r>
            <a:r>
              <a:rPr lang="tr-TR" sz="1600" dirty="0" err="1" smtClean="0"/>
              <a:t>macular</a:t>
            </a:r>
            <a:r>
              <a:rPr lang="tr-TR" sz="1600" dirty="0" smtClean="0"/>
              <a:t> </a:t>
            </a:r>
            <a:r>
              <a:rPr lang="tr-TR" sz="1600" dirty="0" err="1" smtClean="0"/>
              <a:t>oedema</a:t>
            </a:r>
            <a:r>
              <a:rPr lang="tr-TR" sz="1600" dirty="0" smtClean="0"/>
              <a:t> </a:t>
            </a:r>
            <a:r>
              <a:rPr lang="tr-TR" sz="1600" dirty="0" err="1" smtClean="0"/>
              <a:t>associated</a:t>
            </a:r>
            <a:r>
              <a:rPr lang="tr-TR" sz="1600" dirty="0" smtClean="0"/>
              <a:t> </a:t>
            </a:r>
            <a:r>
              <a:rPr lang="tr-TR" sz="1600" dirty="0" err="1" smtClean="0"/>
              <a:t>with</a:t>
            </a:r>
            <a:r>
              <a:rPr lang="tr-TR" sz="1600" dirty="0" smtClean="0"/>
              <a:t> </a:t>
            </a:r>
            <a:r>
              <a:rPr lang="tr-TR" sz="1600" dirty="0" err="1" smtClean="0"/>
              <a:t>retinitis</a:t>
            </a:r>
            <a:r>
              <a:rPr lang="tr-TR" sz="1600" dirty="0" smtClean="0"/>
              <a:t> </a:t>
            </a:r>
            <a:r>
              <a:rPr lang="tr-TR" sz="1600" dirty="0" err="1" smtClean="0"/>
              <a:t>pigmentosa</a:t>
            </a:r>
            <a:r>
              <a:rPr lang="tr-TR" sz="1600" dirty="0" smtClean="0"/>
              <a:t> </a:t>
            </a:r>
            <a:r>
              <a:rPr lang="tr-TR" sz="1600" dirty="0" err="1" smtClean="0"/>
              <a:t>after</a:t>
            </a:r>
            <a:r>
              <a:rPr lang="tr-TR" sz="1600" dirty="0" smtClean="0"/>
              <a:t> </a:t>
            </a:r>
            <a:r>
              <a:rPr lang="tr-TR" sz="1600" dirty="0" err="1" smtClean="0"/>
              <a:t>intravitreal</a:t>
            </a:r>
            <a:r>
              <a:rPr lang="tr-TR" sz="1600" dirty="0" smtClean="0"/>
              <a:t> </a:t>
            </a:r>
            <a:r>
              <a:rPr lang="tr-TR" sz="1600" dirty="0" err="1" smtClean="0"/>
              <a:t>use</a:t>
            </a:r>
            <a:r>
              <a:rPr lang="tr-TR" sz="1600" dirty="0" smtClean="0"/>
              <a:t> of </a:t>
            </a:r>
            <a:r>
              <a:rPr lang="tr-TR" sz="1600" dirty="0" err="1" smtClean="0"/>
              <a:t>autologous</a:t>
            </a:r>
            <a:r>
              <a:rPr lang="tr-TR" sz="1600" dirty="0" smtClean="0"/>
              <a:t> BM-</a:t>
            </a:r>
            <a:r>
              <a:rPr lang="tr-TR" sz="1600" dirty="0" err="1" smtClean="0"/>
              <a:t>derived</a:t>
            </a:r>
            <a:r>
              <a:rPr lang="tr-TR" sz="1600" dirty="0" smtClean="0"/>
              <a:t> </a:t>
            </a:r>
            <a:r>
              <a:rPr lang="tr-TR" sz="1600" dirty="0" err="1" smtClean="0"/>
              <a:t>hematopoietic</a:t>
            </a:r>
            <a:r>
              <a:rPr lang="tr-TR" sz="1600" dirty="0" smtClean="0"/>
              <a:t> </a:t>
            </a:r>
            <a:r>
              <a:rPr lang="tr-TR" sz="1600" dirty="0" err="1" smtClean="0"/>
              <a:t>stem</a:t>
            </a:r>
            <a:r>
              <a:rPr lang="tr-TR" sz="1600" dirty="0" smtClean="0"/>
              <a:t> </a:t>
            </a:r>
            <a:r>
              <a:rPr lang="tr-TR" sz="1600" dirty="0" err="1" smtClean="0"/>
              <a:t>cell</a:t>
            </a:r>
            <a:r>
              <a:rPr lang="tr-TR" sz="1600" dirty="0" smtClean="0"/>
              <a:t> </a:t>
            </a:r>
            <a:r>
              <a:rPr lang="tr-TR" sz="1600" dirty="0" err="1" smtClean="0"/>
              <a:t>transplantation</a:t>
            </a:r>
            <a:r>
              <a:rPr lang="tr-TR" sz="1600" dirty="0" smtClean="0"/>
              <a:t>. Bone </a:t>
            </a:r>
            <a:r>
              <a:rPr lang="tr-TR" sz="1600" dirty="0" err="1" smtClean="0"/>
              <a:t>Marrow</a:t>
            </a:r>
            <a:r>
              <a:rPr lang="tr-TR" sz="1600" dirty="0" smtClean="0"/>
              <a:t> Trans. 2013, 48, 612–613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260648"/>
            <a:ext cx="6897960" cy="125272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Reticell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-NCT01560715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64896" cy="1252728"/>
          </a:xfrm>
        </p:spPr>
        <p:txBody>
          <a:bodyPr/>
          <a:lstStyle/>
          <a:p>
            <a:r>
              <a:rPr lang="tr-TR" dirty="0" smtClean="0"/>
              <a:t>Gelecekte…</a:t>
            </a:r>
            <a:endParaRPr lang="tr-TR" dirty="0"/>
          </a:p>
        </p:txBody>
      </p:sp>
      <p:pic>
        <p:nvPicPr>
          <p:cNvPr id="87042" name="Picture 2" descr="C:\Users\Ayse\Desktop\Kök hücre sunumları\fotolar\2edec234e885f30034f76b11d9f03d7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057637" cy="3449638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1691680" y="5517232"/>
            <a:ext cx="684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FAZ II  </a:t>
            </a:r>
            <a:r>
              <a:rPr lang="tr-TR" dirty="0" smtClean="0"/>
              <a:t>ÇALIŞMA GRUBUMUZUN ONAY AŞAMALARI TAMAMLANMIŞTIR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528392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Retinitis</a:t>
            </a:r>
            <a:r>
              <a:rPr lang="tr-TR" sz="2800" dirty="0" smtClean="0"/>
              <a:t> </a:t>
            </a:r>
            <a:r>
              <a:rPr lang="tr-TR" sz="2800" dirty="0" err="1" smtClean="0"/>
              <a:t>Pigmentosa</a:t>
            </a:r>
            <a:r>
              <a:rPr lang="tr-TR" sz="2800" dirty="0" smtClean="0"/>
              <a:t> (RP) kalıtsal özellik gösteren görme kaybı yapan  bir hastalıktır.</a:t>
            </a:r>
          </a:p>
          <a:p>
            <a:r>
              <a:rPr lang="tr-TR" sz="2800" dirty="0" smtClean="0"/>
              <a:t>Farklı kalıtsal geçişlerle kendini gösterebilir. </a:t>
            </a:r>
          </a:p>
          <a:p>
            <a:r>
              <a:rPr lang="tr-TR" sz="2800" dirty="0" smtClean="0"/>
              <a:t>Günümüzde bilinen etkin bir tedavisi henüz yoktur.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861048"/>
            <a:ext cx="3096344" cy="26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Faz I güvenilirlik çalışması</a:t>
            </a:r>
          </a:p>
          <a:p>
            <a:r>
              <a:rPr lang="tr-TR" dirty="0" smtClean="0"/>
              <a:t>Tek doz </a:t>
            </a:r>
          </a:p>
          <a:p>
            <a:r>
              <a:rPr lang="tr-TR" dirty="0" err="1" smtClean="0"/>
              <a:t>Subretinal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Adipoz</a:t>
            </a:r>
            <a:r>
              <a:rPr lang="tr-TR" dirty="0" smtClean="0"/>
              <a:t> doku </a:t>
            </a:r>
            <a:r>
              <a:rPr lang="tr-TR" dirty="0" err="1" smtClean="0"/>
              <a:t>derive</a:t>
            </a:r>
            <a:r>
              <a:rPr lang="tr-TR" dirty="0" smtClean="0"/>
              <a:t> </a:t>
            </a:r>
            <a:r>
              <a:rPr lang="tr-TR" dirty="0" err="1" smtClean="0"/>
              <a:t>heterolog</a:t>
            </a:r>
            <a:r>
              <a:rPr lang="tr-TR" dirty="0" smtClean="0"/>
              <a:t> MKH uygulamasının güvenilirliğini değerlendirmek</a:t>
            </a:r>
          </a:p>
          <a:p>
            <a:r>
              <a:rPr lang="tr-TR" dirty="0" smtClean="0"/>
              <a:t>1 yıllık takip  sonuçlarını sunmak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ONAY AŞAMALARI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Etik Onay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Sağlık Bakanlığı Doku ve Kök Hücre Nakli Birimi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Proje Onayı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HASTALAR VE METOD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tr-TR" sz="2800" dirty="0" smtClean="0"/>
              <a:t>Gönüllülerin araştırmaya dâhil edilme kriterleri: </a:t>
            </a:r>
          </a:p>
          <a:p>
            <a:r>
              <a:rPr lang="tr-TR" sz="2800" dirty="0" smtClean="0"/>
              <a:t>1-Oftalmolojik olarak ve </a:t>
            </a:r>
            <a:r>
              <a:rPr lang="tr-TR" sz="2800" dirty="0" err="1" smtClean="0"/>
              <a:t>elektrofizyolojik</a:t>
            </a:r>
            <a:r>
              <a:rPr lang="tr-TR" sz="2800" dirty="0" smtClean="0"/>
              <a:t> olarak RP tanısının doğrulanmış olması.</a:t>
            </a:r>
          </a:p>
          <a:p>
            <a:r>
              <a:rPr lang="tr-TR" sz="2800" dirty="0" smtClean="0"/>
              <a:t>2- 18 yaşının üzerinde olması</a:t>
            </a:r>
          </a:p>
          <a:p>
            <a:r>
              <a:rPr lang="tr-TR" sz="2800" dirty="0" smtClean="0"/>
              <a:t>3-Görme düzeyinin 0.05 ve altında olması</a:t>
            </a:r>
          </a:p>
          <a:p>
            <a:r>
              <a:rPr lang="tr-TR" sz="2800" dirty="0" smtClean="0"/>
              <a:t>4- Olgunun ek oftalmolojik ve sistemik probleminin olmaması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Hastanın tek gözü (daha az gören gözü) çalışmaya alındı.</a:t>
            </a:r>
          </a:p>
          <a:p>
            <a:r>
              <a:rPr lang="tr-TR" sz="2800" dirty="0" smtClean="0"/>
              <a:t>Tedavi öncesinde yapılan testler rutin oftalmolojik testler</a:t>
            </a:r>
          </a:p>
          <a:p>
            <a:r>
              <a:rPr lang="tr-TR" sz="2800" dirty="0" err="1" smtClean="0"/>
              <a:t>Fundus</a:t>
            </a:r>
            <a:r>
              <a:rPr lang="tr-TR" sz="2800" dirty="0" smtClean="0"/>
              <a:t> </a:t>
            </a:r>
            <a:r>
              <a:rPr lang="tr-TR" sz="2800" dirty="0" err="1" smtClean="0"/>
              <a:t>floresein</a:t>
            </a:r>
            <a:r>
              <a:rPr lang="tr-TR" sz="2800" dirty="0" smtClean="0"/>
              <a:t> </a:t>
            </a:r>
            <a:r>
              <a:rPr lang="tr-TR" sz="2800" dirty="0" err="1" smtClean="0"/>
              <a:t>anjiografi</a:t>
            </a:r>
            <a:r>
              <a:rPr lang="tr-TR" sz="2800" dirty="0" smtClean="0"/>
              <a:t> (FFA)</a:t>
            </a:r>
          </a:p>
          <a:p>
            <a:r>
              <a:rPr lang="tr-TR" sz="2800" dirty="0" smtClean="0"/>
              <a:t>Optik </a:t>
            </a:r>
            <a:r>
              <a:rPr lang="tr-TR" sz="2800" dirty="0" err="1" smtClean="0"/>
              <a:t>kohorens</a:t>
            </a:r>
            <a:r>
              <a:rPr lang="tr-TR" sz="2800" dirty="0" smtClean="0"/>
              <a:t> tomografi (OKT)</a:t>
            </a:r>
          </a:p>
          <a:p>
            <a:r>
              <a:rPr lang="tr-TR" sz="2800" dirty="0" err="1" smtClean="0"/>
              <a:t>Periferik</a:t>
            </a:r>
            <a:r>
              <a:rPr lang="tr-TR" sz="2800" dirty="0" smtClean="0"/>
              <a:t> görme alanı testi (PGA) </a:t>
            </a:r>
          </a:p>
          <a:p>
            <a:r>
              <a:rPr lang="tr-TR" sz="2800" dirty="0" err="1" smtClean="0"/>
              <a:t>Elektroretinografi</a:t>
            </a:r>
            <a:r>
              <a:rPr lang="tr-TR" sz="2800" dirty="0" smtClean="0"/>
              <a:t> (ERG) testleri yapıldı.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endParaRPr lang="tr-TR" dirty="0" smtClean="0"/>
          </a:p>
          <a:p>
            <a:r>
              <a:rPr lang="tr-TR" dirty="0" err="1" smtClean="0"/>
              <a:t>MKH’ler</a:t>
            </a:r>
            <a:r>
              <a:rPr lang="tr-TR" dirty="0" smtClean="0"/>
              <a:t> Erciyes Üniversitesi bünyesinde bulunan GENKÖK merkezinden elde edilmiş.</a:t>
            </a:r>
          </a:p>
          <a:p>
            <a:r>
              <a:rPr lang="tr-TR" dirty="0" smtClean="0"/>
              <a:t>Hücrelerin MKH olduğu; MKH belirteçleri ile doğrulanmıştır.</a:t>
            </a:r>
          </a:p>
          <a:p>
            <a:r>
              <a:rPr lang="tr-TR" dirty="0" smtClean="0"/>
              <a:t>Gönderilecek son ürününden kalite kontrol testleri yapıldıktan sonra hasta uygulaması için gönderilmiştir.</a:t>
            </a:r>
          </a:p>
          <a:p>
            <a:r>
              <a:rPr lang="tr-TR" dirty="0" smtClean="0"/>
              <a:t>0.1 ml 'de tek doz 3.pasajda, 10X10</a:t>
            </a:r>
            <a:r>
              <a:rPr lang="tr-TR" baseline="30000" dirty="0" smtClean="0"/>
              <a:t>6</a:t>
            </a:r>
            <a:r>
              <a:rPr lang="tr-TR" dirty="0" smtClean="0"/>
              <a:t> </a:t>
            </a:r>
            <a:r>
              <a:rPr lang="tr-TR" dirty="0" err="1" smtClean="0"/>
              <a:t>adipoz</a:t>
            </a:r>
            <a:r>
              <a:rPr lang="tr-TR" dirty="0" smtClean="0"/>
              <a:t> doku kaynaklı MKH uygulaması yapılmıştır. </a:t>
            </a:r>
          </a:p>
          <a:p>
            <a:r>
              <a:rPr lang="tr-TR" dirty="0" smtClean="0"/>
              <a:t>23 </a:t>
            </a:r>
            <a:r>
              <a:rPr lang="tr-TR" dirty="0" err="1" smtClean="0"/>
              <a:t>gauge</a:t>
            </a:r>
            <a:r>
              <a:rPr lang="tr-TR" dirty="0" smtClean="0"/>
              <a:t> ile total </a:t>
            </a:r>
            <a:r>
              <a:rPr lang="tr-TR" dirty="0" err="1" smtClean="0"/>
              <a:t>vitrektomi</a:t>
            </a:r>
            <a:r>
              <a:rPr lang="tr-TR" dirty="0" smtClean="0"/>
              <a:t>  sonrası 1.000.000 </a:t>
            </a:r>
            <a:r>
              <a:rPr lang="tr-TR" dirty="0" err="1" smtClean="0"/>
              <a:t>subretinal</a:t>
            </a:r>
            <a:r>
              <a:rPr lang="tr-TR" dirty="0" smtClean="0"/>
              <a:t> </a:t>
            </a:r>
            <a:r>
              <a:rPr lang="tr-TR" dirty="0" err="1" smtClean="0"/>
              <a:t>mezenkimal</a:t>
            </a:r>
            <a:r>
              <a:rPr lang="tr-TR" dirty="0" smtClean="0"/>
              <a:t> KH enjekte edildi.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55576" y="1556792"/>
            <a:ext cx="8388424" cy="3738728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 </a:t>
            </a:r>
            <a:r>
              <a:rPr lang="tr-TR" sz="2800" dirty="0" smtClean="0"/>
              <a:t>ADMKH </a:t>
            </a:r>
            <a:r>
              <a:rPr lang="tr-TR" sz="2800" dirty="0" err="1" smtClean="0"/>
              <a:t>ler</a:t>
            </a:r>
            <a:r>
              <a:rPr lang="tr-TR" sz="2800" dirty="0" smtClean="0"/>
              <a:t> uluslar arası GMP standartlarında üretildi</a:t>
            </a:r>
            <a:endParaRPr lang="tr-TR" sz="2800" dirty="0"/>
          </a:p>
        </p:txBody>
      </p:sp>
      <p:sp>
        <p:nvSpPr>
          <p:cNvPr id="5" name="4 Dikdörtgen"/>
          <p:cNvSpPr/>
          <p:nvPr/>
        </p:nvSpPr>
        <p:spPr>
          <a:xfrm>
            <a:off x="1835696" y="260648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GMP (</a:t>
            </a:r>
            <a:r>
              <a:rPr lang="tr-TR" sz="3600" dirty="0" err="1" smtClean="0">
                <a:solidFill>
                  <a:schemeClr val="bg1"/>
                </a:solidFill>
              </a:rPr>
              <a:t>Good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manufacturing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practice</a:t>
            </a:r>
            <a:r>
              <a:rPr lang="tr-TR" sz="3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                 (İyi Klinik Uygulamalar)</a:t>
            </a:r>
            <a:endParaRPr lang="tr-TR" sz="3600" dirty="0">
              <a:solidFill>
                <a:schemeClr val="bg1"/>
              </a:solidFill>
            </a:endParaRPr>
          </a:p>
        </p:txBody>
      </p:sp>
      <p:pic>
        <p:nvPicPr>
          <p:cNvPr id="6" name="Picture 4" descr="C:\Users\MCetin\A-MCETIN 2012-2013\GENKÖK DOC  2013-2014\GENKOK IMAGES\genkok0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816424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ell-scope2tr-JACJ-KR_1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312368" cy="2936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547</Words>
  <Application>Microsoft Office PowerPoint</Application>
  <PresentationFormat>Ekran Gösterisi (4:3)</PresentationFormat>
  <Paragraphs>173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Slayt 1</vt:lpstr>
      <vt:lpstr>FİNANSAL İLİNTİ BEYANI</vt:lpstr>
      <vt:lpstr>GİRİŞ</vt:lpstr>
      <vt:lpstr>AMAÇ</vt:lpstr>
      <vt:lpstr>ONAY AŞAMALARI</vt:lpstr>
      <vt:lpstr>HASTALAR VE METOD</vt:lpstr>
      <vt:lpstr>TESTLER</vt:lpstr>
      <vt:lpstr>UYGULAMA</vt:lpstr>
      <vt:lpstr>Slayt 9</vt:lpstr>
      <vt:lpstr>Slayt 10</vt:lpstr>
      <vt:lpstr>Slayt 11</vt:lpstr>
      <vt:lpstr>Slayt 12</vt:lpstr>
      <vt:lpstr>GÖRME KESKİNLİKLERİ</vt:lpstr>
      <vt:lpstr>Slayt 14</vt:lpstr>
      <vt:lpstr>SONUÇLAR</vt:lpstr>
      <vt:lpstr>Slayt 16</vt:lpstr>
      <vt:lpstr>Slayt 17</vt:lpstr>
      <vt:lpstr>Slayt 18</vt:lpstr>
      <vt:lpstr>TARTIŞMA</vt:lpstr>
      <vt:lpstr>Slayt 20</vt:lpstr>
      <vt:lpstr>Reticell Study-NCT01560715 </vt:lpstr>
      <vt:lpstr>Gelecekte…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Asus</cp:lastModifiedBy>
  <cp:revision>28</cp:revision>
  <dcterms:created xsi:type="dcterms:W3CDTF">2017-10-23T16:58:23Z</dcterms:created>
  <dcterms:modified xsi:type="dcterms:W3CDTF">2017-10-26T12:13:07Z</dcterms:modified>
</cp:coreProperties>
</file>