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3"/>
  </p:notesMasterIdLst>
  <p:sldIdLst>
    <p:sldId id="257" r:id="rId2"/>
    <p:sldId id="258" r:id="rId3"/>
    <p:sldId id="260" r:id="rId4"/>
    <p:sldId id="262" r:id="rId5"/>
    <p:sldId id="281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3" r:id="rId15"/>
    <p:sldId id="279" r:id="rId16"/>
    <p:sldId id="274" r:id="rId17"/>
    <p:sldId id="276" r:id="rId18"/>
    <p:sldId id="277" r:id="rId19"/>
    <p:sldId id="282" r:id="rId20"/>
    <p:sldId id="283" r:id="rId21"/>
    <p:sldId id="285" r:id="rId2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96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3CB3F-492A-492C-BB9D-457490D2B1BC}" type="datetimeFigureOut">
              <a:rPr lang="tr-TR" smtClean="0"/>
              <a:pPr/>
              <a:t>25.05.2020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CBE46-EEE8-43F9-9093-4660AACE201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22785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CBE46-EEE8-43F9-9093-4660AACE2019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36854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23720DD-5B6D-40BF-8493-A6B52D484E6B}" type="datetimeFigureOut">
              <a:rPr lang="tr-TR" smtClean="0"/>
              <a:pPr/>
              <a:t>25.05.2020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Dikdörtgen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Dikdörtgen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Dikdörtgen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üz Bağlayıcı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Düz Bağlayıcı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Dikdörtgen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25.05.2020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25.05.2020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İçerik Yer Tutucus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23720DD-5B6D-40BF-8493-A6B52D484E6B}" type="datetimeFigureOut">
              <a:rPr lang="tr-TR" smtClean="0"/>
              <a:pPr/>
              <a:t>25.05.2020</a:t>
            </a:fld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Altbilgi Yer Tutucusu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23720DD-5B6D-40BF-8493-A6B52D484E6B}" type="datetimeFigureOut">
              <a:rPr lang="tr-TR" smtClean="0"/>
              <a:pPr/>
              <a:t>25.05.2020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9" name="Dikdörtgen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Düz Bağlayıcı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Düz Bağlayıcı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Düz Bağlayıcı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Dikdörtgen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Düz Bağlayıcı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25.05.2020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İçerik Yer Tutucus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25.05.2020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İçerik Yer Tutucus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İçerik Yer Tutucus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2" name="Metin Yer Tutucus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4" name="Metin Yer Tutucus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23720DD-5B6D-40BF-8493-A6B52D484E6B}" type="datetimeFigureOut">
              <a:rPr lang="tr-TR" smtClean="0"/>
              <a:pPr/>
              <a:t>25.05.2020</a:t>
            </a:fld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25.05.2020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Düz Bağlayıcı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ikdörtgen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Düz Bağlayıcı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İçerik Yer Tutucus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1" name="Veri Yer Tutucus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23720DD-5B6D-40BF-8493-A6B52D484E6B}" type="datetimeFigureOut">
              <a:rPr lang="tr-TR" smtClean="0"/>
              <a:pPr/>
              <a:t>25.05.2020</a:t>
            </a:fld>
            <a:endParaRPr lang="tr-TR"/>
          </a:p>
        </p:txBody>
      </p:sp>
      <p:sp>
        <p:nvSpPr>
          <p:cNvPr id="22" name="Slayt Numarası Yer Tutucus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3" name="Altbilgi Yer Tutucusu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0" name="Düz Bağlayıcı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Dikdörtgen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üz Bağlayıcı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Düz Bağlayıcı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Düz Bağlayıcı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Veri Yer Tutucus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23720DD-5B6D-40BF-8493-A6B52D484E6B}" type="datetimeFigureOut">
              <a:rPr lang="tr-TR" smtClean="0"/>
              <a:pPr/>
              <a:t>25.05.2020</a:t>
            </a:fld>
            <a:endParaRPr lang="tr-TR"/>
          </a:p>
        </p:txBody>
      </p:sp>
      <p:sp>
        <p:nvSpPr>
          <p:cNvPr id="18" name="Slayt Numarası Yer Tutucus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1" name="Altbilgi Yer Tutucusu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üz Bağlayıcı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25.05.2020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Düz Bağlayıcı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üz Bağlayıcı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Dikdörtgen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üz Bağlayıcı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tiff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865" y="692697"/>
            <a:ext cx="3958188" cy="2448271"/>
          </a:xfrm>
        </p:spPr>
        <p:txBody>
          <a:bodyPr>
            <a:normAutofit/>
          </a:bodyPr>
          <a:lstStyle/>
          <a:p>
            <a:r>
              <a:rPr lang="en-US" dirty="0"/>
              <a:t>Delivery of Stem Cells to the </a:t>
            </a:r>
            <a:r>
              <a:rPr lang="tr-TR" dirty="0" smtClean="0"/>
              <a:t>R</a:t>
            </a:r>
            <a:r>
              <a:rPr lang="en-US" dirty="0" err="1" smtClean="0"/>
              <a:t>etina</a:t>
            </a:r>
            <a:r>
              <a:rPr lang="en-US" dirty="0"/>
              <a:t>: Findings from our studies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92" y="4421875"/>
            <a:ext cx="4250720" cy="2019868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</a:rPr>
              <a:t>Dr. Neslihan Sinim Kahraman FEBO</a:t>
            </a:r>
          </a:p>
          <a:p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</a:rPr>
              <a:t>Prof. Dr. Ayşe Öner FEBO</a:t>
            </a:r>
          </a:p>
          <a:p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</a:rPr>
              <a:t>Dr. Duygu Gülmez 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</a:rPr>
              <a:t>Sevim, FEBO</a:t>
            </a:r>
            <a:endParaRPr lang="tr-TR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</a:rPr>
              <a:t>Acıbadem </a:t>
            </a:r>
            <a:r>
              <a:rPr lang="tr-TR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Health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Group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</a:rPr>
              <a:t>, Kayseri </a:t>
            </a:r>
            <a:r>
              <a:rPr lang="tr-TR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Hospital</a:t>
            </a:r>
            <a:endParaRPr lang="tr-TR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</a:rPr>
              <a:t>TURKEY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1210979"/>
            <a:ext cx="4250720" cy="32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818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3972" name="Picture 4" descr="C:\Users\Ayse\Desktop\Kök hücre sunumları\fotolar\HASTA FOTOLARI\Dr Ayse son\ARIK_FATIH_01-01-1989__(000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8458" y="434381"/>
            <a:ext cx="2880320" cy="2179160"/>
          </a:xfrm>
          <a:prstGeom prst="rect">
            <a:avLst/>
          </a:prstGeom>
          <a:noFill/>
        </p:spPr>
      </p:pic>
      <p:sp>
        <p:nvSpPr>
          <p:cNvPr id="9" name="8 Metin kutusu"/>
          <p:cNvSpPr txBox="1"/>
          <p:nvPr/>
        </p:nvSpPr>
        <p:spPr>
          <a:xfrm>
            <a:off x="323528" y="6165304"/>
            <a:ext cx="8496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            </a:t>
            </a:r>
            <a:r>
              <a:rPr lang="tr-TR" sz="1600" dirty="0" smtClean="0"/>
              <a:t>  </a:t>
            </a:r>
            <a:r>
              <a:rPr lang="tr-TR" sz="1600" dirty="0" smtClean="0"/>
              <a:t>OCT of </a:t>
            </a:r>
            <a:r>
              <a:rPr lang="tr-TR" sz="1600" dirty="0" err="1" smtClean="0"/>
              <a:t>the</a:t>
            </a:r>
            <a:r>
              <a:rPr lang="tr-TR" sz="1600" dirty="0" smtClean="0"/>
              <a:t> </a:t>
            </a:r>
            <a:r>
              <a:rPr lang="tr-TR" sz="1600" dirty="0" err="1" smtClean="0"/>
              <a:t>injecti</a:t>
            </a:r>
            <a:r>
              <a:rPr lang="tr-TR" sz="1600" dirty="0" err="1"/>
              <a:t>o</a:t>
            </a:r>
            <a:r>
              <a:rPr lang="tr-TR" sz="1600" dirty="0" err="1" smtClean="0"/>
              <a:t>n</a:t>
            </a:r>
            <a:r>
              <a:rPr lang="tr-TR" sz="1600" dirty="0" smtClean="0"/>
              <a:t> </a:t>
            </a:r>
            <a:r>
              <a:rPr lang="tr-TR" sz="1600" dirty="0" err="1" smtClean="0"/>
              <a:t>side</a:t>
            </a:r>
            <a:r>
              <a:rPr lang="tr-TR" sz="1600" dirty="0" smtClean="0"/>
              <a:t>  of  a </a:t>
            </a:r>
            <a:r>
              <a:rPr lang="tr-TR" sz="1600" dirty="0" err="1" smtClean="0"/>
              <a:t>patient</a:t>
            </a:r>
            <a:r>
              <a:rPr lang="tr-TR" sz="1600" dirty="0" smtClean="0"/>
              <a:t> at  </a:t>
            </a:r>
            <a:r>
              <a:rPr lang="tr-TR" sz="1600" dirty="0" err="1" smtClean="0"/>
              <a:t>first</a:t>
            </a:r>
            <a:r>
              <a:rPr lang="tr-TR" sz="1600" dirty="0" smtClean="0"/>
              <a:t> </a:t>
            </a:r>
            <a:r>
              <a:rPr lang="tr-TR" sz="1600" dirty="0" err="1" smtClean="0"/>
              <a:t>month</a:t>
            </a:r>
            <a:r>
              <a:rPr lang="tr-TR" sz="1600" dirty="0" smtClean="0"/>
              <a:t>,   1. </a:t>
            </a:r>
            <a:r>
              <a:rPr lang="tr-TR" sz="1600" dirty="0" err="1" smtClean="0"/>
              <a:t>year</a:t>
            </a:r>
            <a:r>
              <a:rPr lang="tr-TR" sz="1600" dirty="0" smtClean="0"/>
              <a:t> </a:t>
            </a:r>
            <a:r>
              <a:rPr lang="tr-TR" sz="1600" dirty="0" err="1" smtClean="0"/>
              <a:t>and</a:t>
            </a:r>
            <a:r>
              <a:rPr lang="tr-TR" sz="1600" dirty="0"/>
              <a:t> </a:t>
            </a:r>
            <a:r>
              <a:rPr lang="tr-TR" sz="1600" dirty="0" smtClean="0"/>
              <a:t>4. </a:t>
            </a:r>
            <a:r>
              <a:rPr lang="tr-TR" sz="1600" dirty="0" err="1" smtClean="0"/>
              <a:t>years</a:t>
            </a:r>
            <a:endParaRPr lang="tr-TR" sz="1600" dirty="0"/>
          </a:p>
        </p:txBody>
      </p:sp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0649" y="3050095"/>
            <a:ext cx="3672408" cy="152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169" y="3006244"/>
            <a:ext cx="3396898" cy="151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sus\Desktop\KÖK HÜCRE\son hasta fotoları\New Folder\ARIK_FATIH_01-01-1989__(000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6693" y="434380"/>
            <a:ext cx="2880320" cy="2179161"/>
          </a:xfrm>
          <a:prstGeom prst="rect">
            <a:avLst/>
          </a:prstGeom>
          <a:noFill/>
        </p:spPr>
      </p:pic>
      <p:sp>
        <p:nvSpPr>
          <p:cNvPr id="11" name="10 Metin kutusu"/>
          <p:cNvSpPr txBox="1"/>
          <p:nvPr/>
        </p:nvSpPr>
        <p:spPr>
          <a:xfrm>
            <a:off x="1979713" y="2636912"/>
            <a:ext cx="593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Fundus</a:t>
            </a:r>
            <a:r>
              <a:rPr lang="tr-TR" dirty="0" smtClean="0"/>
              <a:t> </a:t>
            </a:r>
            <a:r>
              <a:rPr lang="tr-TR" dirty="0" err="1" smtClean="0"/>
              <a:t>photos</a:t>
            </a:r>
            <a:r>
              <a:rPr lang="tr-TR" dirty="0" smtClean="0"/>
              <a:t> of </a:t>
            </a:r>
            <a:r>
              <a:rPr lang="tr-TR" dirty="0" err="1" smtClean="0"/>
              <a:t>p</a:t>
            </a:r>
            <a:r>
              <a:rPr lang="tr-TR" dirty="0" err="1" smtClean="0"/>
              <a:t>ostoperative</a:t>
            </a:r>
            <a:r>
              <a:rPr lang="tr-TR" dirty="0" smtClean="0"/>
              <a:t> </a:t>
            </a:r>
            <a:r>
              <a:rPr lang="tr-TR" dirty="0" smtClean="0"/>
              <a:t>6 </a:t>
            </a:r>
            <a:r>
              <a:rPr lang="tr-TR" dirty="0" err="1" smtClean="0"/>
              <a:t>months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4 </a:t>
            </a:r>
            <a:r>
              <a:rPr lang="tr-TR" dirty="0" err="1" smtClean="0"/>
              <a:t>years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4725144"/>
            <a:ext cx="3312368" cy="146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753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554" name="Picture 2" descr="C:\Users\Ayse\Desktop\Hazırlanacak yazılar\KÖK HÜCRE\Kök hücre manuscript\stem cell research and therapy kabul\figures\erm 1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600400" cy="1961371"/>
          </a:xfrm>
          <a:prstGeom prst="rect">
            <a:avLst/>
          </a:prstGeom>
          <a:noFill/>
        </p:spPr>
      </p:pic>
      <p:pic>
        <p:nvPicPr>
          <p:cNvPr id="23555" name="Picture 3" descr="C:\Users\Ayse\Desktop\Hazırlanacak yazılar\KÖK HÜCRE\Kök hücre manuscript\stem cell research and therapy kabul\figures\erm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789040"/>
            <a:ext cx="3528392" cy="1702799"/>
          </a:xfrm>
          <a:prstGeom prst="rect">
            <a:avLst/>
          </a:prstGeom>
          <a:noFill/>
        </p:spPr>
      </p:pic>
      <p:pic>
        <p:nvPicPr>
          <p:cNvPr id="23556" name="Picture 4" descr="C:\Users\Ayse\Desktop\Hazırlanacak yazılar\KÖK HÜCRE\Kök hücre manuscript\stem cell research and therapy kabul\figures\erm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4063" y="2237305"/>
            <a:ext cx="3720480" cy="2199807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3059832" y="6021288"/>
            <a:ext cx="338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OCT </a:t>
            </a:r>
            <a:r>
              <a:rPr lang="tr-TR" dirty="0" err="1" smtClean="0"/>
              <a:t>scans</a:t>
            </a:r>
            <a:r>
              <a:rPr lang="tr-TR" dirty="0" smtClean="0"/>
              <a:t> of ERM </a:t>
            </a:r>
            <a:r>
              <a:rPr lang="tr-TR" dirty="0" err="1" smtClean="0"/>
              <a:t>formation</a:t>
            </a:r>
            <a:r>
              <a:rPr lang="tr-TR" dirty="0" smtClean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6066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8229600" cy="4248473"/>
          </a:xfrm>
        </p:spPr>
        <p:txBody>
          <a:bodyPr>
            <a:normAutofit fontScale="92500"/>
          </a:bodyPr>
          <a:lstStyle/>
          <a:p>
            <a:r>
              <a:rPr lang="tr-TR" dirty="0" smtClean="0"/>
              <a:t>A</a:t>
            </a:r>
            <a:r>
              <a:rPr lang="en-US" dirty="0" err="1" smtClean="0"/>
              <a:t>dipose</a:t>
            </a:r>
            <a:r>
              <a:rPr lang="en-US" dirty="0" smtClean="0"/>
              <a:t>-derived </a:t>
            </a:r>
            <a:r>
              <a:rPr lang="en-US" dirty="0"/>
              <a:t>MSC preparations used for </a:t>
            </a:r>
            <a:r>
              <a:rPr lang="tr-TR" dirty="0" err="1" smtClean="0"/>
              <a:t>subretinal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en-US" dirty="0" err="1" smtClean="0"/>
              <a:t>intravitreal</a:t>
            </a:r>
            <a:r>
              <a:rPr lang="en-US" dirty="0" smtClean="0"/>
              <a:t> </a:t>
            </a:r>
            <a:r>
              <a:rPr lang="en-US" dirty="0"/>
              <a:t>injection </a:t>
            </a:r>
            <a:r>
              <a:rPr lang="en-US" dirty="0" smtClean="0"/>
              <a:t>may </a:t>
            </a:r>
            <a:r>
              <a:rPr lang="en-US" dirty="0"/>
              <a:t>contain cells differentiating into autologous fibroblasts. </a:t>
            </a:r>
            <a:endParaRPr lang="tr-TR" dirty="0" smtClean="0"/>
          </a:p>
          <a:p>
            <a:endParaRPr lang="tr-TR" dirty="0" smtClean="0"/>
          </a:p>
          <a:p>
            <a:r>
              <a:rPr lang="en-US" dirty="0" smtClean="0"/>
              <a:t>The </a:t>
            </a:r>
            <a:r>
              <a:rPr lang="en-US" dirty="0"/>
              <a:t>presence of autologous fibroblasts can be explained as the cause of proliferative </a:t>
            </a:r>
            <a:r>
              <a:rPr lang="en-US" dirty="0" err="1"/>
              <a:t>vitreoretinopathy</a:t>
            </a:r>
            <a:r>
              <a:rPr lang="en-US" dirty="0"/>
              <a:t> and retinal detachment </a:t>
            </a:r>
            <a:r>
              <a:rPr lang="en-US" dirty="0" smtClean="0"/>
              <a:t>after</a:t>
            </a:r>
            <a:r>
              <a:rPr lang="tr-TR" dirty="0" smtClean="0"/>
              <a:t> </a:t>
            </a:r>
            <a:r>
              <a:rPr lang="en-US" dirty="0" smtClean="0"/>
              <a:t>injection</a:t>
            </a:r>
            <a:r>
              <a:rPr lang="en-US" dirty="0"/>
              <a:t>. </a:t>
            </a:r>
            <a:endParaRPr lang="tr-TR" dirty="0" smtClean="0"/>
          </a:p>
          <a:p>
            <a:endParaRPr lang="tr-TR" dirty="0"/>
          </a:p>
          <a:p>
            <a:r>
              <a:rPr lang="en-US" dirty="0" smtClean="0"/>
              <a:t>Therefore</a:t>
            </a:r>
            <a:r>
              <a:rPr lang="en-US" dirty="0"/>
              <a:t>,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transformation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proliferation</a:t>
            </a:r>
            <a:r>
              <a:rPr lang="tr-TR" dirty="0" smtClean="0"/>
              <a:t> </a:t>
            </a:r>
            <a:r>
              <a:rPr lang="tr-TR" dirty="0" err="1" smtClean="0"/>
              <a:t>abilities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very</a:t>
            </a:r>
            <a:r>
              <a:rPr lang="tr-TR" dirty="0" smtClean="0"/>
              <a:t> </a:t>
            </a:r>
            <a:r>
              <a:rPr lang="tr-TR" dirty="0" err="1" smtClean="0"/>
              <a:t>important</a:t>
            </a:r>
            <a:r>
              <a:rPr lang="tr-TR" dirty="0" smtClean="0"/>
              <a:t> </a:t>
            </a:r>
            <a:r>
              <a:rPr lang="tr-TR" dirty="0" err="1" smtClean="0"/>
              <a:t>after</a:t>
            </a:r>
            <a:r>
              <a:rPr lang="tr-TR" dirty="0" smtClean="0"/>
              <a:t> </a:t>
            </a:r>
            <a:r>
              <a:rPr lang="tr-TR" dirty="0" err="1" smtClean="0"/>
              <a:t>subretinal</a:t>
            </a:r>
            <a:r>
              <a:rPr lang="tr-TR" dirty="0" smtClean="0"/>
              <a:t>/ i</a:t>
            </a:r>
            <a:r>
              <a:rPr lang="en-US" dirty="0" err="1" smtClean="0"/>
              <a:t>ntravitreal</a:t>
            </a:r>
            <a:r>
              <a:rPr lang="en-US" dirty="0" smtClean="0"/>
              <a:t> </a:t>
            </a:r>
            <a:r>
              <a:rPr lang="en-US" dirty="0" smtClean="0"/>
              <a:t>stem cell </a:t>
            </a:r>
            <a:r>
              <a:rPr lang="en-US" dirty="0" smtClean="0"/>
              <a:t>therapy</a:t>
            </a:r>
            <a:r>
              <a:rPr lang="tr-TR" dirty="0" smtClean="0"/>
              <a:t>.</a:t>
            </a:r>
            <a:endParaRPr lang="tr-TR" dirty="0" smtClean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6"/>
          </p:nvPr>
        </p:nvSpPr>
        <p:spPr>
          <a:xfrm>
            <a:off x="3124200" y="5733256"/>
            <a:ext cx="5768280" cy="988219"/>
          </a:xfrm>
        </p:spPr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Gimble</a:t>
            </a:r>
            <a:r>
              <a:rPr lang="tr-TR" dirty="0">
                <a:solidFill>
                  <a:srgbClr val="FF0000"/>
                </a:solidFill>
              </a:rPr>
              <a:t>, J.M., </a:t>
            </a:r>
            <a:r>
              <a:rPr lang="tr-TR" dirty="0" err="1">
                <a:solidFill>
                  <a:srgbClr val="FF0000"/>
                </a:solidFill>
              </a:rPr>
              <a:t>Katz</a:t>
            </a:r>
            <a:r>
              <a:rPr lang="tr-TR" dirty="0">
                <a:solidFill>
                  <a:srgbClr val="FF0000"/>
                </a:solidFill>
              </a:rPr>
              <a:t>, A.J., </a:t>
            </a:r>
            <a:r>
              <a:rPr lang="tr-TR" dirty="0" err="1">
                <a:solidFill>
                  <a:srgbClr val="FF0000"/>
                </a:solidFill>
              </a:rPr>
              <a:t>Bunnell</a:t>
            </a:r>
            <a:r>
              <a:rPr lang="tr-TR" dirty="0">
                <a:solidFill>
                  <a:srgbClr val="FF0000"/>
                </a:solidFill>
              </a:rPr>
              <a:t>, B.A. </a:t>
            </a:r>
            <a:r>
              <a:rPr lang="tr-TR" dirty="0" err="1">
                <a:solidFill>
                  <a:srgbClr val="FF0000"/>
                </a:solidFill>
              </a:rPr>
              <a:t>Adipose</a:t>
            </a:r>
            <a:r>
              <a:rPr lang="tr-TR" dirty="0">
                <a:solidFill>
                  <a:srgbClr val="FF0000"/>
                </a:solidFill>
              </a:rPr>
              <a:t>-</a:t>
            </a:r>
            <a:r>
              <a:rPr lang="tr-TR" dirty="0" err="1">
                <a:solidFill>
                  <a:srgbClr val="FF0000"/>
                </a:solidFill>
              </a:rPr>
              <a:t>derived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stem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cells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for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regenerative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medicine</a:t>
            </a:r>
            <a:r>
              <a:rPr lang="tr-TR" dirty="0">
                <a:solidFill>
                  <a:srgbClr val="FF0000"/>
                </a:solidFill>
              </a:rPr>
              <a:t>. </a:t>
            </a:r>
            <a:r>
              <a:rPr lang="tr-TR" dirty="0" err="1">
                <a:solidFill>
                  <a:srgbClr val="FF0000"/>
                </a:solidFill>
              </a:rPr>
              <a:t>Circ</a:t>
            </a:r>
            <a:r>
              <a:rPr lang="tr-TR" dirty="0">
                <a:solidFill>
                  <a:srgbClr val="FF0000"/>
                </a:solidFill>
              </a:rPr>
              <a:t>. </a:t>
            </a:r>
            <a:r>
              <a:rPr lang="tr-TR" dirty="0" err="1">
                <a:solidFill>
                  <a:srgbClr val="FF0000"/>
                </a:solidFill>
              </a:rPr>
              <a:t>Res</a:t>
            </a:r>
            <a:r>
              <a:rPr lang="tr-TR" dirty="0">
                <a:solidFill>
                  <a:srgbClr val="FF0000"/>
                </a:solidFill>
              </a:rPr>
              <a:t>. 2007; 100: 1249–1260.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2066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Suprachoroidal</a:t>
            </a:r>
            <a:r>
              <a:rPr lang="tr-TR" dirty="0" smtClean="0"/>
              <a:t> </a:t>
            </a:r>
            <a:r>
              <a:rPr lang="tr-TR" dirty="0" err="1" smtClean="0"/>
              <a:t>Adipose</a:t>
            </a:r>
            <a:r>
              <a:rPr lang="tr-TR" dirty="0" smtClean="0"/>
              <a:t> </a:t>
            </a:r>
            <a:r>
              <a:rPr lang="tr-TR" dirty="0" err="1" smtClean="0"/>
              <a:t>derived</a:t>
            </a:r>
            <a:r>
              <a:rPr lang="tr-TR" dirty="0" smtClean="0"/>
              <a:t> MSC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8229600" cy="4349080"/>
          </a:xfrm>
        </p:spPr>
        <p:txBody>
          <a:bodyPr>
            <a:normAutofit fontScale="77500" lnSpcReduction="20000"/>
          </a:bodyPr>
          <a:lstStyle/>
          <a:p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another</a:t>
            </a:r>
            <a:r>
              <a:rPr lang="tr-TR" dirty="0" smtClean="0"/>
              <a:t> </a:t>
            </a:r>
            <a:r>
              <a:rPr lang="tr-TR" dirty="0" err="1" smtClean="0"/>
              <a:t>study</a:t>
            </a:r>
            <a:r>
              <a:rPr lang="tr-TR" dirty="0" smtClean="0"/>
              <a:t>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en-US" dirty="0" smtClean="0"/>
              <a:t>aimed </a:t>
            </a:r>
            <a:r>
              <a:rPr lang="en-US" dirty="0"/>
              <a:t>to investigate the safety and efficacy of </a:t>
            </a:r>
            <a:r>
              <a:rPr lang="en-US" dirty="0" err="1"/>
              <a:t>suprachoroidal</a:t>
            </a:r>
            <a:r>
              <a:rPr lang="en-US" dirty="0"/>
              <a:t> </a:t>
            </a:r>
            <a:r>
              <a:rPr lang="en-US" dirty="0" smtClean="0"/>
              <a:t>adipose</a:t>
            </a:r>
            <a:r>
              <a:rPr lang="tr-TR" dirty="0" smtClean="0"/>
              <a:t> </a:t>
            </a:r>
            <a:r>
              <a:rPr lang="en-US" dirty="0" smtClean="0"/>
              <a:t>tissue-derived </a:t>
            </a:r>
            <a:r>
              <a:rPr lang="en-US" dirty="0" err="1"/>
              <a:t>mesenchymal</a:t>
            </a:r>
            <a:r>
              <a:rPr lang="en-US" dirty="0"/>
              <a:t> stem cell (ADMSC) implantation in patients with dry-type age-related </a:t>
            </a:r>
            <a:r>
              <a:rPr lang="en-US" dirty="0" smtClean="0"/>
              <a:t>macular</a:t>
            </a:r>
            <a:r>
              <a:rPr lang="tr-TR" dirty="0" smtClean="0"/>
              <a:t> </a:t>
            </a:r>
            <a:r>
              <a:rPr lang="en-US" dirty="0" smtClean="0"/>
              <a:t>degeneration </a:t>
            </a:r>
            <a:r>
              <a:rPr lang="en-US" dirty="0"/>
              <a:t>(AMD) and </a:t>
            </a:r>
            <a:r>
              <a:rPr lang="en-US" dirty="0" err="1"/>
              <a:t>Stargardt’s</a:t>
            </a:r>
            <a:r>
              <a:rPr lang="en-US" dirty="0"/>
              <a:t> macular dystrophy (SMD). </a:t>
            </a:r>
            <a:endParaRPr lang="tr-TR" dirty="0" smtClean="0"/>
          </a:p>
          <a:p>
            <a:endParaRPr lang="tr-TR" dirty="0"/>
          </a:p>
          <a:p>
            <a:r>
              <a:rPr lang="tr-TR" dirty="0"/>
              <a:t>T</a:t>
            </a:r>
            <a:r>
              <a:rPr lang="en-US" dirty="0" smtClean="0"/>
              <a:t>his </a:t>
            </a:r>
            <a:r>
              <a:rPr lang="en-US" dirty="0"/>
              <a:t>study included four patients </a:t>
            </a:r>
            <a:r>
              <a:rPr lang="en-US" dirty="0" smtClean="0"/>
              <a:t>with</a:t>
            </a:r>
            <a:r>
              <a:rPr lang="tr-TR" dirty="0" smtClean="0"/>
              <a:t> </a:t>
            </a:r>
            <a:r>
              <a:rPr lang="en-US" dirty="0" smtClean="0"/>
              <a:t>advanced-stage </a:t>
            </a:r>
            <a:r>
              <a:rPr lang="en-US" dirty="0"/>
              <a:t>dry-type AMD and four patients with SMD </a:t>
            </a:r>
            <a:r>
              <a:rPr lang="tr-TR" dirty="0" smtClean="0"/>
              <a:t>.</a:t>
            </a:r>
          </a:p>
          <a:p>
            <a:endParaRPr lang="tr-TR" dirty="0"/>
          </a:p>
          <a:p>
            <a:r>
              <a:rPr lang="en-US" dirty="0" smtClean="0"/>
              <a:t>None</a:t>
            </a:r>
            <a:r>
              <a:rPr lang="tr-TR" dirty="0"/>
              <a:t> </a:t>
            </a:r>
            <a:r>
              <a:rPr lang="en-US" dirty="0" smtClean="0"/>
              <a:t>of </a:t>
            </a:r>
            <a:r>
              <a:rPr lang="en-US" dirty="0"/>
              <a:t>them had any systemic or ocular complications. All of the eight patients experienced visual acuity </a:t>
            </a:r>
            <a:r>
              <a:rPr lang="en-US" dirty="0" smtClean="0"/>
              <a:t>improvement,</a:t>
            </a:r>
            <a:r>
              <a:rPr lang="tr-TR" dirty="0" smtClean="0"/>
              <a:t> </a:t>
            </a:r>
            <a:r>
              <a:rPr lang="en-US" dirty="0" smtClean="0"/>
              <a:t>visual </a:t>
            </a:r>
            <a:r>
              <a:rPr lang="en-US" dirty="0"/>
              <a:t>field improvement, and improvement in mf-ERG recordings. </a:t>
            </a:r>
            <a:endParaRPr lang="tr-TR" dirty="0" smtClean="0"/>
          </a:p>
          <a:p>
            <a:endParaRPr lang="tr-TR" dirty="0" smtClean="0"/>
          </a:p>
          <a:p>
            <a:r>
              <a:rPr lang="en-US" dirty="0" smtClean="0"/>
              <a:t>Stem </a:t>
            </a:r>
            <a:r>
              <a:rPr lang="en-US" dirty="0"/>
              <a:t>cell treatment with </a:t>
            </a:r>
            <a:r>
              <a:rPr lang="en-US" dirty="0" err="1"/>
              <a:t>suprachoroidal</a:t>
            </a:r>
            <a:r>
              <a:rPr lang="en-US" dirty="0"/>
              <a:t> </a:t>
            </a:r>
            <a:r>
              <a:rPr lang="en-US" dirty="0" smtClean="0"/>
              <a:t>implantation</a:t>
            </a:r>
            <a:r>
              <a:rPr lang="tr-TR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ADMSCs seems to be safe and effective in the treatment of dry-type AMD and SMD.</a:t>
            </a:r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6"/>
          </p:nvPr>
        </p:nvSpPr>
        <p:spPr>
          <a:xfrm>
            <a:off x="1259632" y="6093296"/>
            <a:ext cx="7488832" cy="628179"/>
          </a:xfrm>
        </p:spPr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Oner</a:t>
            </a:r>
            <a:r>
              <a:rPr lang="tr-TR" dirty="0">
                <a:solidFill>
                  <a:srgbClr val="FF0000"/>
                </a:solidFill>
              </a:rPr>
              <a:t> A, </a:t>
            </a:r>
            <a:r>
              <a:rPr lang="tr-TR" dirty="0" err="1">
                <a:solidFill>
                  <a:srgbClr val="FF0000"/>
                </a:solidFill>
              </a:rPr>
              <a:t>Gonen</a:t>
            </a:r>
            <a:r>
              <a:rPr lang="tr-TR" dirty="0">
                <a:solidFill>
                  <a:srgbClr val="FF0000"/>
                </a:solidFill>
              </a:rPr>
              <a:t> ZB, Sevim DG, Sinim N, Unlu M. </a:t>
            </a:r>
            <a:r>
              <a:rPr lang="tr-TR" dirty="0" err="1">
                <a:solidFill>
                  <a:srgbClr val="FF0000"/>
                </a:solidFill>
              </a:rPr>
              <a:t>Suprachoroidal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adipose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tissue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derived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mesenchymal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stem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cell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implantation</a:t>
            </a:r>
            <a:r>
              <a:rPr lang="tr-TR" dirty="0">
                <a:solidFill>
                  <a:srgbClr val="FF0000"/>
                </a:solidFill>
              </a:rPr>
              <a:t> in </a:t>
            </a:r>
            <a:r>
              <a:rPr lang="tr-TR" dirty="0" err="1">
                <a:solidFill>
                  <a:srgbClr val="FF0000"/>
                </a:solidFill>
              </a:rPr>
              <a:t>patients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with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dry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type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age-related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maculardegeneration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and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Stargardt's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macular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dystrophy</a:t>
            </a:r>
            <a:r>
              <a:rPr lang="tr-TR" dirty="0">
                <a:solidFill>
                  <a:srgbClr val="FF0000"/>
                </a:solidFill>
              </a:rPr>
              <a:t>: 6 </a:t>
            </a:r>
            <a:r>
              <a:rPr lang="tr-TR" dirty="0" err="1">
                <a:solidFill>
                  <a:srgbClr val="FF0000"/>
                </a:solidFill>
              </a:rPr>
              <a:t>month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follow-up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results</a:t>
            </a:r>
            <a:r>
              <a:rPr lang="tr-TR" dirty="0">
                <a:solidFill>
                  <a:srgbClr val="FF0000"/>
                </a:solidFill>
              </a:rPr>
              <a:t> of a </a:t>
            </a:r>
            <a:r>
              <a:rPr lang="tr-TR" dirty="0" err="1">
                <a:solidFill>
                  <a:srgbClr val="FF0000"/>
                </a:solidFill>
              </a:rPr>
              <a:t>phase</a:t>
            </a:r>
            <a:r>
              <a:rPr lang="tr-TR" dirty="0">
                <a:solidFill>
                  <a:srgbClr val="FF0000"/>
                </a:solidFill>
              </a:rPr>
              <a:t> 2 </a:t>
            </a:r>
            <a:r>
              <a:rPr lang="tr-TR" dirty="0" err="1">
                <a:solidFill>
                  <a:srgbClr val="FF0000"/>
                </a:solidFill>
              </a:rPr>
              <a:t>study</a:t>
            </a:r>
            <a:r>
              <a:rPr lang="tr-TR" dirty="0">
                <a:solidFill>
                  <a:srgbClr val="FF0000"/>
                </a:solidFill>
              </a:rPr>
              <a:t>. Cellular </a:t>
            </a:r>
            <a:r>
              <a:rPr lang="tr-TR" dirty="0" err="1">
                <a:solidFill>
                  <a:srgbClr val="FF0000"/>
                </a:solidFill>
              </a:rPr>
              <a:t>Reprogramming</a:t>
            </a:r>
            <a:r>
              <a:rPr lang="tr-TR" dirty="0">
                <a:solidFill>
                  <a:srgbClr val="FF0000"/>
                </a:solidFill>
              </a:rPr>
              <a:t>. 2018;20(6):329-336.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72825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64704"/>
            <a:ext cx="196437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620688"/>
            <a:ext cx="1873895" cy="178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C:\Users\Asus\Desktop\kuru tip ybmd ve stem cell\KÖK HÜCRE AMD\YAMAKS SOL 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4293096"/>
            <a:ext cx="5328592" cy="1300680"/>
          </a:xfrm>
          <a:prstGeom prst="rect">
            <a:avLst/>
          </a:prstGeom>
          <a:noFill/>
        </p:spPr>
      </p:pic>
      <p:pic>
        <p:nvPicPr>
          <p:cNvPr id="4102" name="Picture 6" descr="C:\Users\Asus\Desktop\kuru tip ybmd ve stem cell\KÖK HÜCRE AMD\YAMAKS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5544279"/>
            <a:ext cx="5382020" cy="1313721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492896"/>
            <a:ext cx="3866121" cy="183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2492896"/>
            <a:ext cx="3923928" cy="180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Metin kutusu"/>
          <p:cNvSpPr txBox="1"/>
          <p:nvPr/>
        </p:nvSpPr>
        <p:spPr>
          <a:xfrm>
            <a:off x="3347864" y="188640"/>
            <a:ext cx="2481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smtClean="0">
                <a:solidFill>
                  <a:schemeClr val="bg1"/>
                </a:solidFill>
              </a:rPr>
              <a:t>OLGU- YBMD</a:t>
            </a:r>
            <a:endParaRPr lang="tr-TR" sz="3200" dirty="0">
              <a:solidFill>
                <a:schemeClr val="bg1"/>
              </a:solidFill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3203848" y="620688"/>
            <a:ext cx="30963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r>
              <a:rPr lang="tr-TR" dirty="0" smtClean="0"/>
              <a:t>65 </a:t>
            </a:r>
            <a:r>
              <a:rPr lang="tr-TR" dirty="0" err="1" smtClean="0"/>
              <a:t>years</a:t>
            </a:r>
            <a:r>
              <a:rPr lang="tr-TR" dirty="0" smtClean="0"/>
              <a:t> </a:t>
            </a:r>
            <a:r>
              <a:rPr lang="tr-TR" dirty="0" err="1" smtClean="0"/>
              <a:t>old</a:t>
            </a:r>
            <a:r>
              <a:rPr lang="tr-TR" dirty="0" smtClean="0"/>
              <a:t>, </a:t>
            </a:r>
            <a:r>
              <a:rPr lang="tr-TR" dirty="0" err="1" smtClean="0"/>
              <a:t>Female</a:t>
            </a:r>
            <a:r>
              <a:rPr lang="tr-TR" dirty="0" smtClean="0"/>
              <a:t> </a:t>
            </a:r>
            <a:r>
              <a:rPr lang="tr-TR" dirty="0" smtClean="0"/>
              <a:t>, AMD </a:t>
            </a:r>
            <a:r>
              <a:rPr lang="tr-TR" dirty="0" err="1" smtClean="0"/>
              <a:t>patient</a:t>
            </a:r>
            <a:endParaRPr lang="tr-TR" dirty="0" smtClean="0"/>
          </a:p>
          <a:p>
            <a:r>
              <a:rPr lang="tr-TR" dirty="0" smtClean="0"/>
              <a:t>VA: </a:t>
            </a:r>
            <a:r>
              <a:rPr lang="tr-TR" dirty="0" err="1" smtClean="0"/>
              <a:t>P</a:t>
            </a:r>
            <a:r>
              <a:rPr lang="tr-TR" dirty="0" err="1" smtClean="0"/>
              <a:t>reop</a:t>
            </a:r>
            <a:r>
              <a:rPr lang="tr-TR" dirty="0" smtClean="0"/>
              <a:t>:1 </a:t>
            </a:r>
            <a:r>
              <a:rPr lang="tr-TR" dirty="0" err="1" smtClean="0"/>
              <a:t>meter</a:t>
            </a:r>
            <a:r>
              <a:rPr lang="tr-TR" dirty="0" smtClean="0"/>
              <a:t> </a:t>
            </a:r>
            <a:r>
              <a:rPr lang="tr-TR" dirty="0" err="1" smtClean="0"/>
              <a:t>counting</a:t>
            </a:r>
            <a:r>
              <a:rPr lang="tr-TR" dirty="0" smtClean="0"/>
              <a:t> </a:t>
            </a:r>
            <a:r>
              <a:rPr lang="tr-TR" dirty="0" err="1" smtClean="0"/>
              <a:t>finger</a:t>
            </a:r>
            <a:endParaRPr lang="tr-TR" dirty="0" smtClean="0"/>
          </a:p>
          <a:p>
            <a:r>
              <a:rPr lang="tr-TR" dirty="0" smtClean="0"/>
              <a:t>Post op: 0.05 </a:t>
            </a:r>
            <a:r>
              <a:rPr lang="tr-TR" dirty="0" err="1" smtClean="0"/>
              <a:t>Snellen</a:t>
            </a:r>
            <a:r>
              <a:rPr lang="tr-TR" dirty="0" smtClean="0"/>
              <a:t> </a:t>
            </a:r>
            <a:r>
              <a:rPr lang="tr-TR" dirty="0" err="1" smtClean="0"/>
              <a:t>lines</a:t>
            </a:r>
            <a:endParaRPr lang="tr-TR" dirty="0"/>
          </a:p>
        </p:txBody>
      </p:sp>
      <p:pic>
        <p:nvPicPr>
          <p:cNvPr id="2050" name="Picture 2" descr="C:\Users\Asus\Desktop\TOD, 2018 KONGRE SUNUMLARI\kuru tip ybmd ve stem cell\KÖK HÜCRE AMD\YAMAKS SOL SONRA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374976"/>
            <a:ext cx="1646312" cy="1646312"/>
          </a:xfrm>
          <a:prstGeom prst="rect">
            <a:avLst/>
          </a:prstGeom>
          <a:noFill/>
        </p:spPr>
      </p:pic>
      <p:pic>
        <p:nvPicPr>
          <p:cNvPr id="2051" name="Picture 3" descr="C:\Users\Asus\Desktop\TOD, 2018 KONGRE SUNUMLARI\kuru tip ybmd ve stem cell\KÖK HÜCRE AMD\YAMAKS FAF ÖNCE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4365104"/>
            <a:ext cx="1832720" cy="1832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9358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252728"/>
          </a:xfrm>
        </p:spPr>
        <p:txBody>
          <a:bodyPr>
            <a:normAutofit/>
          </a:bodyPr>
          <a:lstStyle/>
          <a:p>
            <a:endParaRPr lang="tr-TR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1851192" cy="172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7" y="1124744"/>
            <a:ext cx="2022206" cy="182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996952"/>
            <a:ext cx="388792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996952"/>
            <a:ext cx="4104034" cy="165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3131840" y="1772816"/>
            <a:ext cx="2718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27 y </a:t>
            </a:r>
            <a:r>
              <a:rPr lang="tr-TR" dirty="0" err="1" smtClean="0"/>
              <a:t>Stargardts</a:t>
            </a:r>
            <a:r>
              <a:rPr lang="tr-TR" dirty="0" smtClean="0"/>
              <a:t>’ MD</a:t>
            </a:r>
            <a:endParaRPr lang="tr-TR" dirty="0" smtClean="0"/>
          </a:p>
          <a:p>
            <a:r>
              <a:rPr lang="tr-TR" dirty="0" smtClean="0"/>
              <a:t>VA</a:t>
            </a:r>
            <a:r>
              <a:rPr lang="tr-TR" dirty="0" smtClean="0"/>
              <a:t>: </a:t>
            </a:r>
            <a:r>
              <a:rPr lang="tr-TR" dirty="0" err="1" smtClean="0"/>
              <a:t>From</a:t>
            </a:r>
            <a:r>
              <a:rPr lang="tr-TR" dirty="0" smtClean="0"/>
              <a:t> 1 </a:t>
            </a:r>
            <a:r>
              <a:rPr lang="tr-TR" dirty="0" err="1" smtClean="0"/>
              <a:t>mcf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0.05</a:t>
            </a:r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69160"/>
            <a:ext cx="2304257" cy="174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4573" y="4725144"/>
            <a:ext cx="237942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Asus\Desktop\TOD, 2018 KONGRE SUNUMLARI\vrc Bİ\KÖK HÜCRE KONUSMA\DILCIESO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4725144"/>
            <a:ext cx="4608512" cy="1124912"/>
          </a:xfrm>
          <a:prstGeom prst="rect">
            <a:avLst/>
          </a:prstGeom>
          <a:noFill/>
        </p:spPr>
      </p:pic>
      <p:pic>
        <p:nvPicPr>
          <p:cNvPr id="3077" name="Picture 5" descr="C:\Users\Asus\Desktop\TOD, 2018 KONGRE SUNUMLARI\vrc Bİ\KÖK HÜCRE KONUSMA\DILCIE SOL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7744" y="5803393"/>
            <a:ext cx="4608512" cy="1124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1934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457200" y="1556792"/>
            <a:ext cx="8229600" cy="4392488"/>
          </a:xfrm>
        </p:spPr>
        <p:txBody>
          <a:bodyPr>
            <a:normAutofit fontScale="92500" lnSpcReduction="20000"/>
          </a:bodyPr>
          <a:lstStyle/>
          <a:p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another</a:t>
            </a:r>
            <a:r>
              <a:rPr lang="tr-TR" dirty="0" smtClean="0"/>
              <a:t> </a:t>
            </a:r>
            <a:r>
              <a:rPr lang="tr-TR" dirty="0" err="1" smtClean="0"/>
              <a:t>patients</a:t>
            </a:r>
            <a:r>
              <a:rPr lang="tr-TR" dirty="0" smtClean="0"/>
              <a:t> </a:t>
            </a:r>
            <a:r>
              <a:rPr lang="tr-TR" dirty="0" err="1" smtClean="0"/>
              <a:t>group</a:t>
            </a:r>
            <a:r>
              <a:rPr lang="tr-TR" dirty="0" smtClean="0"/>
              <a:t>, </a:t>
            </a:r>
            <a:r>
              <a:rPr lang="tr-TR" dirty="0" smtClean="0"/>
              <a:t> </a:t>
            </a:r>
            <a:r>
              <a:rPr lang="tr-TR" dirty="0" err="1" smtClean="0"/>
              <a:t>same</a:t>
            </a:r>
            <a:r>
              <a:rPr lang="tr-TR" dirty="0" smtClean="0"/>
              <a:t> </a:t>
            </a:r>
            <a:r>
              <a:rPr lang="tr-TR" dirty="0" err="1" smtClean="0"/>
              <a:t>method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same</a:t>
            </a:r>
            <a:r>
              <a:rPr lang="tr-TR" dirty="0" smtClean="0"/>
              <a:t>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</a:t>
            </a:r>
            <a:r>
              <a:rPr lang="tr-TR" dirty="0" smtClean="0"/>
              <a:t> </a:t>
            </a:r>
            <a:r>
              <a:rPr lang="tr-TR" dirty="0" err="1" smtClean="0"/>
              <a:t>source</a:t>
            </a:r>
            <a:r>
              <a:rPr lang="tr-TR" dirty="0" smtClean="0"/>
              <a:t> </a:t>
            </a:r>
            <a:r>
              <a:rPr lang="tr-TR" dirty="0" err="1" smtClean="0"/>
              <a:t>were</a:t>
            </a:r>
            <a:r>
              <a:rPr lang="tr-TR" dirty="0" smtClean="0"/>
              <a:t> </a:t>
            </a:r>
            <a:r>
              <a:rPr lang="tr-TR" dirty="0" err="1" smtClean="0"/>
              <a:t>used</a:t>
            </a:r>
            <a:r>
              <a:rPr lang="tr-TR" dirty="0" smtClean="0"/>
              <a:t>.</a:t>
            </a:r>
            <a:endParaRPr lang="tr-TR" dirty="0" smtClean="0"/>
          </a:p>
          <a:p>
            <a:endParaRPr lang="tr-TR" dirty="0"/>
          </a:p>
          <a:p>
            <a:r>
              <a:rPr lang="tr-TR" dirty="0" err="1"/>
              <a:t>S</a:t>
            </a:r>
            <a:r>
              <a:rPr lang="en-US" dirty="0" err="1" smtClean="0"/>
              <a:t>uprachoroidal</a:t>
            </a:r>
            <a:r>
              <a:rPr lang="tr-TR" dirty="0" smtClean="0"/>
              <a:t> </a:t>
            </a:r>
            <a:r>
              <a:rPr lang="en-US" dirty="0" smtClean="0"/>
              <a:t>adipose </a:t>
            </a:r>
            <a:r>
              <a:rPr lang="en-US" dirty="0"/>
              <a:t>tissue-derived </a:t>
            </a:r>
            <a:r>
              <a:rPr lang="tr-TR" dirty="0" smtClean="0"/>
              <a:t> MSC </a:t>
            </a:r>
            <a:r>
              <a:rPr lang="tr-TR" dirty="0" err="1" smtClean="0"/>
              <a:t>implantat</a:t>
            </a:r>
            <a:r>
              <a:rPr lang="en-US" dirty="0" smtClean="0"/>
              <a:t>ion </a:t>
            </a:r>
            <a:r>
              <a:rPr lang="en-US" dirty="0"/>
              <a:t>in </a:t>
            </a:r>
            <a:r>
              <a:rPr lang="en-US" dirty="0" err="1" smtClean="0"/>
              <a:t>patien</a:t>
            </a:r>
            <a:r>
              <a:rPr lang="tr-TR" dirty="0" err="1" smtClean="0"/>
              <a:t>ts</a:t>
            </a:r>
            <a:r>
              <a:rPr lang="tr-TR" dirty="0" smtClean="0"/>
              <a:t> </a:t>
            </a:r>
            <a:r>
              <a:rPr lang="en-US" dirty="0" smtClean="0"/>
              <a:t>with </a:t>
            </a:r>
            <a:r>
              <a:rPr lang="en-US" dirty="0"/>
              <a:t>optic </a:t>
            </a:r>
            <a:r>
              <a:rPr lang="en-US" dirty="0" smtClean="0"/>
              <a:t>nerve</a:t>
            </a:r>
            <a:r>
              <a:rPr lang="tr-TR" dirty="0" smtClean="0"/>
              <a:t> </a:t>
            </a:r>
            <a:r>
              <a:rPr lang="tr-TR" dirty="0" err="1" smtClean="0"/>
              <a:t>diseases</a:t>
            </a:r>
            <a:r>
              <a:rPr lang="tr-TR" dirty="0"/>
              <a:t>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performed</a:t>
            </a:r>
            <a:r>
              <a:rPr lang="tr-TR" dirty="0" smtClean="0"/>
              <a:t>.</a:t>
            </a:r>
            <a:endParaRPr lang="tr-TR" dirty="0"/>
          </a:p>
          <a:p>
            <a:endParaRPr lang="tr-TR" dirty="0" smtClean="0"/>
          </a:p>
          <a:p>
            <a:r>
              <a:rPr lang="en-US" dirty="0" smtClean="0"/>
              <a:t>This </a:t>
            </a:r>
            <a:r>
              <a:rPr lang="en-US" dirty="0"/>
              <a:t>prospective, single-center, phase </a:t>
            </a:r>
            <a:r>
              <a:rPr lang="en-US" dirty="0" smtClean="0"/>
              <a:t>½</a:t>
            </a:r>
            <a:r>
              <a:rPr lang="tr-TR" dirty="0" smtClean="0"/>
              <a:t> </a:t>
            </a:r>
            <a:r>
              <a:rPr lang="en-US" dirty="0" smtClean="0"/>
              <a:t>study </a:t>
            </a:r>
            <a:r>
              <a:rPr lang="en-US" dirty="0"/>
              <a:t>enrolled 4 eyes of 4 patients with optic </a:t>
            </a:r>
            <a:r>
              <a:rPr lang="en-US" dirty="0" smtClean="0"/>
              <a:t>atrophy</a:t>
            </a:r>
            <a:r>
              <a:rPr lang="tr-TR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various </a:t>
            </a:r>
            <a:r>
              <a:rPr lang="en-US" dirty="0" smtClean="0"/>
              <a:t>reasons</a:t>
            </a:r>
            <a:r>
              <a:rPr lang="tr-TR" dirty="0" smtClean="0"/>
              <a:t>.</a:t>
            </a:r>
            <a:r>
              <a:rPr lang="en-US" dirty="0" smtClean="0"/>
              <a:t> </a:t>
            </a:r>
            <a:endParaRPr lang="tr-TR" dirty="0" smtClean="0"/>
          </a:p>
          <a:p>
            <a:endParaRPr lang="tr-TR" dirty="0"/>
          </a:p>
          <a:p>
            <a:r>
              <a:rPr lang="en-US" dirty="0" smtClean="0"/>
              <a:t>None </a:t>
            </a:r>
            <a:r>
              <a:rPr lang="en-US" dirty="0"/>
              <a:t>of them had any systemic or </a:t>
            </a:r>
            <a:r>
              <a:rPr lang="en-US" dirty="0" smtClean="0"/>
              <a:t>ocular</a:t>
            </a:r>
            <a:r>
              <a:rPr lang="tr-TR" dirty="0" smtClean="0"/>
              <a:t> </a:t>
            </a:r>
            <a:r>
              <a:rPr lang="en-US" dirty="0" smtClean="0"/>
              <a:t>complications</a:t>
            </a:r>
            <a:r>
              <a:rPr lang="en-US" dirty="0"/>
              <a:t>. All of the patients experienced </a:t>
            </a:r>
            <a:r>
              <a:rPr lang="en-US" dirty="0" smtClean="0"/>
              <a:t>visual</a:t>
            </a:r>
            <a:r>
              <a:rPr lang="tr-TR" dirty="0" smtClean="0"/>
              <a:t> </a:t>
            </a:r>
            <a:r>
              <a:rPr lang="en-US" dirty="0" smtClean="0"/>
              <a:t>acuity </a:t>
            </a:r>
            <a:r>
              <a:rPr lang="en-US" dirty="0"/>
              <a:t>improvement, visual field improvement </a:t>
            </a:r>
            <a:r>
              <a:rPr lang="en-US" dirty="0" smtClean="0"/>
              <a:t>and</a:t>
            </a:r>
            <a:r>
              <a:rPr lang="tr-TR" dirty="0" smtClean="0"/>
              <a:t> </a:t>
            </a:r>
            <a:r>
              <a:rPr lang="en-US" dirty="0" smtClean="0"/>
              <a:t>improvement </a:t>
            </a:r>
            <a:r>
              <a:rPr lang="en-US" dirty="0"/>
              <a:t>in the </a:t>
            </a:r>
            <a:r>
              <a:rPr lang="en-US" dirty="0" err="1"/>
              <a:t>mfERG</a:t>
            </a:r>
            <a:r>
              <a:rPr lang="en-US" dirty="0"/>
              <a:t> recordings. </a:t>
            </a:r>
            <a:endParaRPr lang="tr-TR" dirty="0" smtClean="0"/>
          </a:p>
          <a:p>
            <a:endParaRPr lang="tr-TR" dirty="0" smtClean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6"/>
          </p:nvPr>
        </p:nvSpPr>
        <p:spPr>
          <a:xfrm>
            <a:off x="611560" y="5877272"/>
            <a:ext cx="8136904" cy="581149"/>
          </a:xfrm>
        </p:spPr>
        <p:txBody>
          <a:bodyPr/>
          <a:lstStyle/>
          <a:p>
            <a:r>
              <a:rPr lang="tr-TR" dirty="0" err="1">
                <a:solidFill>
                  <a:srgbClr val="FF0000"/>
                </a:solidFill>
              </a:rPr>
              <a:t>Oner</a:t>
            </a:r>
            <a:r>
              <a:rPr lang="tr-TR" dirty="0">
                <a:solidFill>
                  <a:srgbClr val="FF0000"/>
                </a:solidFill>
              </a:rPr>
              <a:t> A, </a:t>
            </a:r>
            <a:r>
              <a:rPr lang="tr-TR" dirty="0" err="1">
                <a:solidFill>
                  <a:srgbClr val="FF0000"/>
                </a:solidFill>
              </a:rPr>
              <a:t>Gonen</a:t>
            </a:r>
            <a:r>
              <a:rPr lang="tr-TR" dirty="0">
                <a:solidFill>
                  <a:srgbClr val="FF0000"/>
                </a:solidFill>
              </a:rPr>
              <a:t> ZB, Sevim DG, Sinim N, Unlu M. </a:t>
            </a:r>
            <a:r>
              <a:rPr lang="tr-TR" dirty="0" err="1">
                <a:solidFill>
                  <a:srgbClr val="FF0000"/>
                </a:solidFill>
              </a:rPr>
              <a:t>Six-month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results</a:t>
            </a:r>
            <a:r>
              <a:rPr lang="tr-TR" dirty="0">
                <a:solidFill>
                  <a:srgbClr val="FF0000"/>
                </a:solidFill>
              </a:rPr>
              <a:t> of </a:t>
            </a:r>
            <a:r>
              <a:rPr lang="tr-TR" dirty="0" err="1">
                <a:solidFill>
                  <a:srgbClr val="FF0000"/>
                </a:solidFill>
              </a:rPr>
              <a:t>suprachoroidal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adipose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tissue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derived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mesenchymal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stem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cell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implantation</a:t>
            </a:r>
            <a:r>
              <a:rPr lang="tr-TR" dirty="0">
                <a:solidFill>
                  <a:srgbClr val="FF0000"/>
                </a:solidFill>
              </a:rPr>
              <a:t> in </a:t>
            </a:r>
            <a:r>
              <a:rPr lang="tr-TR" dirty="0" err="1">
                <a:solidFill>
                  <a:srgbClr val="FF0000"/>
                </a:solidFill>
              </a:rPr>
              <a:t>patients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with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optic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atrophy</a:t>
            </a:r>
            <a:r>
              <a:rPr lang="tr-TR" dirty="0">
                <a:solidFill>
                  <a:srgbClr val="FF0000"/>
                </a:solidFill>
              </a:rPr>
              <a:t>: A </a:t>
            </a:r>
            <a:r>
              <a:rPr lang="tr-TR" dirty="0" err="1">
                <a:solidFill>
                  <a:srgbClr val="FF0000"/>
                </a:solidFill>
              </a:rPr>
              <a:t>phase</a:t>
            </a:r>
            <a:r>
              <a:rPr lang="tr-TR" dirty="0">
                <a:solidFill>
                  <a:srgbClr val="FF0000"/>
                </a:solidFill>
              </a:rPr>
              <a:t> 1/2 </a:t>
            </a:r>
            <a:r>
              <a:rPr lang="tr-TR" dirty="0" err="1">
                <a:solidFill>
                  <a:srgbClr val="FF0000"/>
                </a:solidFill>
              </a:rPr>
              <a:t>study</a:t>
            </a:r>
            <a:r>
              <a:rPr lang="tr-TR" dirty="0">
                <a:solidFill>
                  <a:srgbClr val="FF0000"/>
                </a:solidFill>
              </a:rPr>
              <a:t>. </a:t>
            </a:r>
            <a:r>
              <a:rPr lang="tr-TR" dirty="0" err="1">
                <a:solidFill>
                  <a:srgbClr val="FF0000"/>
                </a:solidFill>
              </a:rPr>
              <a:t>Int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Ophthalmology</a:t>
            </a:r>
            <a:r>
              <a:rPr lang="tr-TR" dirty="0">
                <a:solidFill>
                  <a:srgbClr val="FF0000"/>
                </a:solidFill>
              </a:rPr>
              <a:t>. 2019; 15. </a:t>
            </a:r>
          </a:p>
          <a:p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304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268760"/>
            <a:ext cx="2304256" cy="200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0301" y="1268760"/>
            <a:ext cx="239745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212976"/>
            <a:ext cx="369403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212977"/>
            <a:ext cx="3672111" cy="154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etin kutusu"/>
          <p:cNvSpPr txBox="1"/>
          <p:nvPr/>
        </p:nvSpPr>
        <p:spPr>
          <a:xfrm>
            <a:off x="2555776" y="476672"/>
            <a:ext cx="4323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>
                <a:solidFill>
                  <a:schemeClr val="bg1"/>
                </a:solidFill>
              </a:rPr>
              <a:t>OLGU: OPTİK ATROFİ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10" name="9 Metin kutusu"/>
          <p:cNvSpPr txBox="1"/>
          <p:nvPr/>
        </p:nvSpPr>
        <p:spPr>
          <a:xfrm>
            <a:off x="3491880" y="1556792"/>
            <a:ext cx="2368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r>
              <a:rPr lang="tr-TR" dirty="0" smtClean="0"/>
              <a:t>    60 </a:t>
            </a:r>
            <a:r>
              <a:rPr lang="tr-TR" dirty="0" err="1" smtClean="0"/>
              <a:t>years</a:t>
            </a:r>
            <a:r>
              <a:rPr lang="tr-TR" dirty="0" smtClean="0"/>
              <a:t>,  </a:t>
            </a:r>
            <a:r>
              <a:rPr lang="tr-TR" dirty="0" err="1" smtClean="0"/>
              <a:t>Male</a:t>
            </a:r>
            <a:r>
              <a:rPr lang="tr-TR" dirty="0" smtClean="0"/>
              <a:t>, </a:t>
            </a:r>
            <a:endParaRPr lang="tr-TR" dirty="0" smtClean="0"/>
          </a:p>
          <a:p>
            <a:r>
              <a:rPr lang="tr-TR" dirty="0" smtClean="0"/>
              <a:t>    </a:t>
            </a:r>
            <a:r>
              <a:rPr lang="tr-TR" dirty="0" err="1" smtClean="0"/>
              <a:t>Diabetic</a:t>
            </a:r>
            <a:r>
              <a:rPr lang="tr-TR" dirty="0" smtClean="0"/>
              <a:t>  OA</a:t>
            </a:r>
          </a:p>
          <a:p>
            <a:r>
              <a:rPr lang="tr-TR" dirty="0" smtClean="0"/>
              <a:t>VA: </a:t>
            </a:r>
            <a:r>
              <a:rPr lang="tr-TR" dirty="0" err="1" smtClean="0"/>
              <a:t>Preop</a:t>
            </a:r>
            <a:r>
              <a:rPr lang="tr-TR" dirty="0" smtClean="0"/>
              <a:t>:30cm </a:t>
            </a:r>
            <a:r>
              <a:rPr lang="tr-TR" dirty="0" smtClean="0"/>
              <a:t>HM</a:t>
            </a:r>
          </a:p>
          <a:p>
            <a:r>
              <a:rPr lang="tr-TR" dirty="0" smtClean="0"/>
              <a:t>       </a:t>
            </a:r>
            <a:r>
              <a:rPr lang="tr-TR" dirty="0" err="1" smtClean="0"/>
              <a:t>Postop</a:t>
            </a:r>
            <a:r>
              <a:rPr lang="tr-TR" dirty="0" smtClean="0"/>
              <a:t>: </a:t>
            </a:r>
            <a:r>
              <a:rPr lang="tr-TR" dirty="0" smtClean="0"/>
              <a:t>1 m. CF</a:t>
            </a:r>
            <a:endParaRPr lang="tr-TR" dirty="0"/>
          </a:p>
        </p:txBody>
      </p:sp>
      <p:pic>
        <p:nvPicPr>
          <p:cNvPr id="5122" name="Picture 2" descr="C:\Users\Asus\Desktop\TOD, 2018 KONGRE SUNUMLARI\vrc Bİ\KOK HUCRE FFA\DOKMECI_METIN_01-01-1966__(0020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5301208"/>
            <a:ext cx="1872208" cy="1416454"/>
          </a:xfrm>
          <a:prstGeom prst="rect">
            <a:avLst/>
          </a:prstGeom>
          <a:noFill/>
        </p:spPr>
      </p:pic>
      <p:pic>
        <p:nvPicPr>
          <p:cNvPr id="9" name="Picture 2" descr="C:\Users\Asus\Desktop\TOD, 2018 KONGRE SUNUMLARI\vrc Bİ\KOK HUCRE FFA\DOKMECI_METIN_01-01-1966__(0020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5301208"/>
            <a:ext cx="1872208" cy="1416454"/>
          </a:xfrm>
          <a:prstGeom prst="rect">
            <a:avLst/>
          </a:prstGeom>
          <a:noFill/>
        </p:spPr>
      </p:pic>
      <p:pic>
        <p:nvPicPr>
          <p:cNvPr id="5123" name="Picture 3" descr="C:\Users\Asus\Desktop\TOD, 2018 KONGRE SUNUMLARI\vrc Bİ\KÖK HÜCRE KONUSMA\DOKMECIM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4797152"/>
            <a:ext cx="4226320" cy="1031622"/>
          </a:xfrm>
          <a:prstGeom prst="rect">
            <a:avLst/>
          </a:prstGeom>
          <a:noFill/>
        </p:spPr>
      </p:pic>
      <p:pic>
        <p:nvPicPr>
          <p:cNvPr id="5124" name="Picture 4" descr="C:\Users\Asus\Desktop\TOD, 2018 KONGRE SUNUMLARI\vrc Bİ\KÖK HÜCRE KONUSMA\DOKMECI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1760" y="5838547"/>
            <a:ext cx="4248472" cy="10370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876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 dirty="0"/>
          </a:p>
        </p:txBody>
      </p:sp>
      <p:graphicFrame>
        <p:nvGraphicFramePr>
          <p:cNvPr id="4" name="Nesn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32590979"/>
              </p:ext>
            </p:extLst>
          </p:nvPr>
        </p:nvGraphicFramePr>
        <p:xfrm>
          <a:off x="3187700" y="3209925"/>
          <a:ext cx="2768600" cy="438150"/>
        </p:xfrm>
        <a:graphic>
          <a:graphicData uri="http://schemas.openxmlformats.org/presentationml/2006/ole">
            <p:oleObj spid="_x0000_s1027" name="Paketleyici Kabuk Nesnesi" showAsIcon="1" r:id="rId3" imgW="2768760" imgH="43776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18824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8028384" cy="1143000"/>
          </a:xfrm>
        </p:spPr>
        <p:txBody>
          <a:bodyPr>
            <a:normAutofit/>
          </a:bodyPr>
          <a:lstStyle/>
          <a:p>
            <a:r>
              <a:rPr lang="tr-TR" dirty="0" smtClean="0"/>
              <a:t>               </a:t>
            </a:r>
            <a:r>
              <a:rPr lang="tr-TR" dirty="0" err="1" smtClean="0"/>
              <a:t>Suprachoroidal</a:t>
            </a:r>
            <a:r>
              <a:rPr lang="tr-TR" dirty="0" smtClean="0"/>
              <a:t> </a:t>
            </a:r>
            <a:br>
              <a:rPr lang="tr-TR" dirty="0" smtClean="0"/>
            </a:br>
            <a:r>
              <a:rPr lang="tr-TR" dirty="0" err="1" smtClean="0"/>
              <a:t>Umbilical</a:t>
            </a:r>
            <a:r>
              <a:rPr lang="tr-TR" dirty="0" smtClean="0"/>
              <a:t> </a:t>
            </a:r>
            <a:r>
              <a:rPr lang="tr-TR" dirty="0" err="1" smtClean="0"/>
              <a:t>cord</a:t>
            </a:r>
            <a:r>
              <a:rPr lang="tr-TR" dirty="0" smtClean="0"/>
              <a:t> </a:t>
            </a:r>
            <a:r>
              <a:rPr lang="tr-TR" dirty="0" err="1" smtClean="0"/>
              <a:t>derived</a:t>
            </a:r>
            <a:r>
              <a:rPr lang="tr-TR" dirty="0" smtClean="0"/>
              <a:t> MSC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P</a:t>
            </a:r>
            <a:r>
              <a:rPr lang="en-US" dirty="0" err="1" smtClean="0"/>
              <a:t>rospective</a:t>
            </a:r>
            <a:r>
              <a:rPr lang="en-US" dirty="0"/>
              <a:t>, single-center, phase 3 clinical study enrolled 124 eyes of 82 patients who had a confirmed diagnosis of RP. </a:t>
            </a:r>
            <a:endParaRPr lang="tr-TR" dirty="0" smtClean="0"/>
          </a:p>
          <a:p>
            <a:r>
              <a:rPr lang="en-US" dirty="0" smtClean="0"/>
              <a:t>The </a:t>
            </a:r>
            <a:r>
              <a:rPr lang="en-US" dirty="0"/>
              <a:t>patients received 5 million UC-MSCs to the </a:t>
            </a:r>
            <a:r>
              <a:rPr lang="en-US" dirty="0" err="1"/>
              <a:t>suprachoroidal</a:t>
            </a:r>
            <a:r>
              <a:rPr lang="en-US" dirty="0"/>
              <a:t> area with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same</a:t>
            </a:r>
            <a:r>
              <a:rPr lang="en-US" dirty="0" smtClean="0"/>
              <a:t> </a:t>
            </a:r>
            <a:r>
              <a:rPr lang="en-US" dirty="0"/>
              <a:t>surgical procedure. </a:t>
            </a:r>
            <a:endParaRPr lang="tr-TR" dirty="0" smtClean="0"/>
          </a:p>
          <a:p>
            <a:r>
              <a:rPr lang="en-US" dirty="0"/>
              <a:t>There were statistically significant improvements in BCVA and VF during the study. The amplitudes of the P1 waves in the central areas showed significant improvements in </a:t>
            </a:r>
            <a:r>
              <a:rPr lang="en-US" dirty="0" err="1"/>
              <a:t>mfERG</a:t>
            </a:r>
            <a:r>
              <a:rPr lang="en-US" dirty="0"/>
              <a:t> recordings.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77230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5770984" cy="58655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Stem cell based treatment modalities are rising in trend for irreversible neuropathies and </a:t>
            </a:r>
            <a:r>
              <a:rPr lang="en-US" dirty="0" smtClean="0"/>
              <a:t>retinopathies. </a:t>
            </a:r>
            <a:endParaRPr lang="tr-TR" dirty="0" smtClean="0"/>
          </a:p>
          <a:p>
            <a:endParaRPr lang="tr-TR" dirty="0"/>
          </a:p>
          <a:p>
            <a:r>
              <a:rPr lang="en-US" dirty="0" smtClean="0"/>
              <a:t>These </a:t>
            </a:r>
            <a:r>
              <a:rPr lang="en-US" dirty="0"/>
              <a:t>treatment options are giving hope for reversing the cell death or damage; or at least </a:t>
            </a:r>
            <a:r>
              <a:rPr lang="en-US" dirty="0" smtClean="0"/>
              <a:t>causing</a:t>
            </a:r>
            <a:r>
              <a:rPr lang="tr-TR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functional enhancement of the remaining viable cells through nutritional support and </a:t>
            </a:r>
            <a:r>
              <a:rPr lang="en-US" dirty="0" smtClean="0"/>
              <a:t>anti</a:t>
            </a:r>
            <a:r>
              <a:rPr lang="tr-TR" dirty="0" smtClean="0"/>
              <a:t>-</a:t>
            </a:r>
            <a:r>
              <a:rPr lang="en-US" dirty="0" smtClean="0"/>
              <a:t>apoptotic </a:t>
            </a:r>
            <a:r>
              <a:rPr lang="en-US" dirty="0"/>
              <a:t>effect. </a:t>
            </a:r>
            <a:endParaRPr lang="tr-TR" dirty="0" smtClean="0"/>
          </a:p>
          <a:p>
            <a:endParaRPr lang="tr-TR" dirty="0"/>
          </a:p>
          <a:p>
            <a:r>
              <a:rPr lang="en-US" dirty="0" smtClean="0"/>
              <a:t>Various</a:t>
            </a:r>
            <a:r>
              <a:rPr lang="tr-TR" dirty="0"/>
              <a:t> </a:t>
            </a:r>
            <a:r>
              <a:rPr lang="en-US" dirty="0" smtClean="0"/>
              <a:t>ways </a:t>
            </a:r>
            <a:r>
              <a:rPr lang="en-US" dirty="0"/>
              <a:t>of application routes and </a:t>
            </a:r>
            <a:r>
              <a:rPr lang="tr-TR" dirty="0" err="1" smtClean="0"/>
              <a:t>sources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 </a:t>
            </a:r>
            <a:r>
              <a:rPr lang="en-US" dirty="0" smtClean="0"/>
              <a:t>have </a:t>
            </a:r>
            <a:r>
              <a:rPr lang="en-US" dirty="0"/>
              <a:t>been proposed up-to date</a:t>
            </a:r>
            <a:endParaRPr lang="tr-TR" dirty="0"/>
          </a:p>
        </p:txBody>
      </p:sp>
      <p:pic>
        <p:nvPicPr>
          <p:cNvPr id="4" name="Picture 6" descr="cell-scope2tr-JACJ-KR_1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6513"/>
            <a:ext cx="2232248" cy="18263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bilge\Desktop\GENOM KÖK HÜCRE MERKEZİ\GENKÖK YENİ FOTOĞRAFLAR\IMG_0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512534" y="2386252"/>
            <a:ext cx="2170702" cy="21228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25144"/>
            <a:ext cx="2301868" cy="177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72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Vaka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85914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2132012"/>
            <a:ext cx="3810000" cy="381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505" y="-86969"/>
            <a:ext cx="2156933" cy="208067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505" y="2214694"/>
            <a:ext cx="2156933" cy="189949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506" y="4664395"/>
            <a:ext cx="2156933" cy="184992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7604" y="25379"/>
            <a:ext cx="2451128" cy="221469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7604" y="2363499"/>
            <a:ext cx="2451128" cy="218252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7604" y="4664396"/>
            <a:ext cx="2451128" cy="219360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9643" y="-112348"/>
            <a:ext cx="2488830" cy="2327042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9643" y="4828822"/>
            <a:ext cx="2488829" cy="19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917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sz="quarter" idx="1"/>
          </p:nvPr>
        </p:nvSpPr>
        <p:spPr>
          <a:xfrm>
            <a:off x="395536" y="260648"/>
            <a:ext cx="8748465" cy="753095"/>
          </a:xfrm>
        </p:spPr>
        <p:txBody>
          <a:bodyPr/>
          <a:lstStyle/>
          <a:p>
            <a:pPr>
              <a:buNone/>
            </a:pPr>
            <a:r>
              <a:rPr lang="tr-TR" dirty="0" smtClean="0">
                <a:solidFill>
                  <a:schemeClr val="bg1"/>
                </a:solidFill>
              </a:rPr>
              <a:t>     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4" name="Picture 3" descr="C:\Users\Ayse\Desktop\Kök hücre sunumları\fotolar\indir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8471" y="1013743"/>
            <a:ext cx="3216357" cy="2268252"/>
          </a:xfrm>
          <a:prstGeom prst="rect">
            <a:avLst/>
          </a:prstGeom>
          <a:noFill/>
        </p:spPr>
      </p:pic>
      <p:pic>
        <p:nvPicPr>
          <p:cNvPr id="5" name="Picture 2" descr="C:\Users\Ayse\Desktop\Kök hücre sunumları\fotolar\HASTA FOTOLARI\Dr Ayse son\DOGAN_FATIH_01-01-1981__(000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720694" y="1052736"/>
            <a:ext cx="3340006" cy="2268253"/>
          </a:xfrm>
          <a:prstGeom prst="rect">
            <a:avLst/>
          </a:prstGeom>
          <a:noFill/>
        </p:spPr>
      </p:pic>
      <p:pic>
        <p:nvPicPr>
          <p:cNvPr id="6" name="Picture 3" descr="C:\Users\Ayse\Desktop\Kök hücre sunumları\fotolar\images 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7" y="3948563"/>
            <a:ext cx="3511924" cy="2813623"/>
          </a:xfrm>
          <a:prstGeom prst="rect">
            <a:avLst/>
          </a:prstGeom>
          <a:noFill/>
        </p:spPr>
      </p:pic>
      <p:sp>
        <p:nvSpPr>
          <p:cNvPr id="8" name="7 Metin kutusu"/>
          <p:cNvSpPr txBox="1"/>
          <p:nvPr/>
        </p:nvSpPr>
        <p:spPr>
          <a:xfrm>
            <a:off x="683568" y="3429000"/>
            <a:ext cx="8569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RP, AMD, STARGARDTS’  </a:t>
            </a:r>
            <a:r>
              <a:rPr lang="tr-TR" dirty="0" smtClean="0"/>
              <a:t>MACULAR DYSTROPHY, </a:t>
            </a:r>
            <a:r>
              <a:rPr lang="tr-TR" dirty="0" smtClean="0"/>
              <a:t>OPTIC </a:t>
            </a:r>
            <a:r>
              <a:rPr lang="tr-TR" dirty="0" smtClean="0"/>
              <a:t>NEUROPATHY</a:t>
            </a:r>
            <a:endParaRPr lang="tr-TR" dirty="0"/>
          </a:p>
        </p:txBody>
      </p:sp>
      <p:pic>
        <p:nvPicPr>
          <p:cNvPr id="2050" name="Picture 2" descr="C:\Users\Dr.Neslihan\Desktop\od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48563"/>
            <a:ext cx="3197923" cy="281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845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Clinicaltrials.gov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/>
          </a:bodyPr>
          <a:lstStyle/>
          <a:p>
            <a:r>
              <a:rPr lang="tr-TR" dirty="0" err="1" smtClean="0"/>
              <a:t>Embryonic</a:t>
            </a:r>
            <a:r>
              <a:rPr lang="tr-TR" dirty="0" smtClean="0"/>
              <a:t>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endParaRPr lang="tr-TR" dirty="0"/>
          </a:p>
          <a:p>
            <a:endParaRPr lang="tr-TR" dirty="0" smtClean="0"/>
          </a:p>
          <a:p>
            <a:r>
              <a:rPr lang="tr-TR" dirty="0" err="1" smtClean="0"/>
              <a:t>Retinal</a:t>
            </a:r>
            <a:r>
              <a:rPr lang="tr-TR" dirty="0" smtClean="0"/>
              <a:t> </a:t>
            </a:r>
            <a:r>
              <a:rPr lang="tr-TR" dirty="0" err="1" smtClean="0"/>
              <a:t>progenitor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endParaRPr lang="tr-TR" dirty="0" smtClean="0"/>
          </a:p>
          <a:p>
            <a:endParaRPr lang="tr-TR" dirty="0"/>
          </a:p>
          <a:p>
            <a:r>
              <a:rPr lang="tr-TR" dirty="0" err="1" smtClean="0"/>
              <a:t>Adult</a:t>
            </a:r>
            <a:r>
              <a:rPr lang="tr-TR" dirty="0" smtClean="0"/>
              <a:t>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: </a:t>
            </a:r>
            <a:r>
              <a:rPr lang="tr-TR" dirty="0" err="1" smtClean="0">
                <a:solidFill>
                  <a:srgbClr val="FF0000"/>
                </a:solidFill>
              </a:rPr>
              <a:t>Adipose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tissue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mesenchymal</a:t>
            </a:r>
            <a:r>
              <a:rPr lang="tr-TR" dirty="0" smtClean="0">
                <a:solidFill>
                  <a:srgbClr val="FF0000"/>
                </a:solidFill>
              </a:rPr>
              <a:t>  </a:t>
            </a:r>
            <a:r>
              <a:rPr lang="tr-TR" dirty="0" err="1">
                <a:solidFill>
                  <a:srgbClr val="FF0000"/>
                </a:solidFill>
              </a:rPr>
              <a:t>stem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cells</a:t>
            </a:r>
            <a:r>
              <a:rPr lang="tr-TR" dirty="0"/>
              <a:t>, </a:t>
            </a:r>
            <a:r>
              <a:rPr lang="tr-TR" dirty="0" smtClean="0"/>
              <a:t>Bone </a:t>
            </a:r>
            <a:r>
              <a:rPr lang="tr-TR" dirty="0" err="1" smtClean="0"/>
              <a:t>Marrow</a:t>
            </a:r>
            <a:r>
              <a:rPr lang="tr-TR" dirty="0" smtClean="0"/>
              <a:t> </a:t>
            </a:r>
            <a:r>
              <a:rPr lang="tr-TR" dirty="0" err="1" smtClean="0"/>
              <a:t>derived</a:t>
            </a:r>
            <a:r>
              <a:rPr lang="tr-TR" dirty="0" smtClean="0"/>
              <a:t> CD34+hematopoetic </a:t>
            </a:r>
            <a:r>
              <a:rPr lang="tr-TR" dirty="0" err="1" smtClean="0"/>
              <a:t>cells</a:t>
            </a:r>
            <a:r>
              <a:rPr lang="tr-TR" dirty="0" smtClean="0"/>
              <a:t>, </a:t>
            </a:r>
            <a:r>
              <a:rPr lang="tr-TR" dirty="0" err="1" smtClean="0"/>
              <a:t>Dental</a:t>
            </a:r>
            <a:r>
              <a:rPr lang="tr-TR" dirty="0" smtClean="0"/>
              <a:t> </a:t>
            </a:r>
            <a:r>
              <a:rPr lang="tr-TR" dirty="0" err="1" smtClean="0"/>
              <a:t>Pulp</a:t>
            </a:r>
            <a:r>
              <a:rPr lang="tr-TR" dirty="0" smtClean="0"/>
              <a:t> </a:t>
            </a:r>
            <a:r>
              <a:rPr lang="tr-TR" dirty="0" err="1" smtClean="0"/>
              <a:t>derived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Umbilical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cord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derived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mesenchymal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cells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/>
              <a:t>I</a:t>
            </a:r>
            <a:r>
              <a:rPr lang="tr-TR" dirty="0" err="1" smtClean="0"/>
              <a:t>nduced</a:t>
            </a:r>
            <a:r>
              <a:rPr lang="tr-TR" dirty="0" smtClean="0"/>
              <a:t> </a:t>
            </a:r>
            <a:r>
              <a:rPr lang="tr-TR" dirty="0" err="1" smtClean="0"/>
              <a:t>pluripotent</a:t>
            </a:r>
            <a:r>
              <a:rPr lang="tr-TR" dirty="0" smtClean="0"/>
              <a:t> </a:t>
            </a:r>
            <a:r>
              <a:rPr lang="tr-TR" dirty="0" err="1" smtClean="0"/>
              <a:t>stem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endParaRPr lang="tr-TR" dirty="0" smtClean="0">
              <a:solidFill>
                <a:srgbClr val="FF0000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54402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692696"/>
            <a:ext cx="7687165" cy="497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231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4690864" cy="5577483"/>
          </a:xfrm>
        </p:spPr>
        <p:txBody>
          <a:bodyPr>
            <a:normAutofit fontScale="70000" lnSpcReduction="20000"/>
          </a:bodyPr>
          <a:lstStyle/>
          <a:p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 smtClean="0"/>
              <a:t>eye</a:t>
            </a:r>
            <a:r>
              <a:rPr lang="tr-TR" dirty="0" smtClean="0"/>
              <a:t> is </a:t>
            </a:r>
            <a:r>
              <a:rPr lang="tr-TR" dirty="0" smtClean="0"/>
              <a:t>a </a:t>
            </a:r>
            <a:r>
              <a:rPr lang="tr-TR" dirty="0" err="1" smtClean="0"/>
              <a:t>good</a:t>
            </a:r>
            <a:r>
              <a:rPr lang="tr-TR" dirty="0" smtClean="0"/>
              <a:t> </a:t>
            </a:r>
            <a:r>
              <a:rPr lang="tr-TR" dirty="0" err="1" smtClean="0"/>
              <a:t>target</a:t>
            </a:r>
            <a:r>
              <a:rPr lang="tr-TR" dirty="0" smtClean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 smtClean="0"/>
              <a:t>cellular</a:t>
            </a:r>
            <a:r>
              <a:rPr lang="tr-TR" dirty="0"/>
              <a:t> </a:t>
            </a:r>
            <a:r>
              <a:rPr lang="tr-TR" dirty="0" err="1" smtClean="0"/>
              <a:t>replacement</a:t>
            </a:r>
            <a:r>
              <a:rPr lang="tr-TR" dirty="0" smtClean="0"/>
              <a:t> </a:t>
            </a:r>
            <a:r>
              <a:rPr lang="tr-TR" dirty="0" err="1" smtClean="0"/>
              <a:t>therapies</a:t>
            </a:r>
            <a:r>
              <a:rPr lang="tr-TR" dirty="0" smtClean="0"/>
              <a:t>.</a:t>
            </a:r>
          </a:p>
          <a:p>
            <a:endParaRPr lang="tr-TR" dirty="0" smtClean="0"/>
          </a:p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/>
              <a:t>transplantation</a:t>
            </a:r>
            <a:r>
              <a:rPr lang="tr-TR" dirty="0"/>
              <a:t> site </a:t>
            </a:r>
            <a:r>
              <a:rPr lang="tr-TR" dirty="0" err="1" smtClean="0"/>
              <a:t>and</a:t>
            </a:r>
            <a:r>
              <a:rPr lang="tr-TR" dirty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 </a:t>
            </a:r>
            <a:r>
              <a:rPr lang="tr-TR" dirty="0"/>
              <a:t>can be </a:t>
            </a:r>
            <a:r>
              <a:rPr lang="tr-TR" dirty="0" err="1" smtClean="0"/>
              <a:t>monitored</a:t>
            </a:r>
            <a:r>
              <a:rPr lang="tr-TR" dirty="0"/>
              <a:t> </a:t>
            </a:r>
            <a:r>
              <a:rPr lang="tr-TR" dirty="0" err="1" smtClean="0"/>
              <a:t>via</a:t>
            </a:r>
            <a:r>
              <a:rPr lang="tr-TR" dirty="0" smtClean="0"/>
              <a:t> </a:t>
            </a:r>
            <a:r>
              <a:rPr lang="tr-TR" dirty="0" err="1"/>
              <a:t>clinical</a:t>
            </a:r>
            <a:r>
              <a:rPr lang="tr-TR" dirty="0"/>
              <a:t> </a:t>
            </a:r>
            <a:r>
              <a:rPr lang="tr-TR" dirty="0" err="1"/>
              <a:t>examination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high</a:t>
            </a:r>
            <a:r>
              <a:rPr lang="tr-TR" dirty="0"/>
              <a:t> </a:t>
            </a:r>
            <a:r>
              <a:rPr lang="tr-TR" dirty="0" err="1" smtClean="0"/>
              <a:t>resolution</a:t>
            </a:r>
            <a:r>
              <a:rPr lang="tr-TR" dirty="0"/>
              <a:t> </a:t>
            </a:r>
            <a:r>
              <a:rPr lang="tr-TR" dirty="0" err="1" smtClean="0"/>
              <a:t>imaging</a:t>
            </a:r>
            <a:r>
              <a:rPr lang="tr-TR" dirty="0" smtClean="0"/>
              <a:t> </a:t>
            </a:r>
            <a:r>
              <a:rPr lang="tr-TR" dirty="0" err="1"/>
              <a:t>devices</a:t>
            </a:r>
            <a:r>
              <a:rPr lang="tr-TR" dirty="0"/>
              <a:t>. </a:t>
            </a:r>
            <a:endParaRPr lang="tr-TR" dirty="0" smtClean="0"/>
          </a:p>
          <a:p>
            <a:endParaRPr lang="tr-TR" dirty="0"/>
          </a:p>
          <a:p>
            <a:r>
              <a:rPr lang="tr-TR" dirty="0" err="1" smtClean="0"/>
              <a:t>There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/>
              <a:t> </a:t>
            </a:r>
            <a:r>
              <a:rPr lang="tr-TR" dirty="0" err="1" smtClean="0"/>
              <a:t>clinical</a:t>
            </a:r>
            <a:r>
              <a:rPr lang="tr-TR" dirty="0" smtClean="0"/>
              <a:t> </a:t>
            </a:r>
            <a:r>
              <a:rPr lang="tr-TR" dirty="0" err="1" smtClean="0"/>
              <a:t>measures</a:t>
            </a:r>
            <a:r>
              <a:rPr lang="tr-TR" dirty="0" smtClean="0"/>
              <a:t> </a:t>
            </a:r>
            <a:r>
              <a:rPr lang="tr-TR" dirty="0" err="1" smtClean="0"/>
              <a:t>ways</a:t>
            </a:r>
            <a:r>
              <a:rPr lang="tr-TR" dirty="0" smtClean="0"/>
              <a:t> </a:t>
            </a:r>
            <a:r>
              <a:rPr lang="tr-TR" dirty="0"/>
              <a:t> </a:t>
            </a:r>
            <a:r>
              <a:rPr lang="tr-TR" dirty="0" err="1" smtClean="0"/>
              <a:t>like</a:t>
            </a:r>
            <a:r>
              <a:rPr lang="tr-TR" dirty="0"/>
              <a:t> </a:t>
            </a:r>
            <a:r>
              <a:rPr lang="tr-TR" dirty="0" err="1" smtClean="0"/>
              <a:t>visual</a:t>
            </a:r>
            <a:r>
              <a:rPr lang="tr-TR" dirty="0" smtClean="0"/>
              <a:t> </a:t>
            </a:r>
            <a:r>
              <a:rPr lang="tr-TR" dirty="0" err="1"/>
              <a:t>acuity</a:t>
            </a:r>
            <a:r>
              <a:rPr lang="tr-TR" dirty="0"/>
              <a:t>, </a:t>
            </a:r>
            <a:r>
              <a:rPr lang="tr-TR" dirty="0" err="1"/>
              <a:t>contrast</a:t>
            </a:r>
            <a:r>
              <a:rPr lang="tr-TR" dirty="0"/>
              <a:t> </a:t>
            </a:r>
            <a:r>
              <a:rPr lang="tr-TR" dirty="0" err="1"/>
              <a:t>sensitivity</a:t>
            </a:r>
            <a:r>
              <a:rPr lang="tr-TR" dirty="0"/>
              <a:t>, </a:t>
            </a:r>
            <a:r>
              <a:rPr lang="tr-TR" dirty="0" err="1" smtClean="0"/>
              <a:t>microperimetry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electrophysiology</a:t>
            </a:r>
            <a:r>
              <a:rPr lang="tr-TR" dirty="0" smtClean="0"/>
              <a:t>.</a:t>
            </a:r>
          </a:p>
          <a:p>
            <a:endParaRPr lang="tr-TR" dirty="0"/>
          </a:p>
          <a:p>
            <a:r>
              <a:rPr lang="tr-TR" dirty="0"/>
              <a:t>S</a:t>
            </a:r>
            <a:r>
              <a:rPr lang="tr-TR" dirty="0" smtClean="0"/>
              <a:t>mall </a:t>
            </a:r>
            <a:r>
              <a:rPr lang="tr-TR" dirty="0" err="1" smtClean="0"/>
              <a:t>volumes</a:t>
            </a:r>
            <a:r>
              <a:rPr lang="tr-TR" dirty="0" smtClean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numbers</a:t>
            </a:r>
            <a:r>
              <a:rPr lang="tr-TR" dirty="0"/>
              <a:t> of </a:t>
            </a:r>
            <a:r>
              <a:rPr lang="tr-TR" dirty="0" err="1" smtClean="0"/>
              <a:t>replacement</a:t>
            </a:r>
            <a:r>
              <a:rPr lang="tr-TR" dirty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 can be </a:t>
            </a:r>
            <a:r>
              <a:rPr lang="tr-TR" dirty="0" err="1" smtClean="0"/>
              <a:t>enough</a:t>
            </a:r>
            <a:r>
              <a:rPr lang="tr-TR" dirty="0" smtClean="0"/>
              <a:t> </a:t>
            </a:r>
            <a:r>
              <a:rPr lang="tr-TR" dirty="0" err="1"/>
              <a:t>compared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bodily</a:t>
            </a:r>
            <a:r>
              <a:rPr lang="tr-TR" dirty="0"/>
              <a:t> </a:t>
            </a:r>
            <a:r>
              <a:rPr lang="tr-TR" dirty="0" err="1"/>
              <a:t>organs</a:t>
            </a:r>
            <a:r>
              <a:rPr lang="tr-TR" dirty="0"/>
              <a:t>. </a:t>
            </a:r>
            <a:endParaRPr lang="tr-TR" dirty="0" smtClean="0"/>
          </a:p>
          <a:p>
            <a:endParaRPr lang="tr-TR" dirty="0"/>
          </a:p>
          <a:p>
            <a:r>
              <a:rPr lang="tr-TR" dirty="0" err="1" smtClean="0"/>
              <a:t>Surgical</a:t>
            </a:r>
            <a:r>
              <a:rPr lang="tr-TR" dirty="0" smtClean="0"/>
              <a:t> </a:t>
            </a:r>
            <a:r>
              <a:rPr lang="tr-TR" dirty="0" err="1" smtClean="0"/>
              <a:t>accessibility</a:t>
            </a:r>
            <a:r>
              <a:rPr lang="tr-TR" dirty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eye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retina </a:t>
            </a:r>
            <a:r>
              <a:rPr lang="tr-TR" dirty="0" err="1"/>
              <a:t>permits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delivery</a:t>
            </a:r>
            <a:r>
              <a:rPr lang="tr-TR" dirty="0"/>
              <a:t> of </a:t>
            </a:r>
            <a:r>
              <a:rPr lang="tr-TR" dirty="0" err="1"/>
              <a:t>cells</a:t>
            </a:r>
            <a:r>
              <a:rPr lang="tr-TR" dirty="0"/>
              <a:t> in </a:t>
            </a:r>
            <a:r>
              <a:rPr lang="tr-TR" dirty="0" err="1"/>
              <a:t>suspension</a:t>
            </a:r>
            <a:r>
              <a:rPr lang="tr-TR" dirty="0"/>
              <a:t>, </a:t>
            </a:r>
            <a:r>
              <a:rPr lang="tr-TR" dirty="0" err="1" smtClean="0"/>
              <a:t>or</a:t>
            </a:r>
            <a:r>
              <a:rPr lang="tr-TR" dirty="0"/>
              <a:t> </a:t>
            </a:r>
            <a:r>
              <a:rPr lang="tr-TR" dirty="0" smtClean="0"/>
              <a:t>as </a:t>
            </a:r>
            <a:r>
              <a:rPr lang="tr-TR" dirty="0" err="1"/>
              <a:t>sheets</a:t>
            </a:r>
            <a:r>
              <a:rPr lang="tr-TR" dirty="0"/>
              <a:t> on a </a:t>
            </a:r>
            <a:r>
              <a:rPr lang="tr-TR" dirty="0" err="1"/>
              <a:t>scaffolding</a:t>
            </a:r>
            <a:r>
              <a:rPr lang="tr-TR" dirty="0"/>
              <a:t> </a:t>
            </a:r>
            <a:r>
              <a:rPr lang="tr-TR" dirty="0" err="1"/>
              <a:t>material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could</a:t>
            </a:r>
            <a:r>
              <a:rPr lang="tr-TR" dirty="0"/>
              <a:t> </a:t>
            </a:r>
            <a:r>
              <a:rPr lang="tr-TR" dirty="0" err="1"/>
              <a:t>promote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survival</a:t>
            </a:r>
            <a:r>
              <a:rPr lang="tr-TR" dirty="0"/>
              <a:t> </a:t>
            </a:r>
            <a:r>
              <a:rPr lang="tr-TR" dirty="0" smtClean="0"/>
              <a:t>of </a:t>
            </a:r>
            <a:r>
              <a:rPr lang="tr-TR" dirty="0" err="1" smtClean="0"/>
              <a:t>transplanted</a:t>
            </a:r>
            <a:r>
              <a:rPr lang="tr-TR" dirty="0" smtClean="0"/>
              <a:t> </a:t>
            </a:r>
            <a:r>
              <a:rPr lang="tr-TR" dirty="0" err="1"/>
              <a:t>cells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980728"/>
            <a:ext cx="3636654" cy="45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56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251520" y="1196752"/>
            <a:ext cx="3240360" cy="4929411"/>
          </a:xfrm>
        </p:spPr>
        <p:txBody>
          <a:bodyPr/>
          <a:lstStyle/>
          <a:p>
            <a:r>
              <a:rPr lang="tr-TR" dirty="0" err="1" smtClean="0"/>
              <a:t>Intravitreal</a:t>
            </a:r>
            <a:r>
              <a:rPr lang="tr-TR" dirty="0" smtClean="0"/>
              <a:t> </a:t>
            </a:r>
          </a:p>
          <a:p>
            <a:r>
              <a:rPr lang="tr-TR" dirty="0" err="1" smtClean="0">
                <a:solidFill>
                  <a:srgbClr val="FF0000"/>
                </a:solidFill>
              </a:rPr>
              <a:t>Subretinal</a:t>
            </a:r>
            <a:r>
              <a:rPr lang="tr-TR" dirty="0" smtClean="0"/>
              <a:t> </a:t>
            </a:r>
          </a:p>
          <a:p>
            <a:r>
              <a:rPr lang="tr-TR" dirty="0" err="1" smtClean="0"/>
              <a:t>Subtenon</a:t>
            </a:r>
            <a:r>
              <a:rPr lang="tr-TR" dirty="0" smtClean="0"/>
              <a:t> </a:t>
            </a:r>
          </a:p>
          <a:p>
            <a:r>
              <a:rPr lang="tr-TR" dirty="0" err="1" smtClean="0"/>
              <a:t>Retrobulber</a:t>
            </a:r>
            <a:r>
              <a:rPr lang="tr-TR" dirty="0" smtClean="0"/>
              <a:t> </a:t>
            </a:r>
          </a:p>
          <a:p>
            <a:r>
              <a:rPr lang="tr-TR" dirty="0" err="1" smtClean="0"/>
              <a:t>Peribulber</a:t>
            </a:r>
            <a:endParaRPr lang="tr-TR" dirty="0" smtClean="0"/>
          </a:p>
          <a:p>
            <a:r>
              <a:rPr lang="tr-TR" dirty="0" err="1" smtClean="0">
                <a:solidFill>
                  <a:srgbClr val="FF0000"/>
                </a:solidFill>
              </a:rPr>
              <a:t>Suprachoroidal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5" name="İçerik Yer Tutucus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6063" y="1268760"/>
            <a:ext cx="5755749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917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Subretinal</a:t>
            </a:r>
            <a:r>
              <a:rPr lang="tr-TR" dirty="0" smtClean="0"/>
              <a:t> </a:t>
            </a:r>
            <a:r>
              <a:rPr lang="tr-TR" dirty="0" err="1" smtClean="0"/>
              <a:t>Adipose</a:t>
            </a:r>
            <a:r>
              <a:rPr lang="tr-TR" dirty="0" smtClean="0"/>
              <a:t> </a:t>
            </a:r>
            <a:r>
              <a:rPr lang="tr-TR" dirty="0" err="1" smtClean="0"/>
              <a:t>Derived</a:t>
            </a:r>
            <a:r>
              <a:rPr lang="tr-TR" dirty="0" smtClean="0"/>
              <a:t> MSC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457200" y="1628800"/>
            <a:ext cx="8229600" cy="3600399"/>
          </a:xfrm>
        </p:spPr>
        <p:txBody>
          <a:bodyPr>
            <a:normAutofit fontScale="85000" lnSpcReduction="10000"/>
          </a:bodyPr>
          <a:lstStyle/>
          <a:p>
            <a:r>
              <a:rPr lang="tr-TR" dirty="0" smtClean="0"/>
              <a:t>First </a:t>
            </a:r>
            <a:r>
              <a:rPr lang="en-US" dirty="0" smtClean="0"/>
              <a:t>study </a:t>
            </a:r>
            <a:r>
              <a:rPr lang="tr-TR" dirty="0" smtClean="0"/>
              <a:t>of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group</a:t>
            </a:r>
            <a:r>
              <a:rPr lang="tr-TR" dirty="0" smtClean="0"/>
              <a:t>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en-US" dirty="0" smtClean="0"/>
              <a:t>included </a:t>
            </a:r>
            <a:r>
              <a:rPr lang="en-US" dirty="0"/>
              <a:t>11 patients with end-stage RP who received </a:t>
            </a:r>
            <a:r>
              <a:rPr lang="en-US" dirty="0" err="1"/>
              <a:t>subretinal</a:t>
            </a:r>
            <a:r>
              <a:rPr lang="en-US" dirty="0"/>
              <a:t> implantation of ADMSCs. </a:t>
            </a:r>
            <a:endParaRPr lang="tr-TR" dirty="0" smtClean="0"/>
          </a:p>
          <a:p>
            <a:endParaRPr lang="tr-TR" dirty="0"/>
          </a:p>
          <a:p>
            <a:r>
              <a:rPr lang="en-US" dirty="0" smtClean="0"/>
              <a:t>All</a:t>
            </a:r>
            <a:r>
              <a:rPr lang="tr-TR" dirty="0"/>
              <a:t> </a:t>
            </a:r>
            <a:r>
              <a:rPr lang="en-US" dirty="0" smtClean="0"/>
              <a:t>patients </a:t>
            </a:r>
            <a:r>
              <a:rPr lang="en-US" dirty="0"/>
              <a:t>had a total visual field defect and five of them only had light perception. </a:t>
            </a:r>
            <a:endParaRPr lang="tr-TR" dirty="0" smtClean="0"/>
          </a:p>
          <a:p>
            <a:endParaRPr lang="tr-TR" dirty="0"/>
          </a:p>
          <a:p>
            <a:r>
              <a:rPr lang="en-US" dirty="0" smtClean="0"/>
              <a:t>The </a:t>
            </a:r>
            <a:r>
              <a:rPr lang="en-US" dirty="0"/>
              <a:t>worst eye of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patient </a:t>
            </a:r>
            <a:r>
              <a:rPr lang="en-US" dirty="0"/>
              <a:t>was operated on and, after total </a:t>
            </a:r>
            <a:r>
              <a:rPr lang="en-US" dirty="0" err="1"/>
              <a:t>vitrectomy</a:t>
            </a:r>
            <a:r>
              <a:rPr lang="en-US" dirty="0"/>
              <a:t> with a 23 gauge, ADMSCs were injected </a:t>
            </a:r>
            <a:r>
              <a:rPr lang="en-US" dirty="0" err="1"/>
              <a:t>subretinally</a:t>
            </a:r>
            <a:r>
              <a:rPr lang="en-US" dirty="0"/>
              <a:t>. </a:t>
            </a:r>
            <a:endParaRPr lang="tr-TR" dirty="0" smtClean="0"/>
          </a:p>
          <a:p>
            <a:endParaRPr lang="tr-TR" dirty="0"/>
          </a:p>
          <a:p>
            <a:r>
              <a:rPr lang="en-US" dirty="0" smtClean="0"/>
              <a:t>All </a:t>
            </a:r>
            <a:r>
              <a:rPr lang="en-US" dirty="0"/>
              <a:t>11 patients completed the 6-month follow-up. None of them had systemic complications. 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6"/>
          </p:nvPr>
        </p:nvSpPr>
        <p:spPr>
          <a:xfrm>
            <a:off x="3124200" y="5229200"/>
            <a:ext cx="5912296" cy="1492275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Öner A,</a:t>
            </a:r>
            <a:r>
              <a:rPr lang="tr-TR" dirty="0">
                <a:solidFill>
                  <a:srgbClr val="FF0000"/>
                </a:solidFill>
              </a:rPr>
              <a:t>  Gönen ZB,  Sinim N, Çetin M,  Özkul Y. </a:t>
            </a:r>
            <a:r>
              <a:rPr lang="tr-TR" dirty="0" err="1">
                <a:solidFill>
                  <a:srgbClr val="FF0000"/>
                </a:solidFill>
              </a:rPr>
              <a:t>Subretinal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adipose-tissue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derived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mesenchymal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stem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cell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implantation</a:t>
            </a:r>
            <a:r>
              <a:rPr lang="tr-TR" dirty="0">
                <a:solidFill>
                  <a:srgbClr val="FF0000"/>
                </a:solidFill>
              </a:rPr>
              <a:t> in </a:t>
            </a:r>
          </a:p>
          <a:p>
            <a:r>
              <a:rPr lang="tr-TR" dirty="0" err="1">
                <a:solidFill>
                  <a:srgbClr val="FF0000"/>
                </a:solidFill>
              </a:rPr>
              <a:t>advanced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stage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retinitis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pigmentosa</a:t>
            </a:r>
            <a:r>
              <a:rPr lang="tr-TR" dirty="0">
                <a:solidFill>
                  <a:srgbClr val="FF0000"/>
                </a:solidFill>
              </a:rPr>
              <a:t>: A </a:t>
            </a:r>
            <a:r>
              <a:rPr lang="tr-TR" dirty="0" err="1">
                <a:solidFill>
                  <a:srgbClr val="FF0000"/>
                </a:solidFill>
              </a:rPr>
              <a:t>Phase</a:t>
            </a:r>
            <a:r>
              <a:rPr lang="tr-TR" dirty="0">
                <a:solidFill>
                  <a:srgbClr val="FF0000"/>
                </a:solidFill>
              </a:rPr>
              <a:t> I </a:t>
            </a:r>
            <a:r>
              <a:rPr lang="tr-TR" dirty="0" err="1">
                <a:solidFill>
                  <a:srgbClr val="FF0000"/>
                </a:solidFill>
              </a:rPr>
              <a:t>clinical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safety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study</a:t>
            </a:r>
            <a:r>
              <a:rPr lang="tr-TR" dirty="0">
                <a:solidFill>
                  <a:srgbClr val="FF0000"/>
                </a:solidFill>
              </a:rPr>
              <a:t>. </a:t>
            </a:r>
            <a:r>
              <a:rPr lang="tr-TR" dirty="0" err="1">
                <a:solidFill>
                  <a:srgbClr val="FF0000"/>
                </a:solidFill>
              </a:rPr>
              <a:t>Stem</a:t>
            </a:r>
            <a:r>
              <a:rPr lang="tr-TR" dirty="0">
                <a:solidFill>
                  <a:srgbClr val="FF0000"/>
                </a:solidFill>
              </a:rPr>
              <a:t> Cell </a:t>
            </a:r>
            <a:r>
              <a:rPr lang="tr-TR" dirty="0" err="1">
                <a:solidFill>
                  <a:srgbClr val="FF0000"/>
                </a:solidFill>
              </a:rPr>
              <a:t>Research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and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Therapy</a:t>
            </a:r>
            <a:r>
              <a:rPr lang="tr-TR" dirty="0">
                <a:solidFill>
                  <a:srgbClr val="FF0000"/>
                </a:solidFill>
              </a:rPr>
              <a:t>, 2016;7:178.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62924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457200" y="620688"/>
            <a:ext cx="7467600" cy="585326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Five patients</a:t>
            </a:r>
            <a:r>
              <a:rPr lang="tr-TR" dirty="0"/>
              <a:t> </a:t>
            </a:r>
            <a:r>
              <a:rPr lang="en-US" dirty="0"/>
              <a:t>had no ocular complications. 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One </a:t>
            </a:r>
            <a:r>
              <a:rPr lang="en-US" dirty="0"/>
              <a:t>of the patients </a:t>
            </a:r>
            <a:r>
              <a:rPr lang="en-US" dirty="0" smtClean="0"/>
              <a:t>experience</a:t>
            </a:r>
            <a:r>
              <a:rPr lang="tr-TR" dirty="0" smtClean="0"/>
              <a:t>d </a:t>
            </a:r>
            <a:r>
              <a:rPr lang="en-US" dirty="0" smtClean="0"/>
              <a:t>CN</a:t>
            </a:r>
            <a:r>
              <a:rPr lang="tr-TR" dirty="0"/>
              <a:t>V</a:t>
            </a:r>
            <a:r>
              <a:rPr lang="en-US" dirty="0" smtClean="0"/>
              <a:t>M </a:t>
            </a:r>
            <a:r>
              <a:rPr lang="en-US" dirty="0"/>
              <a:t>at the</a:t>
            </a:r>
            <a:r>
              <a:rPr lang="tr-TR" dirty="0"/>
              <a:t> </a:t>
            </a:r>
            <a:r>
              <a:rPr lang="en-US" dirty="0"/>
              <a:t>implantation site and received an </a:t>
            </a:r>
            <a:r>
              <a:rPr lang="en-US" dirty="0" err="1"/>
              <a:t>intravitreal</a:t>
            </a:r>
            <a:r>
              <a:rPr lang="en-US" dirty="0"/>
              <a:t> anti-vascular endothelial growth factor drug once</a:t>
            </a:r>
            <a:r>
              <a:rPr lang="en-US" dirty="0" smtClean="0"/>
              <a:t>.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Five </a:t>
            </a:r>
            <a:r>
              <a:rPr lang="en-US" dirty="0"/>
              <a:t>patients had</a:t>
            </a:r>
            <a:r>
              <a:rPr lang="tr-TR" dirty="0"/>
              <a:t> </a:t>
            </a:r>
            <a:r>
              <a:rPr lang="en-US" dirty="0" err="1"/>
              <a:t>epiretinal</a:t>
            </a:r>
            <a:r>
              <a:rPr lang="en-US" dirty="0"/>
              <a:t> membrane around the transplantation area and at the periphery, and received a second </a:t>
            </a:r>
            <a:r>
              <a:rPr lang="en-US" dirty="0" err="1"/>
              <a:t>vitrectomy</a:t>
            </a:r>
            <a:r>
              <a:rPr lang="en-US" dirty="0"/>
              <a:t> and</a:t>
            </a:r>
            <a:r>
              <a:rPr lang="tr-TR" dirty="0"/>
              <a:t> </a:t>
            </a:r>
            <a:r>
              <a:rPr lang="en-US" dirty="0"/>
              <a:t>silicon oil injection. </a:t>
            </a:r>
            <a:endParaRPr lang="tr-TR" dirty="0" smtClean="0"/>
          </a:p>
          <a:p>
            <a:endParaRPr lang="tr-TR" dirty="0"/>
          </a:p>
          <a:p>
            <a:r>
              <a:rPr lang="en-US" dirty="0" smtClean="0"/>
              <a:t>Only </a:t>
            </a:r>
            <a:r>
              <a:rPr lang="en-US" dirty="0"/>
              <a:t>one patient experienced an improvement in visual acuity (from 20/2000 to 20/200), visual field, and ERG.</a:t>
            </a:r>
          </a:p>
          <a:p>
            <a:pPr>
              <a:buNone/>
            </a:pPr>
            <a:endParaRPr lang="tr-TR" dirty="0"/>
          </a:p>
          <a:p>
            <a:r>
              <a:rPr lang="en-US" dirty="0"/>
              <a:t>Three patients mentioned that the light and some colors were brighter than before and there was a </a:t>
            </a:r>
            <a:r>
              <a:rPr lang="en-US" dirty="0" smtClean="0"/>
              <a:t>slight</a:t>
            </a:r>
            <a:r>
              <a:rPr lang="tr-TR" dirty="0" smtClean="0"/>
              <a:t> </a:t>
            </a:r>
            <a:r>
              <a:rPr lang="en-US" dirty="0" smtClean="0"/>
              <a:t>improvement </a:t>
            </a:r>
            <a:r>
              <a:rPr lang="en-US" dirty="0"/>
              <a:t>in BCVA. 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r>
              <a:rPr lang="en-US" dirty="0" smtClean="0"/>
              <a:t>The </a:t>
            </a:r>
            <a:r>
              <a:rPr lang="en-US" dirty="0"/>
              <a:t>remaining seven patients had no BCVA improvement (five of them only had </a:t>
            </a:r>
            <a:r>
              <a:rPr lang="en-US" dirty="0" smtClean="0"/>
              <a:t>light</a:t>
            </a:r>
            <a:r>
              <a:rPr lang="tr-TR" dirty="0" smtClean="0"/>
              <a:t> </a:t>
            </a:r>
            <a:r>
              <a:rPr lang="tr-TR" dirty="0" err="1" smtClean="0"/>
              <a:t>perception</a:t>
            </a:r>
            <a:r>
              <a:rPr lang="tr-TR" dirty="0" smtClean="0"/>
              <a:t> </a:t>
            </a:r>
            <a:r>
              <a:rPr lang="tr-TR" dirty="0" err="1"/>
              <a:t>before</a:t>
            </a:r>
            <a:r>
              <a:rPr lang="tr-TR" dirty="0"/>
              <a:t> </a:t>
            </a:r>
            <a:r>
              <a:rPr lang="tr-TR" dirty="0" err="1"/>
              <a:t>surgery</a:t>
            </a:r>
            <a:r>
              <a:rPr lang="tr-TR" dirty="0"/>
              <a:t>).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76142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478</TotalTime>
  <Words>1032</Words>
  <Application>Microsoft Office PowerPoint</Application>
  <PresentationFormat>Ekran Gösterisi (4:3)</PresentationFormat>
  <Paragraphs>100</Paragraphs>
  <Slides>21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3" baseType="lpstr">
      <vt:lpstr>Cumba</vt:lpstr>
      <vt:lpstr>Paketleyici Kabuk Nesnesi</vt:lpstr>
      <vt:lpstr>Delivery of Stem Cells to the Retina: Findings from our studies</vt:lpstr>
      <vt:lpstr>Slayt 2</vt:lpstr>
      <vt:lpstr>Slayt 3</vt:lpstr>
      <vt:lpstr>Clinicaltrials.gov</vt:lpstr>
      <vt:lpstr>Slayt 5</vt:lpstr>
      <vt:lpstr>Slayt 6</vt:lpstr>
      <vt:lpstr>Slayt 7</vt:lpstr>
      <vt:lpstr>Subretinal Adipose Derived MSC</vt:lpstr>
      <vt:lpstr>Slayt 9</vt:lpstr>
      <vt:lpstr>Slayt 10</vt:lpstr>
      <vt:lpstr>Slayt 11</vt:lpstr>
      <vt:lpstr>Slayt 12</vt:lpstr>
      <vt:lpstr>Suprachoroidal Adipose derived MSC</vt:lpstr>
      <vt:lpstr>Slayt 14</vt:lpstr>
      <vt:lpstr>Slayt 15</vt:lpstr>
      <vt:lpstr>Slayt 16</vt:lpstr>
      <vt:lpstr>Slayt 17</vt:lpstr>
      <vt:lpstr>Slayt 18</vt:lpstr>
      <vt:lpstr>               Suprachoroidal  Umbilical cord derived MSC</vt:lpstr>
      <vt:lpstr>Vaka </vt:lpstr>
      <vt:lpstr>Slayt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Delivery of Stem Cells to the Retina: Findings from our studies</dc:title>
  <dc:creator>Dr.Neslihan</dc:creator>
  <cp:lastModifiedBy>Asus</cp:lastModifiedBy>
  <cp:revision>25</cp:revision>
  <dcterms:created xsi:type="dcterms:W3CDTF">2020-05-17T12:31:40Z</dcterms:created>
  <dcterms:modified xsi:type="dcterms:W3CDTF">2020-05-25T11:52:02Z</dcterms:modified>
</cp:coreProperties>
</file>