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25"/>
  </p:notesMasterIdLst>
  <p:sldIdLst>
    <p:sldId id="326" r:id="rId2"/>
    <p:sldId id="601" r:id="rId3"/>
    <p:sldId id="479" r:id="rId4"/>
    <p:sldId id="565" r:id="rId5"/>
    <p:sldId id="483" r:id="rId6"/>
    <p:sldId id="487" r:id="rId7"/>
    <p:sldId id="569" r:id="rId8"/>
    <p:sldId id="561" r:id="rId9"/>
    <p:sldId id="594" r:id="rId10"/>
    <p:sldId id="600" r:id="rId11"/>
    <p:sldId id="605" r:id="rId12"/>
    <p:sldId id="606" r:id="rId13"/>
    <p:sldId id="607" r:id="rId14"/>
    <p:sldId id="597" r:id="rId15"/>
    <p:sldId id="539" r:id="rId16"/>
    <p:sldId id="538" r:id="rId17"/>
    <p:sldId id="551" r:id="rId18"/>
    <p:sldId id="554" r:id="rId19"/>
    <p:sldId id="602" r:id="rId20"/>
    <p:sldId id="599" r:id="rId21"/>
    <p:sldId id="603" r:id="rId22"/>
    <p:sldId id="604" r:id="rId23"/>
    <p:sldId id="587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0E0E0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1720" autoAdjust="0"/>
  </p:normalViewPr>
  <p:slideViewPr>
    <p:cSldViewPr>
      <p:cViewPr>
        <p:scale>
          <a:sx n="60" d="100"/>
          <a:sy n="60" d="100"/>
        </p:scale>
        <p:origin x="-1464" y="-1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1C5E3-B8A6-4BB8-9A57-D26AC6DBA0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D1FB7DE-C475-4963-8A86-C80404C84CD2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smtClean="0"/>
            <a:t>Self-</a:t>
          </a:r>
          <a:r>
            <a:rPr lang="tr-TR" sz="2800" dirty="0" err="1" smtClean="0"/>
            <a:t>renewal</a:t>
          </a:r>
          <a:r>
            <a:rPr lang="tr-TR" sz="2800" dirty="0" smtClean="0"/>
            <a:t>: Kendini yenileme</a:t>
          </a:r>
          <a:endParaRPr lang="tr-TR" sz="2800" dirty="0"/>
        </a:p>
      </dgm:t>
    </dgm:pt>
    <dgm:pt modelId="{D2632597-7B0C-4D3B-BD75-8FADD8736B36}" type="parTrans" cxnId="{FC9D863A-BC6D-4452-8EDD-1C04C46CFEED}">
      <dgm:prSet/>
      <dgm:spPr/>
      <dgm:t>
        <a:bodyPr/>
        <a:lstStyle/>
        <a:p>
          <a:endParaRPr lang="tr-TR"/>
        </a:p>
      </dgm:t>
    </dgm:pt>
    <dgm:pt modelId="{C8F7A737-B715-42B3-B194-C01AF08EC1F5}" type="sibTrans" cxnId="{FC9D863A-BC6D-4452-8EDD-1C04C46CFEED}">
      <dgm:prSet/>
      <dgm:spPr/>
      <dgm:t>
        <a:bodyPr/>
        <a:lstStyle/>
        <a:p>
          <a:endParaRPr lang="tr-TR"/>
        </a:p>
      </dgm:t>
    </dgm:pt>
    <dgm:pt modelId="{9C2BEB79-A36D-46F6-814D-1893E5416C2A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err="1" smtClean="0"/>
            <a:t>Differensiasyon</a:t>
          </a:r>
          <a:endParaRPr lang="tr-TR" sz="2800" dirty="0"/>
        </a:p>
      </dgm:t>
    </dgm:pt>
    <dgm:pt modelId="{F7F07DF8-69EC-418D-838D-64498E336C63}" type="parTrans" cxnId="{96F702B3-D462-49FF-84CA-7EF87765AAB1}">
      <dgm:prSet/>
      <dgm:spPr/>
      <dgm:t>
        <a:bodyPr/>
        <a:lstStyle/>
        <a:p>
          <a:endParaRPr lang="tr-TR"/>
        </a:p>
      </dgm:t>
    </dgm:pt>
    <dgm:pt modelId="{F9DFF88E-F4AD-4D8F-AA7F-7F4D073283E0}" type="sibTrans" cxnId="{96F702B3-D462-49FF-84CA-7EF87765AAB1}">
      <dgm:prSet/>
      <dgm:spPr/>
      <dgm:t>
        <a:bodyPr/>
        <a:lstStyle/>
        <a:p>
          <a:endParaRPr lang="tr-TR"/>
        </a:p>
      </dgm:t>
    </dgm:pt>
    <dgm:pt modelId="{A1469F7C-053E-4495-9C33-CCD65AA5EC78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dirty="0" smtClean="0"/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dirty="0" err="1" smtClean="0"/>
            <a:t>Proliferasyon</a:t>
          </a:r>
          <a:endParaRPr lang="tr-TR" sz="2800" dirty="0" smtClean="0"/>
        </a:p>
        <a:p>
          <a:pPr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dirty="0"/>
        </a:p>
      </dgm:t>
    </dgm:pt>
    <dgm:pt modelId="{63300E93-382F-4278-86B5-C87C7CA2D96A}" type="sibTrans" cxnId="{9B578A22-9575-48F6-912B-6F089D2800A0}">
      <dgm:prSet/>
      <dgm:spPr/>
      <dgm:t>
        <a:bodyPr/>
        <a:lstStyle/>
        <a:p>
          <a:endParaRPr lang="tr-TR"/>
        </a:p>
      </dgm:t>
    </dgm:pt>
    <dgm:pt modelId="{022B8A1D-12CF-486A-8E98-1D03B32CC28B}" type="parTrans" cxnId="{9B578A22-9575-48F6-912B-6F089D2800A0}">
      <dgm:prSet/>
      <dgm:spPr/>
      <dgm:t>
        <a:bodyPr/>
        <a:lstStyle/>
        <a:p>
          <a:endParaRPr lang="tr-TR"/>
        </a:p>
      </dgm:t>
    </dgm:pt>
    <dgm:pt modelId="{FD7ED7F7-72CF-405E-884F-3D318401A281}" type="pres">
      <dgm:prSet presAssocID="{5321C5E3-B8A6-4BB8-9A57-D26AC6DBA06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4CAC1AEA-7F4A-48C4-B088-93F51E40A726}" type="pres">
      <dgm:prSet presAssocID="{5321C5E3-B8A6-4BB8-9A57-D26AC6DBA061}" presName="Name1" presStyleCnt="0"/>
      <dgm:spPr/>
    </dgm:pt>
    <dgm:pt modelId="{F0E03D77-AAC6-48B4-A97C-25F4C2092642}" type="pres">
      <dgm:prSet presAssocID="{5321C5E3-B8A6-4BB8-9A57-D26AC6DBA061}" presName="cycle" presStyleCnt="0"/>
      <dgm:spPr/>
    </dgm:pt>
    <dgm:pt modelId="{011A923D-2483-4E38-947A-551B0129D456}" type="pres">
      <dgm:prSet presAssocID="{5321C5E3-B8A6-4BB8-9A57-D26AC6DBA061}" presName="srcNode" presStyleLbl="node1" presStyleIdx="0" presStyleCnt="3"/>
      <dgm:spPr/>
    </dgm:pt>
    <dgm:pt modelId="{445374E9-E29F-4E10-91A4-E3C45DB758F0}" type="pres">
      <dgm:prSet presAssocID="{5321C5E3-B8A6-4BB8-9A57-D26AC6DBA061}" presName="conn" presStyleLbl="parChTrans1D2" presStyleIdx="0" presStyleCnt="1"/>
      <dgm:spPr/>
      <dgm:t>
        <a:bodyPr/>
        <a:lstStyle/>
        <a:p>
          <a:endParaRPr lang="tr-TR"/>
        </a:p>
      </dgm:t>
    </dgm:pt>
    <dgm:pt modelId="{4D9DA615-3B50-4F16-BF1C-9D18FAF5E2DA}" type="pres">
      <dgm:prSet presAssocID="{5321C5E3-B8A6-4BB8-9A57-D26AC6DBA061}" presName="extraNode" presStyleLbl="node1" presStyleIdx="0" presStyleCnt="3"/>
      <dgm:spPr/>
    </dgm:pt>
    <dgm:pt modelId="{BC655DE6-A0FB-475D-A421-72A937559AAB}" type="pres">
      <dgm:prSet presAssocID="{5321C5E3-B8A6-4BB8-9A57-D26AC6DBA061}" presName="dstNode" presStyleLbl="node1" presStyleIdx="0" presStyleCnt="3"/>
      <dgm:spPr/>
    </dgm:pt>
    <dgm:pt modelId="{BF6448BE-B385-4652-935B-843AA0E39D8C}" type="pres">
      <dgm:prSet presAssocID="{A1469F7C-053E-4495-9C33-CCD65AA5EC78}" presName="text_1" presStyleLbl="node1" presStyleIdx="0" presStyleCnt="3" custLinFactNeighborX="12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F7C7B1-1F0C-4061-A9ED-48E317144777}" type="pres">
      <dgm:prSet presAssocID="{A1469F7C-053E-4495-9C33-CCD65AA5EC78}" presName="accent_1" presStyleCnt="0"/>
      <dgm:spPr/>
    </dgm:pt>
    <dgm:pt modelId="{1EC89BF0-0CE2-4A39-BF39-7C627CB2B19D}" type="pres">
      <dgm:prSet presAssocID="{A1469F7C-053E-4495-9C33-CCD65AA5EC78}" presName="accentRepeatNode" presStyleLbl="solidFgAcc1" presStyleIdx="0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D3FB1727-4968-4633-A2E2-779E4C03E89D}" type="pres">
      <dgm:prSet presAssocID="{8D1FB7DE-C475-4963-8A86-C80404C84CD2}" presName="text_2" presStyleLbl="node1" presStyleIdx="1" presStyleCnt="3" custLinFactNeighborX="133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E2D171-BC77-48F8-9F3D-685E96D9071D}" type="pres">
      <dgm:prSet presAssocID="{8D1FB7DE-C475-4963-8A86-C80404C84CD2}" presName="accent_2" presStyleCnt="0"/>
      <dgm:spPr/>
    </dgm:pt>
    <dgm:pt modelId="{20F8C605-C494-4D7A-9C09-EA9439D59443}" type="pres">
      <dgm:prSet presAssocID="{8D1FB7DE-C475-4963-8A86-C80404C84CD2}" presName="accentRepeatNode" presStyleLbl="solidFgAcc1" presStyleIdx="1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4CE26C87-02B3-4363-8A95-E385D3D27658}" type="pres">
      <dgm:prSet presAssocID="{9C2BEB79-A36D-46F6-814D-1893E5416C2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CDF1A5-7C81-4A3D-BC23-761D77D18B5D}" type="pres">
      <dgm:prSet presAssocID="{9C2BEB79-A36D-46F6-814D-1893E5416C2A}" presName="accent_3" presStyleCnt="0"/>
      <dgm:spPr/>
    </dgm:pt>
    <dgm:pt modelId="{FDBB1D33-2915-495E-81ED-8C97EEA3721C}" type="pres">
      <dgm:prSet presAssocID="{9C2BEB79-A36D-46F6-814D-1893E5416C2A}" presName="accentRepeatNode" presStyleLbl="solidFgAcc1" presStyleIdx="2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</dgm:ptLst>
  <dgm:cxnLst>
    <dgm:cxn modelId="{FC9D863A-BC6D-4452-8EDD-1C04C46CFEED}" srcId="{5321C5E3-B8A6-4BB8-9A57-D26AC6DBA061}" destId="{8D1FB7DE-C475-4963-8A86-C80404C84CD2}" srcOrd="1" destOrd="0" parTransId="{D2632597-7B0C-4D3B-BD75-8FADD8736B36}" sibTransId="{C8F7A737-B715-42B3-B194-C01AF08EC1F5}"/>
    <dgm:cxn modelId="{34352020-BE66-4DAC-AD03-5303159D58C5}" type="presOf" srcId="{A1469F7C-053E-4495-9C33-CCD65AA5EC78}" destId="{BF6448BE-B385-4652-935B-843AA0E39D8C}" srcOrd="0" destOrd="0" presId="urn:microsoft.com/office/officeart/2008/layout/VerticalCurvedList"/>
    <dgm:cxn modelId="{EC0EC9B0-7674-4BC5-A64C-A03B42E32973}" type="presOf" srcId="{5321C5E3-B8A6-4BB8-9A57-D26AC6DBA061}" destId="{FD7ED7F7-72CF-405E-884F-3D318401A281}" srcOrd="0" destOrd="0" presId="urn:microsoft.com/office/officeart/2008/layout/VerticalCurvedList"/>
    <dgm:cxn modelId="{9B578A22-9575-48F6-912B-6F089D2800A0}" srcId="{5321C5E3-B8A6-4BB8-9A57-D26AC6DBA061}" destId="{A1469F7C-053E-4495-9C33-CCD65AA5EC78}" srcOrd="0" destOrd="0" parTransId="{022B8A1D-12CF-486A-8E98-1D03B32CC28B}" sibTransId="{63300E93-382F-4278-86B5-C87C7CA2D96A}"/>
    <dgm:cxn modelId="{F80A346E-61AD-47B2-BDF8-FA9C65CF928D}" type="presOf" srcId="{8D1FB7DE-C475-4963-8A86-C80404C84CD2}" destId="{D3FB1727-4968-4633-A2E2-779E4C03E89D}" srcOrd="0" destOrd="0" presId="urn:microsoft.com/office/officeart/2008/layout/VerticalCurvedList"/>
    <dgm:cxn modelId="{EFC5A2A0-BC48-42EE-97C2-16AEC0FCC608}" type="presOf" srcId="{63300E93-382F-4278-86B5-C87C7CA2D96A}" destId="{445374E9-E29F-4E10-91A4-E3C45DB758F0}" srcOrd="0" destOrd="0" presId="urn:microsoft.com/office/officeart/2008/layout/VerticalCurvedList"/>
    <dgm:cxn modelId="{96F702B3-D462-49FF-84CA-7EF87765AAB1}" srcId="{5321C5E3-B8A6-4BB8-9A57-D26AC6DBA061}" destId="{9C2BEB79-A36D-46F6-814D-1893E5416C2A}" srcOrd="2" destOrd="0" parTransId="{F7F07DF8-69EC-418D-838D-64498E336C63}" sibTransId="{F9DFF88E-F4AD-4D8F-AA7F-7F4D073283E0}"/>
    <dgm:cxn modelId="{F6767161-8185-4E0F-80B6-BB00170DE582}" type="presOf" srcId="{9C2BEB79-A36D-46F6-814D-1893E5416C2A}" destId="{4CE26C87-02B3-4363-8A95-E385D3D27658}" srcOrd="0" destOrd="0" presId="urn:microsoft.com/office/officeart/2008/layout/VerticalCurvedList"/>
    <dgm:cxn modelId="{4DB46B95-A941-45D7-9EC6-15CEE226BAEC}" type="presParOf" srcId="{FD7ED7F7-72CF-405E-884F-3D318401A281}" destId="{4CAC1AEA-7F4A-48C4-B088-93F51E40A726}" srcOrd="0" destOrd="0" presId="urn:microsoft.com/office/officeart/2008/layout/VerticalCurvedList"/>
    <dgm:cxn modelId="{48D3BA5B-01A8-47CF-8419-C2F70F9EE42E}" type="presParOf" srcId="{4CAC1AEA-7F4A-48C4-B088-93F51E40A726}" destId="{F0E03D77-AAC6-48B4-A97C-25F4C2092642}" srcOrd="0" destOrd="0" presId="urn:microsoft.com/office/officeart/2008/layout/VerticalCurvedList"/>
    <dgm:cxn modelId="{0880C3A4-BFCA-4F1B-B04F-F567BF755D32}" type="presParOf" srcId="{F0E03D77-AAC6-48B4-A97C-25F4C2092642}" destId="{011A923D-2483-4E38-947A-551B0129D456}" srcOrd="0" destOrd="0" presId="urn:microsoft.com/office/officeart/2008/layout/VerticalCurvedList"/>
    <dgm:cxn modelId="{1F30CA36-29B6-43D9-963C-CE200AB1FD6A}" type="presParOf" srcId="{F0E03D77-AAC6-48B4-A97C-25F4C2092642}" destId="{445374E9-E29F-4E10-91A4-E3C45DB758F0}" srcOrd="1" destOrd="0" presId="urn:microsoft.com/office/officeart/2008/layout/VerticalCurvedList"/>
    <dgm:cxn modelId="{E43A0845-370D-44FE-A07D-554B6825F7BA}" type="presParOf" srcId="{F0E03D77-AAC6-48B4-A97C-25F4C2092642}" destId="{4D9DA615-3B50-4F16-BF1C-9D18FAF5E2DA}" srcOrd="2" destOrd="0" presId="urn:microsoft.com/office/officeart/2008/layout/VerticalCurvedList"/>
    <dgm:cxn modelId="{4E60249D-59D8-4712-ADE2-034E51C13152}" type="presParOf" srcId="{F0E03D77-AAC6-48B4-A97C-25F4C2092642}" destId="{BC655DE6-A0FB-475D-A421-72A937559AAB}" srcOrd="3" destOrd="0" presId="urn:microsoft.com/office/officeart/2008/layout/VerticalCurvedList"/>
    <dgm:cxn modelId="{8E48D6D9-8477-46F8-90D5-5C040B5E002A}" type="presParOf" srcId="{4CAC1AEA-7F4A-48C4-B088-93F51E40A726}" destId="{BF6448BE-B385-4652-935B-843AA0E39D8C}" srcOrd="1" destOrd="0" presId="urn:microsoft.com/office/officeart/2008/layout/VerticalCurvedList"/>
    <dgm:cxn modelId="{6C4989B3-5A52-4EF3-9E28-12A63040F4E1}" type="presParOf" srcId="{4CAC1AEA-7F4A-48C4-B088-93F51E40A726}" destId="{77F7C7B1-1F0C-4061-A9ED-48E317144777}" srcOrd="2" destOrd="0" presId="urn:microsoft.com/office/officeart/2008/layout/VerticalCurvedList"/>
    <dgm:cxn modelId="{EFA0F352-F9B5-4BEC-8637-DB6F44C64573}" type="presParOf" srcId="{77F7C7B1-1F0C-4061-A9ED-48E317144777}" destId="{1EC89BF0-0CE2-4A39-BF39-7C627CB2B19D}" srcOrd="0" destOrd="0" presId="urn:microsoft.com/office/officeart/2008/layout/VerticalCurvedList"/>
    <dgm:cxn modelId="{1232C8F6-21C3-41AD-8E28-B06E97A8A6A7}" type="presParOf" srcId="{4CAC1AEA-7F4A-48C4-B088-93F51E40A726}" destId="{D3FB1727-4968-4633-A2E2-779E4C03E89D}" srcOrd="3" destOrd="0" presId="urn:microsoft.com/office/officeart/2008/layout/VerticalCurvedList"/>
    <dgm:cxn modelId="{D7EA9319-0C10-43AC-A64A-23C9BA09C36E}" type="presParOf" srcId="{4CAC1AEA-7F4A-48C4-B088-93F51E40A726}" destId="{67E2D171-BC77-48F8-9F3D-685E96D9071D}" srcOrd="4" destOrd="0" presId="urn:microsoft.com/office/officeart/2008/layout/VerticalCurvedList"/>
    <dgm:cxn modelId="{40689966-A824-402D-8777-BDEA9909E260}" type="presParOf" srcId="{67E2D171-BC77-48F8-9F3D-685E96D9071D}" destId="{20F8C605-C494-4D7A-9C09-EA9439D59443}" srcOrd="0" destOrd="0" presId="urn:microsoft.com/office/officeart/2008/layout/VerticalCurvedList"/>
    <dgm:cxn modelId="{72DB740A-C5B9-4AD5-B839-5342BD5E2FEE}" type="presParOf" srcId="{4CAC1AEA-7F4A-48C4-B088-93F51E40A726}" destId="{4CE26C87-02B3-4363-8A95-E385D3D27658}" srcOrd="5" destOrd="0" presId="urn:microsoft.com/office/officeart/2008/layout/VerticalCurvedList"/>
    <dgm:cxn modelId="{C36C9BDA-D8FE-4404-B3A9-BA78AB81A11B}" type="presParOf" srcId="{4CAC1AEA-7F4A-48C4-B088-93F51E40A726}" destId="{3BCDF1A5-7C81-4A3D-BC23-761D77D18B5D}" srcOrd="6" destOrd="0" presId="urn:microsoft.com/office/officeart/2008/layout/VerticalCurvedList"/>
    <dgm:cxn modelId="{2B7C3109-9D82-4C96-ABC8-D0E90AF5F3AA}" type="presParOf" srcId="{3BCDF1A5-7C81-4A3D-BC23-761D77D18B5D}" destId="{FDBB1D33-2915-495E-81ED-8C97EEA372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5374E9-E29F-4E10-91A4-E3C45DB758F0}">
      <dsp:nvSpPr>
        <dsp:cNvPr id="0" name=""/>
        <dsp:cNvSpPr/>
      </dsp:nvSpPr>
      <dsp:spPr>
        <a:xfrm>
          <a:off x="-3173673" y="-488429"/>
          <a:ext cx="3785171" cy="3785171"/>
        </a:xfrm>
        <a:prstGeom prst="blockArc">
          <a:avLst>
            <a:gd name="adj1" fmla="val 18900000"/>
            <a:gd name="adj2" fmla="val 2700000"/>
            <a:gd name="adj3" fmla="val 571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448BE-B385-4652-935B-843AA0E39D8C}">
      <dsp:nvSpPr>
        <dsp:cNvPr id="0" name=""/>
        <dsp:cNvSpPr/>
      </dsp:nvSpPr>
      <dsp:spPr>
        <a:xfrm>
          <a:off x="428548" y="280831"/>
          <a:ext cx="5620123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kern="1200" dirty="0" smtClean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kern="1200" dirty="0" err="1" smtClean="0"/>
            <a:t>Proliferasyon</a:t>
          </a:r>
          <a:endParaRPr lang="tr-TR" sz="2800" kern="1200" dirty="0" smtClean="0"/>
        </a:p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 dirty="0"/>
        </a:p>
      </dsp:txBody>
      <dsp:txXfrm>
        <a:off x="428548" y="280831"/>
        <a:ext cx="5620123" cy="561662"/>
      </dsp:txXfrm>
    </dsp:sp>
    <dsp:sp modelId="{1EC89BF0-0CE2-4A39-BF39-7C627CB2B19D}">
      <dsp:nvSpPr>
        <dsp:cNvPr id="0" name=""/>
        <dsp:cNvSpPr/>
      </dsp:nvSpPr>
      <dsp:spPr>
        <a:xfrm>
          <a:off x="42155" y="210623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B1727-4968-4633-A2E2-779E4C03E89D}">
      <dsp:nvSpPr>
        <dsp:cNvPr id="0" name=""/>
        <dsp:cNvSpPr/>
      </dsp:nvSpPr>
      <dsp:spPr>
        <a:xfrm>
          <a:off x="632712" y="1123324"/>
          <a:ext cx="5415959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Self-</a:t>
          </a:r>
          <a:r>
            <a:rPr lang="tr-TR" sz="2800" kern="1200" dirty="0" err="1" smtClean="0"/>
            <a:t>renewal</a:t>
          </a:r>
          <a:r>
            <a:rPr lang="tr-TR" sz="2800" kern="1200" dirty="0" smtClean="0"/>
            <a:t>: Kendini yenileme</a:t>
          </a:r>
          <a:endParaRPr lang="tr-TR" sz="2800" kern="1200" dirty="0"/>
        </a:p>
      </dsp:txBody>
      <dsp:txXfrm>
        <a:off x="632712" y="1123324"/>
        <a:ext cx="5415959" cy="561662"/>
      </dsp:txXfrm>
    </dsp:sp>
    <dsp:sp modelId="{20F8C605-C494-4D7A-9C09-EA9439D59443}">
      <dsp:nvSpPr>
        <dsp:cNvPr id="0" name=""/>
        <dsp:cNvSpPr/>
      </dsp:nvSpPr>
      <dsp:spPr>
        <a:xfrm>
          <a:off x="246319" y="1053117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26C87-02B3-4363-8A95-E385D3D27658}">
      <dsp:nvSpPr>
        <dsp:cNvPr id="0" name=""/>
        <dsp:cNvSpPr/>
      </dsp:nvSpPr>
      <dsp:spPr>
        <a:xfrm>
          <a:off x="393194" y="1965818"/>
          <a:ext cx="5620123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Differensiasyon</a:t>
          </a:r>
          <a:endParaRPr lang="tr-TR" sz="2800" kern="1200" dirty="0"/>
        </a:p>
      </dsp:txBody>
      <dsp:txXfrm>
        <a:off x="393194" y="1965818"/>
        <a:ext cx="5620123" cy="561662"/>
      </dsp:txXfrm>
    </dsp:sp>
    <dsp:sp modelId="{FDBB1D33-2915-495E-81ED-8C97EEA3721C}">
      <dsp:nvSpPr>
        <dsp:cNvPr id="0" name=""/>
        <dsp:cNvSpPr/>
      </dsp:nvSpPr>
      <dsp:spPr>
        <a:xfrm>
          <a:off x="42155" y="1895610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93BBA-178F-4A62-BDB8-F252697A6976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FD01-1F8B-4C76-A61D-6C6823EC94A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3509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2999"/>
            <a:ext cx="685800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62695" y="5705517"/>
            <a:ext cx="8981305" cy="848733"/>
            <a:chOff x="-309563" y="4316413"/>
            <a:chExt cx="9415463" cy="1211262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3933056"/>
            <a:ext cx="5576663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1207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7" y="-11435"/>
            <a:ext cx="9111954" cy="17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1" y="283965"/>
            <a:ext cx="151784" cy="65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8229600" cy="1252728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132856"/>
            <a:ext cx="7408333" cy="3450696"/>
          </a:xfrm>
        </p:spPr>
        <p:txBody>
          <a:bodyPr/>
          <a:lstStyle/>
          <a:p>
            <a:pPr lvl="0"/>
            <a:r>
              <a:rPr lang="tr-TR" smtClean="0"/>
              <a:t>Asıl </a:t>
            </a:r>
            <a:r>
              <a:rPr lang="tr-TR" dirty="0" smtClean="0"/>
              <a:t>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63205" y="5707553"/>
            <a:ext cx="3786690" cy="365125"/>
          </a:xfrm>
        </p:spPr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171" y="5707553"/>
            <a:ext cx="3786691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90621" y="5707552"/>
            <a:ext cx="1161826" cy="365125"/>
          </a:xfrm>
        </p:spPr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085" y="1950285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75913" y="5068319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-1" y="5466458"/>
            <a:ext cx="8899289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-76201" y="5301207"/>
            <a:ext cx="8965859" cy="60096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487BB59-7D52-48DE-8B61-1487D2D98B93}" type="datetimeFigureOut">
              <a:rPr lang="tr-TR" smtClean="0"/>
              <a:pPr/>
              <a:t>13.11.2018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tiff"/><Relationship Id="rId4" Type="http://schemas.openxmlformats.org/officeDocument/2006/relationships/image" Target="../media/image37.tiff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MCetin\A-MCETIN 2012-2013\GENKÖK DOC  2013-2014\genkök FİLM RESIM\genkök fotoğraflar\IMG_0424++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9144000" cy="68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84376" cy="108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Dikdörtgen"/>
          <p:cNvSpPr/>
          <p:nvPr/>
        </p:nvSpPr>
        <p:spPr>
          <a:xfrm>
            <a:off x="683568" y="1772816"/>
            <a:ext cx="8100392" cy="2664296"/>
          </a:xfrm>
          <a:prstGeom prst="rect">
            <a:avLst/>
          </a:prstGeom>
          <a:solidFill>
            <a:srgbClr val="E0E0E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DEJENERATİF RETİNA VE OPTİK SİNİR HASTALIKLARINDA KÖK HÜCRE KULLANIMI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3635896" y="5877272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11" name="10 Dikdörtgen"/>
          <p:cNvSpPr/>
          <p:nvPr/>
        </p:nvSpPr>
        <p:spPr>
          <a:xfrm>
            <a:off x="3779912" y="4725144"/>
            <a:ext cx="5364088" cy="2132856"/>
          </a:xfrm>
          <a:prstGeom prst="rect">
            <a:avLst/>
          </a:prstGeom>
          <a:solidFill>
            <a:srgbClr val="E0E0E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 smtClean="0">
                <a:solidFill>
                  <a:schemeClr val="tx1"/>
                </a:solidFill>
              </a:rPr>
              <a:t>Prof.Dr</a:t>
            </a:r>
            <a:r>
              <a:rPr lang="tr-TR" sz="2400" dirty="0" smtClean="0">
                <a:solidFill>
                  <a:schemeClr val="tx1"/>
                </a:solidFill>
              </a:rPr>
              <a:t>. Ayşe Öner, FEBO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Erciyes </a:t>
            </a:r>
            <a:r>
              <a:rPr lang="tr-TR" sz="2400" dirty="0" err="1" smtClean="0">
                <a:solidFill>
                  <a:schemeClr val="tx1"/>
                </a:solidFill>
              </a:rPr>
              <a:t>Universitesi</a:t>
            </a:r>
            <a:r>
              <a:rPr lang="tr-TR" sz="2400" dirty="0" smtClean="0">
                <a:solidFill>
                  <a:schemeClr val="tx1"/>
                </a:solidFill>
              </a:rPr>
              <a:t> Tıp Fakültesi 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Göz Hastalıkları AD KAYSERİ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TOD 52. ULUSAL KONGRE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VRC BİLEP</a:t>
            </a:r>
          </a:p>
          <a:p>
            <a:pPr algn="ctr"/>
            <a:endParaRPr lang="tr-TR" sz="24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47914"/>
            <a:ext cx="1512168" cy="1510086"/>
          </a:xfrm>
          <a:prstGeom prst="rect">
            <a:avLst/>
          </a:prstGeom>
          <a:noFill/>
          <a:ln w="12700">
            <a:solidFill>
              <a:srgbClr val="0099CC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12776"/>
            <a:ext cx="7488832" cy="4752528"/>
          </a:xfrm>
        </p:spPr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r>
              <a:rPr lang="tr-TR" sz="4800" dirty="0" err="1" smtClean="0"/>
              <a:t>Schwartz</a:t>
            </a:r>
            <a:r>
              <a:rPr lang="tr-TR" sz="4800" dirty="0" smtClean="0"/>
              <a:t> SD, </a:t>
            </a:r>
            <a:r>
              <a:rPr lang="tr-TR" sz="4800" dirty="0" err="1" smtClean="0"/>
              <a:t>Regillo</a:t>
            </a:r>
            <a:r>
              <a:rPr lang="tr-TR" sz="4800" dirty="0" smtClean="0"/>
              <a:t> CD, Lam BL, et al. </a:t>
            </a:r>
            <a:r>
              <a:rPr lang="tr-TR" sz="4800" dirty="0" err="1" smtClean="0"/>
              <a:t>Human</a:t>
            </a:r>
            <a:r>
              <a:rPr lang="tr-TR" sz="4800" dirty="0" smtClean="0"/>
              <a:t> </a:t>
            </a:r>
            <a:r>
              <a:rPr lang="tr-TR" sz="4800" dirty="0" err="1" smtClean="0"/>
              <a:t>embryonic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-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retinal</a:t>
            </a:r>
            <a:r>
              <a:rPr lang="tr-TR" sz="4800" dirty="0" smtClean="0"/>
              <a:t> pigment </a:t>
            </a:r>
            <a:r>
              <a:rPr lang="tr-TR" sz="4800" dirty="0" err="1" smtClean="0"/>
              <a:t>epithelium</a:t>
            </a:r>
            <a:r>
              <a:rPr lang="tr-TR" sz="4800" dirty="0" smtClean="0"/>
              <a:t> in </a:t>
            </a:r>
            <a:r>
              <a:rPr lang="tr-TR" sz="4800" dirty="0" err="1" smtClean="0"/>
              <a:t>patients</a:t>
            </a:r>
            <a:r>
              <a:rPr lang="tr-TR" sz="4800" dirty="0" smtClean="0"/>
              <a:t> </a:t>
            </a:r>
            <a:r>
              <a:rPr lang="tr-TR" sz="4800" dirty="0" err="1" smtClean="0"/>
              <a:t>with</a:t>
            </a:r>
            <a:r>
              <a:rPr lang="tr-TR" sz="4800" dirty="0" smtClean="0"/>
              <a:t> </a:t>
            </a:r>
            <a:r>
              <a:rPr lang="tr-TR" sz="4800" dirty="0" err="1" smtClean="0"/>
              <a:t>age</a:t>
            </a:r>
            <a:r>
              <a:rPr lang="tr-TR" sz="4800" dirty="0" smtClean="0"/>
              <a:t>-</a:t>
            </a:r>
            <a:r>
              <a:rPr lang="tr-TR" sz="4800" dirty="0" err="1" smtClean="0"/>
              <a:t>related</a:t>
            </a:r>
            <a:r>
              <a:rPr lang="tr-TR" sz="4800" dirty="0" smtClean="0"/>
              <a:t> </a:t>
            </a:r>
            <a:r>
              <a:rPr lang="tr-TR" sz="4800" dirty="0" err="1" smtClean="0"/>
              <a:t>macular</a:t>
            </a:r>
            <a:r>
              <a:rPr lang="tr-TR" sz="4800" dirty="0" smtClean="0"/>
              <a:t> </a:t>
            </a:r>
            <a:r>
              <a:rPr lang="tr-TR" sz="4800" dirty="0" err="1" smtClean="0"/>
              <a:t>degeneration</a:t>
            </a:r>
            <a:r>
              <a:rPr lang="tr-TR" sz="4800" dirty="0" smtClean="0"/>
              <a:t> </a:t>
            </a:r>
            <a:r>
              <a:rPr lang="tr-TR" sz="4800" dirty="0" err="1" smtClean="0"/>
              <a:t>and</a:t>
            </a:r>
            <a:r>
              <a:rPr lang="tr-TR" sz="4800" dirty="0" smtClean="0"/>
              <a:t> </a:t>
            </a:r>
            <a:r>
              <a:rPr lang="tr-TR" sz="4800" dirty="0" err="1" smtClean="0"/>
              <a:t>Stargardt's</a:t>
            </a:r>
            <a:r>
              <a:rPr lang="tr-TR" sz="4800" dirty="0" smtClean="0"/>
              <a:t> </a:t>
            </a:r>
            <a:r>
              <a:rPr lang="tr-TR" sz="4800" dirty="0" err="1" smtClean="0"/>
              <a:t>macular</a:t>
            </a:r>
            <a:r>
              <a:rPr lang="tr-TR" sz="4800" dirty="0" smtClean="0"/>
              <a:t> </a:t>
            </a:r>
            <a:r>
              <a:rPr lang="tr-TR" sz="4800" dirty="0" err="1" smtClean="0"/>
              <a:t>dystrophy</a:t>
            </a:r>
            <a:r>
              <a:rPr lang="tr-TR" sz="4800" dirty="0" smtClean="0"/>
              <a:t>: </a:t>
            </a:r>
            <a:r>
              <a:rPr lang="tr-TR" sz="4800" dirty="0" err="1" smtClean="0"/>
              <a:t>follow</a:t>
            </a:r>
            <a:r>
              <a:rPr lang="tr-TR" sz="4800" dirty="0" smtClean="0"/>
              <a:t>-</a:t>
            </a:r>
            <a:r>
              <a:rPr lang="tr-TR" sz="4800" dirty="0" err="1" smtClean="0"/>
              <a:t>up</a:t>
            </a:r>
            <a:r>
              <a:rPr lang="tr-TR" sz="4800" dirty="0" smtClean="0"/>
              <a:t> of </a:t>
            </a:r>
            <a:r>
              <a:rPr lang="tr-TR" sz="4800" dirty="0" err="1" smtClean="0"/>
              <a:t>two</a:t>
            </a:r>
            <a:r>
              <a:rPr lang="tr-TR" sz="4800" dirty="0" smtClean="0"/>
              <a:t> </a:t>
            </a:r>
            <a:r>
              <a:rPr lang="tr-TR" sz="4800" dirty="0" err="1" smtClean="0"/>
              <a:t>open</a:t>
            </a:r>
            <a:r>
              <a:rPr lang="tr-TR" sz="4800" dirty="0" smtClean="0"/>
              <a:t>-</a:t>
            </a:r>
            <a:r>
              <a:rPr lang="tr-TR" sz="4800" dirty="0" err="1" smtClean="0"/>
              <a:t>label</a:t>
            </a:r>
            <a:r>
              <a:rPr lang="tr-TR" sz="4800" dirty="0" smtClean="0"/>
              <a:t> </a:t>
            </a:r>
            <a:r>
              <a:rPr lang="tr-TR" sz="4800" dirty="0" err="1" smtClean="0"/>
              <a:t>phase</a:t>
            </a:r>
            <a:r>
              <a:rPr lang="tr-TR" sz="4800" dirty="0" smtClean="0"/>
              <a:t> 1/2 </a:t>
            </a:r>
            <a:r>
              <a:rPr lang="tr-TR" sz="4800" dirty="0" err="1" smtClean="0"/>
              <a:t>studies</a:t>
            </a:r>
            <a:r>
              <a:rPr lang="tr-TR" sz="4800" dirty="0" smtClean="0"/>
              <a:t>. </a:t>
            </a:r>
            <a:r>
              <a:rPr lang="tr-TR" sz="4800" i="1" dirty="0" err="1" smtClean="0"/>
              <a:t>Lancet</a:t>
            </a:r>
            <a:r>
              <a:rPr lang="tr-TR" sz="4800" dirty="0" smtClean="0"/>
              <a:t> 2015;385:509-16.</a:t>
            </a:r>
          </a:p>
          <a:p>
            <a:r>
              <a:rPr lang="en-US" sz="4800" dirty="0" smtClean="0"/>
              <a:t>Song WK, Park KM, Kim HJ, et al. Treatment of macular degeneration using embryonic stem cell-derived retinal pigment epithelium: preliminary results in Asian patients. </a:t>
            </a:r>
            <a:r>
              <a:rPr lang="en-US" sz="4800" i="1" dirty="0" smtClean="0"/>
              <a:t>Stem Cell Reports</a:t>
            </a:r>
            <a:r>
              <a:rPr lang="en-US" sz="4800" dirty="0" smtClean="0"/>
              <a:t> 2015;4:860-72.</a:t>
            </a:r>
            <a:endParaRPr lang="tr-TR" sz="4800" dirty="0" smtClean="0"/>
          </a:p>
          <a:p>
            <a:r>
              <a:rPr lang="tr-TR" sz="4800" dirty="0" err="1" smtClean="0"/>
              <a:t>Limoli</a:t>
            </a:r>
            <a:r>
              <a:rPr lang="tr-TR" sz="4800" dirty="0" smtClean="0"/>
              <a:t> PG, </a:t>
            </a:r>
            <a:r>
              <a:rPr lang="tr-TR" sz="4800" dirty="0" err="1" smtClean="0"/>
              <a:t>Limoli</a:t>
            </a:r>
            <a:r>
              <a:rPr lang="tr-TR" sz="4800" dirty="0" smtClean="0"/>
              <a:t> C, </a:t>
            </a:r>
            <a:r>
              <a:rPr lang="tr-TR" sz="4800" dirty="0" err="1" smtClean="0"/>
              <a:t>Vingolo</a:t>
            </a:r>
            <a:r>
              <a:rPr lang="tr-TR" sz="4800" dirty="0" smtClean="0"/>
              <a:t> EM, </a:t>
            </a:r>
            <a:r>
              <a:rPr lang="tr-TR" sz="4800" dirty="0" err="1" smtClean="0"/>
              <a:t>Scalinci</a:t>
            </a:r>
            <a:r>
              <a:rPr lang="tr-TR" sz="4800" dirty="0" smtClean="0"/>
              <a:t> SZ, </a:t>
            </a:r>
            <a:r>
              <a:rPr lang="tr-TR" sz="4800" dirty="0" err="1" smtClean="0"/>
              <a:t>Nebbioso</a:t>
            </a:r>
            <a:r>
              <a:rPr lang="tr-TR" sz="4800" dirty="0" smtClean="0"/>
              <a:t> M.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surgery</a:t>
            </a:r>
            <a:r>
              <a:rPr lang="tr-TR" sz="4800" dirty="0" smtClean="0"/>
              <a:t> </a:t>
            </a:r>
            <a:r>
              <a:rPr lang="tr-TR" sz="4800" dirty="0" err="1" smtClean="0"/>
              <a:t>and</a:t>
            </a:r>
            <a:r>
              <a:rPr lang="tr-TR" sz="4800" dirty="0" smtClean="0"/>
              <a:t> </a:t>
            </a:r>
            <a:r>
              <a:rPr lang="tr-TR" sz="4800" dirty="0" err="1" smtClean="0"/>
              <a:t>growth</a:t>
            </a:r>
            <a:r>
              <a:rPr lang="tr-TR" sz="4800" dirty="0" smtClean="0"/>
              <a:t> </a:t>
            </a:r>
            <a:r>
              <a:rPr lang="tr-TR" sz="4800" dirty="0" err="1" smtClean="0"/>
              <a:t>factors</a:t>
            </a:r>
            <a:r>
              <a:rPr lang="tr-TR" sz="4800" dirty="0" smtClean="0"/>
              <a:t> in </a:t>
            </a:r>
            <a:r>
              <a:rPr lang="tr-TR" sz="4800" dirty="0" err="1" smtClean="0"/>
              <a:t>dry</a:t>
            </a:r>
            <a:r>
              <a:rPr lang="tr-TR" sz="4800" dirty="0" smtClean="0"/>
              <a:t> </a:t>
            </a:r>
            <a:r>
              <a:rPr lang="tr-TR" sz="4800" dirty="0" err="1" smtClean="0"/>
              <a:t>age</a:t>
            </a:r>
            <a:r>
              <a:rPr lang="tr-TR" sz="4800" dirty="0" smtClean="0"/>
              <a:t>-</a:t>
            </a:r>
            <a:r>
              <a:rPr lang="tr-TR" sz="4800" dirty="0" err="1" smtClean="0"/>
              <a:t>related</a:t>
            </a:r>
            <a:r>
              <a:rPr lang="tr-TR" sz="4800" dirty="0" smtClean="0"/>
              <a:t> </a:t>
            </a:r>
            <a:r>
              <a:rPr lang="tr-TR" sz="4800" dirty="0" err="1" smtClean="0"/>
              <a:t>macular</a:t>
            </a:r>
            <a:r>
              <a:rPr lang="tr-TR" sz="4800" dirty="0" smtClean="0"/>
              <a:t> </a:t>
            </a:r>
            <a:r>
              <a:rPr lang="tr-TR" sz="4800" dirty="0" err="1" smtClean="0"/>
              <a:t>degeneration</a:t>
            </a:r>
            <a:r>
              <a:rPr lang="tr-TR" sz="4800" dirty="0" smtClean="0"/>
              <a:t>: </a:t>
            </a:r>
            <a:r>
              <a:rPr lang="tr-TR" sz="4800" dirty="0" err="1" smtClean="0"/>
              <a:t>visual</a:t>
            </a:r>
            <a:r>
              <a:rPr lang="tr-TR" sz="4800" dirty="0" smtClean="0"/>
              <a:t> </a:t>
            </a:r>
            <a:r>
              <a:rPr lang="tr-TR" sz="4800" dirty="0" err="1" smtClean="0"/>
              <a:t>prognosis</a:t>
            </a:r>
            <a:r>
              <a:rPr lang="tr-TR" sz="4800" dirty="0" smtClean="0"/>
              <a:t> </a:t>
            </a:r>
            <a:r>
              <a:rPr lang="tr-TR" sz="4800" dirty="0" err="1" smtClean="0"/>
              <a:t>and</a:t>
            </a:r>
            <a:r>
              <a:rPr lang="tr-TR" sz="4800" dirty="0" smtClean="0"/>
              <a:t> </a:t>
            </a:r>
            <a:r>
              <a:rPr lang="tr-TR" sz="4800" dirty="0" err="1" smtClean="0"/>
              <a:t>morphological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. </a:t>
            </a:r>
            <a:r>
              <a:rPr lang="tr-TR" sz="4800" i="1" dirty="0" err="1" smtClean="0"/>
              <a:t>Oncotarget</a:t>
            </a:r>
            <a:r>
              <a:rPr lang="tr-TR" sz="4800" dirty="0" smtClean="0"/>
              <a:t> 2016;7:46913-23.</a:t>
            </a:r>
          </a:p>
          <a:p>
            <a:r>
              <a:rPr lang="tr-TR" sz="4800" dirty="0" err="1" smtClean="0"/>
              <a:t>Mandai</a:t>
            </a:r>
            <a:r>
              <a:rPr lang="tr-TR" sz="4800" dirty="0" smtClean="0"/>
              <a:t> M, </a:t>
            </a:r>
            <a:r>
              <a:rPr lang="tr-TR" sz="4800" dirty="0" err="1" smtClean="0"/>
              <a:t>Watanabe</a:t>
            </a:r>
            <a:r>
              <a:rPr lang="tr-TR" sz="4800" dirty="0" smtClean="0"/>
              <a:t> A, </a:t>
            </a:r>
            <a:r>
              <a:rPr lang="tr-TR" sz="4800" dirty="0" err="1" smtClean="0"/>
              <a:t>Kurimoto</a:t>
            </a:r>
            <a:r>
              <a:rPr lang="tr-TR" sz="4800" dirty="0" smtClean="0"/>
              <a:t> Y, et al. </a:t>
            </a:r>
            <a:r>
              <a:rPr lang="tr-TR" sz="4800" dirty="0" err="1" smtClean="0"/>
              <a:t>Autologous</a:t>
            </a:r>
            <a:r>
              <a:rPr lang="tr-TR" sz="4800" dirty="0" smtClean="0"/>
              <a:t> </a:t>
            </a:r>
            <a:r>
              <a:rPr lang="tr-TR" sz="4800" dirty="0" err="1" smtClean="0"/>
              <a:t>Induced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-</a:t>
            </a:r>
            <a:r>
              <a:rPr lang="tr-TR" sz="4800" dirty="0" err="1" smtClean="0"/>
              <a:t>Cell</a:t>
            </a:r>
            <a:r>
              <a:rPr lang="tr-TR" sz="4800" dirty="0" smtClean="0"/>
              <a:t>-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Retinal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</a:t>
            </a:r>
            <a:r>
              <a:rPr lang="tr-TR" sz="4800" dirty="0" err="1" smtClean="0"/>
              <a:t>for</a:t>
            </a:r>
            <a:r>
              <a:rPr lang="tr-TR" sz="4800" dirty="0" smtClean="0"/>
              <a:t> </a:t>
            </a:r>
            <a:r>
              <a:rPr lang="tr-TR" sz="4800" dirty="0" err="1" smtClean="0"/>
              <a:t>Macular</a:t>
            </a:r>
            <a:r>
              <a:rPr lang="tr-TR" sz="4800" dirty="0" smtClean="0"/>
              <a:t> </a:t>
            </a:r>
            <a:r>
              <a:rPr lang="tr-TR" sz="4800" dirty="0" err="1" smtClean="0"/>
              <a:t>Degeneration</a:t>
            </a:r>
            <a:r>
              <a:rPr lang="tr-TR" sz="4800" dirty="0" smtClean="0"/>
              <a:t>. </a:t>
            </a:r>
            <a:r>
              <a:rPr lang="tr-TR" sz="4800" i="1" dirty="0" smtClean="0"/>
              <a:t>N </a:t>
            </a:r>
            <a:r>
              <a:rPr lang="tr-TR" sz="4800" i="1" dirty="0" err="1" smtClean="0"/>
              <a:t>Engl</a:t>
            </a:r>
            <a:r>
              <a:rPr lang="tr-TR" sz="4800" i="1" dirty="0" smtClean="0"/>
              <a:t> J </a:t>
            </a:r>
            <a:r>
              <a:rPr lang="tr-TR" sz="4800" i="1" dirty="0" err="1" smtClean="0"/>
              <a:t>Med</a:t>
            </a:r>
            <a:r>
              <a:rPr lang="tr-TR" sz="4800" dirty="0" smtClean="0"/>
              <a:t> 2017;376:1038-46</a:t>
            </a:r>
          </a:p>
          <a:p>
            <a:r>
              <a:rPr lang="en-US" sz="4800" dirty="0" err="1" smtClean="0"/>
              <a:t>Kuriyan</a:t>
            </a:r>
            <a:r>
              <a:rPr lang="en-US" sz="4800" dirty="0" smtClean="0"/>
              <a:t> AE, </a:t>
            </a:r>
            <a:r>
              <a:rPr lang="en-US" sz="4800" dirty="0" err="1" smtClean="0"/>
              <a:t>Albini</a:t>
            </a:r>
            <a:r>
              <a:rPr lang="en-US" sz="4800" dirty="0" smtClean="0"/>
              <a:t> TA, Townsend JH, et al. Vision Loss after </a:t>
            </a:r>
            <a:r>
              <a:rPr lang="en-US" sz="4800" dirty="0" err="1" smtClean="0"/>
              <a:t>Intravitreal</a:t>
            </a:r>
            <a:r>
              <a:rPr lang="en-US" sz="4800" dirty="0" smtClean="0"/>
              <a:t> Injection of </a:t>
            </a:r>
            <a:r>
              <a:rPr lang="en-US" sz="4800" dirty="0" err="1" smtClean="0"/>
              <a:t>Autologous</a:t>
            </a:r>
            <a:r>
              <a:rPr lang="en-US" sz="4800" dirty="0" smtClean="0"/>
              <a:t> "Stem Cells" for AMD. </a:t>
            </a:r>
            <a:r>
              <a:rPr lang="en-US" sz="4800" i="1" dirty="0" smtClean="0"/>
              <a:t>N </a:t>
            </a:r>
            <a:r>
              <a:rPr lang="en-US" sz="4800" i="1" dirty="0" err="1" smtClean="0"/>
              <a:t>Engl</a:t>
            </a:r>
            <a:r>
              <a:rPr lang="en-US" sz="4800" i="1" dirty="0" smtClean="0"/>
              <a:t> J Med</a:t>
            </a:r>
            <a:r>
              <a:rPr lang="en-US" sz="4800" dirty="0" smtClean="0"/>
              <a:t> 2017;376:1047-53.</a:t>
            </a:r>
            <a:endParaRPr lang="tr-TR" sz="4800" dirty="0" smtClean="0"/>
          </a:p>
          <a:p>
            <a:r>
              <a:rPr lang="en-US" sz="4800" dirty="0" smtClean="0"/>
              <a:t>Kumar A, </a:t>
            </a:r>
            <a:r>
              <a:rPr lang="en-US" sz="4800" dirty="0" err="1" smtClean="0"/>
              <a:t>Midha</a:t>
            </a:r>
            <a:r>
              <a:rPr lang="en-US" sz="4800" dirty="0" smtClean="0"/>
              <a:t> N, </a:t>
            </a:r>
            <a:r>
              <a:rPr lang="en-US" sz="4800" dirty="0" err="1" smtClean="0"/>
              <a:t>Mohanty</a:t>
            </a:r>
            <a:r>
              <a:rPr lang="en-US" sz="4800" dirty="0" smtClean="0"/>
              <a:t> S, </a:t>
            </a:r>
            <a:r>
              <a:rPr lang="en-US" sz="4800" dirty="0" err="1" smtClean="0"/>
              <a:t>Chohan</a:t>
            </a:r>
            <a:r>
              <a:rPr lang="en-US" sz="4800" dirty="0" smtClean="0"/>
              <a:t> A, Seth T, </a:t>
            </a:r>
            <a:r>
              <a:rPr lang="en-US" sz="4800" dirty="0" err="1" smtClean="0"/>
              <a:t>Gogia</a:t>
            </a:r>
            <a:r>
              <a:rPr lang="en-US" sz="4800" dirty="0" smtClean="0"/>
              <a:t> V, Gupta S</a:t>
            </a:r>
            <a:r>
              <a:rPr lang="tr-TR" sz="4800" dirty="0" smtClean="0"/>
              <a:t>.</a:t>
            </a:r>
            <a:r>
              <a:rPr lang="en-US" sz="4800" dirty="0" smtClean="0"/>
              <a:t>Evaluating role of bone marrow-derived stem cells in dry age-related macular degeneration using multifocal </a:t>
            </a:r>
            <a:r>
              <a:rPr lang="en-US" sz="4800" dirty="0" err="1" smtClean="0"/>
              <a:t>electroretinogram</a:t>
            </a:r>
            <a:r>
              <a:rPr lang="en-US" sz="4800" dirty="0" smtClean="0"/>
              <a:t> and </a:t>
            </a:r>
            <a:r>
              <a:rPr lang="en-US" sz="4800" dirty="0" err="1" smtClean="0"/>
              <a:t>fundus</a:t>
            </a:r>
            <a:r>
              <a:rPr lang="en-US" sz="4800" dirty="0" smtClean="0"/>
              <a:t> </a:t>
            </a:r>
            <a:r>
              <a:rPr lang="en-US" sz="4800" dirty="0" err="1" smtClean="0"/>
              <a:t>autofluorescence</a:t>
            </a:r>
            <a:r>
              <a:rPr lang="en-US" sz="4800" dirty="0" smtClean="0"/>
              <a:t> imaging. </a:t>
            </a:r>
            <a:r>
              <a:rPr lang="en-US" sz="4800" i="1" dirty="0" err="1" smtClean="0"/>
              <a:t>Int</a:t>
            </a:r>
            <a:r>
              <a:rPr lang="en-US" sz="4800" i="1" dirty="0" smtClean="0"/>
              <a:t> J </a:t>
            </a:r>
            <a:r>
              <a:rPr lang="en-US" sz="4800" i="1" dirty="0" err="1" smtClean="0"/>
              <a:t>Ophthalmol</a:t>
            </a:r>
            <a:r>
              <a:rPr lang="en-US" sz="4800" i="1" dirty="0" smtClean="0"/>
              <a:t>.</a:t>
            </a:r>
            <a:r>
              <a:rPr lang="en-US" sz="4800" dirty="0" smtClean="0"/>
              <a:t> </a:t>
            </a:r>
            <a:r>
              <a:rPr lang="tr-TR" sz="4800" dirty="0" smtClean="0"/>
              <a:t>2017;</a:t>
            </a:r>
            <a:r>
              <a:rPr lang="en-US" sz="4800" dirty="0" smtClean="0"/>
              <a:t>10(10), 1552-1558.</a:t>
            </a:r>
            <a:endParaRPr lang="tr-TR" sz="4800" dirty="0" smtClean="0"/>
          </a:p>
          <a:p>
            <a:r>
              <a:rPr lang="en-US" sz="4800" dirty="0" err="1" smtClean="0"/>
              <a:t>Siqueira</a:t>
            </a:r>
            <a:r>
              <a:rPr lang="en-US" sz="4800" dirty="0" smtClean="0"/>
              <a:t> RC, </a:t>
            </a:r>
            <a:r>
              <a:rPr lang="en-US" sz="4800" dirty="0" err="1" smtClean="0"/>
              <a:t>Messias</a:t>
            </a:r>
            <a:r>
              <a:rPr lang="en-US" sz="4800" dirty="0" smtClean="0"/>
              <a:t> A, </a:t>
            </a:r>
            <a:r>
              <a:rPr lang="en-US" sz="4800" dirty="0" err="1" smtClean="0"/>
              <a:t>Messias</a:t>
            </a:r>
            <a:r>
              <a:rPr lang="en-US" sz="4800" dirty="0" smtClean="0"/>
              <a:t> K, et al. Quality of life in patients with retinitis </a:t>
            </a:r>
            <a:r>
              <a:rPr lang="en-US" sz="4800" dirty="0" err="1" smtClean="0"/>
              <a:t>pigmentosa</a:t>
            </a:r>
            <a:r>
              <a:rPr lang="en-US" sz="4800" dirty="0" smtClean="0"/>
              <a:t> submitted to </a:t>
            </a:r>
            <a:r>
              <a:rPr lang="en-US" sz="4800" dirty="0" err="1" smtClean="0"/>
              <a:t>intravitreal</a:t>
            </a:r>
            <a:r>
              <a:rPr lang="en-US" sz="4800" dirty="0" smtClean="0"/>
              <a:t> use of bone marrow-derived stem cells (</a:t>
            </a:r>
            <a:r>
              <a:rPr lang="en-US" sz="4800" dirty="0" err="1" smtClean="0"/>
              <a:t>Reticell</a:t>
            </a:r>
            <a:r>
              <a:rPr lang="en-US" sz="4800" dirty="0" smtClean="0"/>
              <a:t> -clinical trial). </a:t>
            </a:r>
            <a:r>
              <a:rPr lang="en-US" sz="4800" i="1" dirty="0" smtClean="0"/>
              <a:t>Stem Cell Res </a:t>
            </a:r>
            <a:r>
              <a:rPr lang="en-US" sz="4800" i="1" dirty="0" err="1" smtClean="0"/>
              <a:t>Ther</a:t>
            </a:r>
            <a:r>
              <a:rPr lang="en-US" sz="4800" i="1" dirty="0" smtClean="0"/>
              <a:t> </a:t>
            </a:r>
            <a:r>
              <a:rPr lang="en-US" sz="4800" dirty="0" smtClean="0"/>
              <a:t>2015;6:29.</a:t>
            </a:r>
            <a:endParaRPr lang="tr-TR" sz="4800" dirty="0" smtClean="0"/>
          </a:p>
          <a:p>
            <a:r>
              <a:rPr lang="tr-TR" sz="4800" dirty="0" smtClean="0"/>
              <a:t>Park SS, </a:t>
            </a:r>
            <a:r>
              <a:rPr lang="tr-TR" sz="4800" dirty="0" err="1" smtClean="0"/>
              <a:t>Bauer</a:t>
            </a:r>
            <a:r>
              <a:rPr lang="tr-TR" sz="4800" dirty="0" smtClean="0"/>
              <a:t> G, </a:t>
            </a:r>
            <a:r>
              <a:rPr lang="tr-TR" sz="4800" dirty="0" err="1" smtClean="0"/>
              <a:t>Abedi</a:t>
            </a:r>
            <a:r>
              <a:rPr lang="tr-TR" sz="4800" dirty="0" smtClean="0"/>
              <a:t> M, et al. </a:t>
            </a:r>
            <a:r>
              <a:rPr lang="tr-TR" sz="4800" dirty="0" err="1" smtClean="0"/>
              <a:t>Intravitreal</a:t>
            </a:r>
            <a:r>
              <a:rPr lang="tr-TR" sz="4800" dirty="0" smtClean="0"/>
              <a:t> </a:t>
            </a:r>
            <a:r>
              <a:rPr lang="tr-TR" sz="4800" dirty="0" err="1" smtClean="0"/>
              <a:t>autologous</a:t>
            </a:r>
            <a:r>
              <a:rPr lang="tr-TR" sz="4800" dirty="0" smtClean="0"/>
              <a:t>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 CD34+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therapy</a:t>
            </a:r>
            <a:r>
              <a:rPr lang="tr-TR" sz="4800" dirty="0" smtClean="0"/>
              <a:t> </a:t>
            </a:r>
            <a:r>
              <a:rPr lang="tr-TR" sz="4800" dirty="0" err="1" smtClean="0"/>
              <a:t>for</a:t>
            </a:r>
            <a:r>
              <a:rPr lang="tr-TR" sz="4800" dirty="0" smtClean="0"/>
              <a:t> </a:t>
            </a:r>
            <a:r>
              <a:rPr lang="tr-TR" sz="4800" dirty="0" err="1" smtClean="0"/>
              <a:t>ischemic</a:t>
            </a:r>
            <a:r>
              <a:rPr lang="tr-TR" sz="4800" dirty="0" smtClean="0"/>
              <a:t> </a:t>
            </a:r>
            <a:r>
              <a:rPr lang="tr-TR" sz="4800" dirty="0" err="1" smtClean="0"/>
              <a:t>and</a:t>
            </a:r>
            <a:r>
              <a:rPr lang="tr-TR" sz="4800" dirty="0" smtClean="0"/>
              <a:t> </a:t>
            </a:r>
            <a:r>
              <a:rPr lang="tr-TR" sz="4800" dirty="0" err="1" smtClean="0"/>
              <a:t>degenerative</a:t>
            </a:r>
            <a:r>
              <a:rPr lang="tr-TR" sz="4800" dirty="0" smtClean="0"/>
              <a:t> </a:t>
            </a:r>
            <a:r>
              <a:rPr lang="tr-TR" sz="4800" dirty="0" err="1" smtClean="0"/>
              <a:t>retinal</a:t>
            </a:r>
            <a:r>
              <a:rPr lang="tr-TR" sz="4800" dirty="0" smtClean="0"/>
              <a:t> </a:t>
            </a:r>
            <a:r>
              <a:rPr lang="tr-TR" sz="4800" dirty="0" err="1" smtClean="0"/>
              <a:t>disorders</a:t>
            </a:r>
            <a:r>
              <a:rPr lang="tr-TR" sz="4800" dirty="0" smtClean="0"/>
              <a:t>: </a:t>
            </a:r>
            <a:r>
              <a:rPr lang="tr-TR" sz="4800" dirty="0" err="1" smtClean="0"/>
              <a:t>preliminary</a:t>
            </a:r>
            <a:r>
              <a:rPr lang="tr-TR" sz="4800" dirty="0" smtClean="0"/>
              <a:t> </a:t>
            </a:r>
            <a:r>
              <a:rPr lang="tr-TR" sz="4800" dirty="0" err="1" smtClean="0"/>
              <a:t>phase</a:t>
            </a:r>
            <a:r>
              <a:rPr lang="tr-TR" sz="4800" dirty="0" smtClean="0"/>
              <a:t> 1 </a:t>
            </a:r>
            <a:r>
              <a:rPr lang="tr-TR" sz="4800" dirty="0" err="1" smtClean="0"/>
              <a:t>clinical</a:t>
            </a:r>
            <a:r>
              <a:rPr lang="tr-TR" sz="4800" dirty="0" smtClean="0"/>
              <a:t> </a:t>
            </a:r>
            <a:r>
              <a:rPr lang="tr-TR" sz="4800" dirty="0" err="1" smtClean="0"/>
              <a:t>trial</a:t>
            </a:r>
            <a:r>
              <a:rPr lang="tr-TR" sz="4800" dirty="0" smtClean="0"/>
              <a:t> </a:t>
            </a:r>
            <a:r>
              <a:rPr lang="tr-TR" sz="4800" dirty="0" err="1" smtClean="0"/>
              <a:t>findings</a:t>
            </a:r>
            <a:r>
              <a:rPr lang="tr-TR" sz="4800" dirty="0" smtClean="0"/>
              <a:t>. </a:t>
            </a:r>
            <a:r>
              <a:rPr lang="tr-TR" sz="4800" i="1" dirty="0" err="1" smtClean="0"/>
              <a:t>Invest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Ophthalmol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Vis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Sci</a:t>
            </a:r>
            <a:r>
              <a:rPr lang="tr-TR" sz="4800" i="1" dirty="0" smtClean="0"/>
              <a:t> </a:t>
            </a:r>
            <a:r>
              <a:rPr lang="tr-TR" sz="4800" dirty="0" smtClean="0"/>
              <a:t>2015;56:81-9.</a:t>
            </a:r>
          </a:p>
          <a:p>
            <a:r>
              <a:rPr lang="tr-TR" sz="4800" dirty="0" err="1" smtClean="0"/>
              <a:t>Satarian</a:t>
            </a:r>
            <a:r>
              <a:rPr lang="tr-TR" sz="4800" dirty="0" smtClean="0"/>
              <a:t> L, </a:t>
            </a:r>
            <a:r>
              <a:rPr lang="tr-TR" sz="4800" dirty="0" err="1" smtClean="0"/>
              <a:t>Nourinia</a:t>
            </a:r>
            <a:r>
              <a:rPr lang="tr-TR" sz="4800" dirty="0" smtClean="0"/>
              <a:t> R, Safi S, et al. </a:t>
            </a:r>
            <a:r>
              <a:rPr lang="tr-TR" sz="4800" dirty="0" err="1" smtClean="0"/>
              <a:t>Intravitreal</a:t>
            </a:r>
            <a:r>
              <a:rPr lang="tr-TR" sz="4800" dirty="0" smtClean="0"/>
              <a:t> </a:t>
            </a:r>
            <a:r>
              <a:rPr lang="tr-TR" sz="4800" dirty="0" err="1" smtClean="0"/>
              <a:t>Injection</a:t>
            </a:r>
            <a:r>
              <a:rPr lang="tr-TR" sz="4800" dirty="0" smtClean="0"/>
              <a:t> of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 </a:t>
            </a:r>
            <a:r>
              <a:rPr lang="tr-TR" sz="4800" dirty="0" err="1" smtClean="0"/>
              <a:t>Mesenchymal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in </a:t>
            </a:r>
            <a:r>
              <a:rPr lang="tr-TR" sz="4800" dirty="0" err="1" smtClean="0"/>
              <a:t>Patients</a:t>
            </a:r>
            <a:r>
              <a:rPr lang="tr-TR" sz="4800" dirty="0" smtClean="0"/>
              <a:t> </a:t>
            </a:r>
            <a:r>
              <a:rPr lang="tr-TR" sz="4800" dirty="0" err="1" smtClean="0"/>
              <a:t>with</a:t>
            </a:r>
            <a:r>
              <a:rPr lang="tr-TR" sz="4800" dirty="0" smtClean="0"/>
              <a:t> </a:t>
            </a:r>
            <a:r>
              <a:rPr lang="tr-TR" sz="4800" dirty="0" err="1" smtClean="0"/>
              <a:t>Advanced</a:t>
            </a:r>
            <a:r>
              <a:rPr lang="tr-TR" sz="4800" dirty="0" smtClean="0"/>
              <a:t> </a:t>
            </a:r>
            <a:r>
              <a:rPr lang="tr-TR" sz="4800" dirty="0" err="1" smtClean="0"/>
              <a:t>Retinitis</a:t>
            </a:r>
            <a:r>
              <a:rPr lang="tr-TR" sz="4800" dirty="0" smtClean="0"/>
              <a:t> </a:t>
            </a:r>
            <a:r>
              <a:rPr lang="tr-TR" sz="4800" dirty="0" err="1" smtClean="0"/>
              <a:t>Pigmentosa</a:t>
            </a:r>
            <a:r>
              <a:rPr lang="tr-TR" sz="4800" dirty="0" smtClean="0"/>
              <a:t>; a </a:t>
            </a:r>
            <a:r>
              <a:rPr lang="tr-TR" sz="4800" dirty="0" err="1" smtClean="0"/>
              <a:t>Safety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. </a:t>
            </a:r>
            <a:r>
              <a:rPr lang="tr-TR" sz="4800" i="1" dirty="0" smtClean="0"/>
              <a:t>J </a:t>
            </a:r>
            <a:r>
              <a:rPr lang="tr-TR" sz="4800" i="1" dirty="0" err="1" smtClean="0"/>
              <a:t>Ophthalmic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Vis</a:t>
            </a:r>
            <a:r>
              <a:rPr lang="tr-TR" sz="4800" i="1" dirty="0" smtClean="0"/>
              <a:t> </a:t>
            </a:r>
            <a:r>
              <a:rPr lang="tr-TR" sz="4800" i="1" dirty="0" err="1" smtClean="0"/>
              <a:t>Res</a:t>
            </a:r>
            <a:r>
              <a:rPr lang="tr-TR" sz="4800" dirty="0" smtClean="0"/>
              <a:t> 2017;12:58-64.</a:t>
            </a:r>
          </a:p>
          <a:p>
            <a:r>
              <a:rPr lang="tr-TR" sz="4800" b="1" dirty="0" err="1" smtClean="0"/>
              <a:t>Oner</a:t>
            </a:r>
            <a:r>
              <a:rPr lang="tr-TR" sz="4800" b="1" dirty="0" smtClean="0"/>
              <a:t> A, </a:t>
            </a:r>
            <a:r>
              <a:rPr lang="tr-TR" sz="4800" b="1" dirty="0" err="1" smtClean="0"/>
              <a:t>Gonen</a:t>
            </a:r>
            <a:r>
              <a:rPr lang="tr-TR" sz="4800" b="1" dirty="0" smtClean="0"/>
              <a:t> ZB, Sinim N, </a:t>
            </a:r>
            <a:r>
              <a:rPr lang="tr-TR" sz="4800" b="1" dirty="0" err="1" smtClean="0"/>
              <a:t>Cetin</a:t>
            </a:r>
            <a:r>
              <a:rPr lang="tr-TR" sz="4800" b="1" dirty="0" smtClean="0"/>
              <a:t> M, </a:t>
            </a:r>
            <a:r>
              <a:rPr lang="tr-TR" sz="4800" b="1" dirty="0" err="1" smtClean="0"/>
              <a:t>Ozkul</a:t>
            </a:r>
            <a:r>
              <a:rPr lang="tr-TR" sz="4800" b="1" dirty="0" smtClean="0"/>
              <a:t> Y. </a:t>
            </a:r>
            <a:r>
              <a:rPr lang="tr-TR" sz="4800" b="1" dirty="0" err="1" smtClean="0"/>
              <a:t>Subretinal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adipose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tissue</a:t>
            </a:r>
            <a:r>
              <a:rPr lang="tr-TR" sz="4800" b="1" dirty="0" smtClean="0"/>
              <a:t>-</a:t>
            </a:r>
            <a:r>
              <a:rPr lang="tr-TR" sz="4800" b="1" dirty="0" err="1" smtClean="0"/>
              <a:t>derived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mesenchymal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stem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cell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implantation</a:t>
            </a:r>
            <a:r>
              <a:rPr lang="tr-TR" sz="4800" b="1" dirty="0" smtClean="0"/>
              <a:t> in </a:t>
            </a:r>
            <a:r>
              <a:rPr lang="tr-TR" sz="4800" b="1" dirty="0" err="1" smtClean="0"/>
              <a:t>advanced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stage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retinitis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pigmentosa</a:t>
            </a:r>
            <a:r>
              <a:rPr lang="tr-TR" sz="4800" b="1" dirty="0" smtClean="0"/>
              <a:t>: a </a:t>
            </a:r>
            <a:r>
              <a:rPr lang="tr-TR" sz="4800" b="1" dirty="0" err="1" smtClean="0"/>
              <a:t>phase</a:t>
            </a:r>
            <a:r>
              <a:rPr lang="tr-TR" sz="4800" b="1" dirty="0" smtClean="0"/>
              <a:t> I </a:t>
            </a:r>
            <a:r>
              <a:rPr lang="tr-TR" sz="4800" b="1" dirty="0" err="1" smtClean="0"/>
              <a:t>clinical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safety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study</a:t>
            </a:r>
            <a:r>
              <a:rPr lang="tr-TR" sz="4800" b="1" dirty="0" smtClean="0"/>
              <a:t>. </a:t>
            </a:r>
            <a:r>
              <a:rPr lang="tr-TR" sz="4800" b="1" i="1" dirty="0" err="1" smtClean="0"/>
              <a:t>Stem</a:t>
            </a:r>
            <a:r>
              <a:rPr lang="tr-TR" sz="4800" b="1" i="1" dirty="0" smtClean="0"/>
              <a:t> </a:t>
            </a:r>
            <a:r>
              <a:rPr lang="tr-TR" sz="4800" b="1" i="1" dirty="0" err="1" smtClean="0"/>
              <a:t>Cell</a:t>
            </a:r>
            <a:r>
              <a:rPr lang="tr-TR" sz="4800" b="1" i="1" dirty="0" smtClean="0"/>
              <a:t> </a:t>
            </a:r>
            <a:r>
              <a:rPr lang="tr-TR" sz="4800" b="1" i="1" dirty="0" err="1" smtClean="0"/>
              <a:t>Res</a:t>
            </a:r>
            <a:r>
              <a:rPr lang="tr-TR" sz="4800" b="1" i="1" dirty="0" smtClean="0"/>
              <a:t> </a:t>
            </a:r>
            <a:r>
              <a:rPr lang="tr-TR" sz="4800" b="1" i="1" dirty="0" err="1" smtClean="0"/>
              <a:t>Ther</a:t>
            </a:r>
            <a:r>
              <a:rPr lang="tr-TR" sz="4800" b="1" dirty="0" smtClean="0"/>
              <a:t> 2016;7:178.</a:t>
            </a:r>
          </a:p>
          <a:p>
            <a:r>
              <a:rPr lang="tr-TR" sz="4800" dirty="0" err="1" smtClean="0"/>
              <a:t>Weiss</a:t>
            </a:r>
            <a:r>
              <a:rPr lang="tr-TR" sz="4800" dirty="0" smtClean="0"/>
              <a:t> JN, </a:t>
            </a:r>
            <a:r>
              <a:rPr lang="tr-TR" sz="4800" dirty="0" err="1" smtClean="0"/>
              <a:t>Levy</a:t>
            </a:r>
            <a:r>
              <a:rPr lang="tr-TR" sz="4800" dirty="0" smtClean="0"/>
              <a:t> </a:t>
            </a:r>
            <a:r>
              <a:rPr lang="tr-TR" sz="4800" dirty="0" smtClean="0">
                <a:solidFill>
                  <a:schemeClr val="tx1"/>
                </a:solidFill>
              </a:rPr>
              <a:t>S.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Ophthalmology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: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 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in </a:t>
            </a:r>
            <a:r>
              <a:rPr lang="tr-TR" sz="4800" dirty="0" err="1" smtClean="0"/>
              <a:t>the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of </a:t>
            </a:r>
            <a:r>
              <a:rPr lang="tr-TR" sz="4800" dirty="0" err="1" smtClean="0"/>
              <a:t>retinitis</a:t>
            </a:r>
            <a:r>
              <a:rPr lang="tr-TR" sz="4800" dirty="0" smtClean="0"/>
              <a:t> </a:t>
            </a:r>
            <a:r>
              <a:rPr lang="tr-TR" sz="4800" dirty="0" err="1" smtClean="0"/>
              <a:t>pigmentosa</a:t>
            </a:r>
            <a:r>
              <a:rPr lang="tr-TR" sz="4800" dirty="0" smtClean="0"/>
              <a:t>.</a:t>
            </a:r>
            <a:r>
              <a:rPr lang="tr-TR" sz="4800" dirty="0" smtClean="0">
                <a:solidFill>
                  <a:schemeClr val="tx1"/>
                </a:solidFill>
              </a:rPr>
              <a:t> </a:t>
            </a:r>
            <a:r>
              <a:rPr lang="tr-TR" sz="4800" i="1" dirty="0" err="1" smtClean="0">
                <a:solidFill>
                  <a:schemeClr val="tx1"/>
                </a:solidFill>
              </a:rPr>
              <a:t>Stem</a:t>
            </a:r>
            <a:r>
              <a:rPr lang="tr-TR" sz="4800" i="1" dirty="0" smtClean="0">
                <a:solidFill>
                  <a:schemeClr val="tx1"/>
                </a:solidFill>
              </a:rPr>
              <a:t> </a:t>
            </a:r>
            <a:r>
              <a:rPr lang="tr-TR" sz="4800" i="1" dirty="0" err="1" smtClean="0"/>
              <a:t>Cell</a:t>
            </a:r>
            <a:r>
              <a:rPr lang="tr-TR" sz="4800" i="1" dirty="0" smtClean="0"/>
              <a:t> </a:t>
            </a:r>
            <a:r>
              <a:rPr lang="tr-TR" sz="4800" i="1" dirty="0" err="1" smtClean="0"/>
              <a:t>Investig</a:t>
            </a:r>
            <a:r>
              <a:rPr lang="tr-TR" sz="4800" dirty="0" smtClean="0"/>
              <a:t>. 2018 </a:t>
            </a:r>
            <a:r>
              <a:rPr lang="tr-TR" sz="4800" dirty="0" err="1" smtClean="0"/>
              <a:t>Jun</a:t>
            </a:r>
            <a:r>
              <a:rPr lang="tr-TR" sz="4800" dirty="0" smtClean="0"/>
              <a:t> 6;5:18.</a:t>
            </a:r>
          </a:p>
          <a:p>
            <a:r>
              <a:rPr lang="tr-TR" sz="4800" dirty="0" err="1" smtClean="0"/>
              <a:t>Weiss</a:t>
            </a:r>
            <a:r>
              <a:rPr lang="tr-TR" sz="4800" dirty="0" smtClean="0"/>
              <a:t> JN, </a:t>
            </a:r>
            <a:r>
              <a:rPr lang="tr-TR" sz="4800" dirty="0" err="1" smtClean="0"/>
              <a:t>Levy</a:t>
            </a:r>
            <a:r>
              <a:rPr lang="tr-TR" sz="4800" dirty="0" smtClean="0"/>
              <a:t> S, </a:t>
            </a:r>
            <a:r>
              <a:rPr lang="tr-TR" sz="4800" dirty="0" err="1" smtClean="0"/>
              <a:t>Benes</a:t>
            </a:r>
            <a:r>
              <a:rPr lang="tr-TR" sz="4800" dirty="0" smtClean="0"/>
              <a:t> SC.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Ophthalmology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 (SCOTS):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-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in </a:t>
            </a:r>
            <a:r>
              <a:rPr lang="tr-TR" sz="4800" dirty="0" err="1" smtClean="0"/>
              <a:t>the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of </a:t>
            </a:r>
            <a:r>
              <a:rPr lang="tr-TR" sz="4800" dirty="0" err="1" smtClean="0"/>
              <a:t>Leber's</a:t>
            </a:r>
            <a:r>
              <a:rPr lang="tr-TR" sz="4800" dirty="0" smtClean="0"/>
              <a:t> </a:t>
            </a:r>
            <a:r>
              <a:rPr lang="tr-TR" sz="4800" dirty="0" err="1" smtClean="0"/>
              <a:t>hereditary</a:t>
            </a:r>
            <a:r>
              <a:rPr lang="tr-TR" sz="4800" dirty="0" smtClean="0"/>
              <a:t> </a:t>
            </a:r>
            <a:r>
              <a:rPr lang="tr-TR" sz="4800" dirty="0" err="1" smtClean="0"/>
              <a:t>optic</a:t>
            </a:r>
            <a:r>
              <a:rPr lang="tr-TR" sz="4800" dirty="0" smtClean="0"/>
              <a:t> </a:t>
            </a:r>
            <a:r>
              <a:rPr lang="tr-TR" sz="4800" dirty="0" err="1" smtClean="0"/>
              <a:t>neuropathy</a:t>
            </a:r>
            <a:r>
              <a:rPr lang="tr-TR" sz="4800" dirty="0" smtClean="0"/>
              <a:t>. </a:t>
            </a:r>
            <a:r>
              <a:rPr lang="tr-TR" sz="4800" dirty="0" err="1" smtClean="0"/>
              <a:t>Neural</a:t>
            </a:r>
            <a:r>
              <a:rPr lang="tr-TR" sz="4800" dirty="0" smtClean="0"/>
              <a:t> </a:t>
            </a:r>
            <a:r>
              <a:rPr lang="tr-TR" sz="4800" dirty="0" err="1" smtClean="0"/>
              <a:t>Regen</a:t>
            </a:r>
            <a:r>
              <a:rPr lang="tr-TR" sz="4800" dirty="0" smtClean="0"/>
              <a:t> </a:t>
            </a:r>
            <a:r>
              <a:rPr lang="tr-TR" sz="4800" dirty="0" err="1" smtClean="0"/>
              <a:t>Res</a:t>
            </a:r>
            <a:r>
              <a:rPr lang="tr-TR" sz="4800" dirty="0" smtClean="0"/>
              <a:t> 2016;11:1685-94. </a:t>
            </a:r>
          </a:p>
          <a:p>
            <a:r>
              <a:rPr lang="tr-TR" sz="4800" dirty="0" err="1" smtClean="0"/>
              <a:t>Weiss</a:t>
            </a:r>
            <a:r>
              <a:rPr lang="tr-TR" sz="4800" dirty="0" smtClean="0"/>
              <a:t> JN, </a:t>
            </a:r>
            <a:r>
              <a:rPr lang="tr-TR" sz="4800" dirty="0" err="1" smtClean="0"/>
              <a:t>Levy</a:t>
            </a:r>
            <a:r>
              <a:rPr lang="tr-TR" sz="4800" dirty="0" smtClean="0"/>
              <a:t> S, </a:t>
            </a:r>
            <a:r>
              <a:rPr lang="tr-TR" sz="4800" dirty="0" err="1" smtClean="0"/>
              <a:t>Benes</a:t>
            </a:r>
            <a:r>
              <a:rPr lang="tr-TR" sz="4800" dirty="0" smtClean="0"/>
              <a:t> SC.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Ophthalmology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</a:t>
            </a:r>
            <a:r>
              <a:rPr lang="tr-TR" sz="4800" dirty="0" err="1" smtClean="0"/>
              <a:t>Study</a:t>
            </a:r>
            <a:r>
              <a:rPr lang="tr-TR" sz="4800" dirty="0" smtClean="0"/>
              <a:t>: bone </a:t>
            </a:r>
            <a:r>
              <a:rPr lang="tr-TR" sz="4800" dirty="0" err="1" smtClean="0"/>
              <a:t>marrow</a:t>
            </a:r>
            <a:r>
              <a:rPr lang="tr-TR" sz="4800" dirty="0" smtClean="0"/>
              <a:t> </a:t>
            </a:r>
            <a:r>
              <a:rPr lang="tr-TR" sz="4800" dirty="0" err="1" smtClean="0"/>
              <a:t>derived</a:t>
            </a:r>
            <a:r>
              <a:rPr lang="tr-TR" sz="4800" dirty="0" smtClean="0"/>
              <a:t>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cells</a:t>
            </a:r>
            <a:r>
              <a:rPr lang="tr-TR" sz="4800" dirty="0" smtClean="0"/>
              <a:t> in </a:t>
            </a:r>
            <a:r>
              <a:rPr lang="tr-TR" sz="4800" dirty="0" err="1" smtClean="0"/>
              <a:t>the</a:t>
            </a:r>
            <a:r>
              <a:rPr lang="tr-TR" sz="4800" dirty="0" smtClean="0"/>
              <a:t> </a:t>
            </a:r>
            <a:r>
              <a:rPr lang="tr-TR" sz="4800" dirty="0" err="1" smtClean="0"/>
              <a:t>treatment</a:t>
            </a:r>
            <a:r>
              <a:rPr lang="tr-TR" sz="4800" dirty="0" smtClean="0"/>
              <a:t> of </a:t>
            </a:r>
            <a:r>
              <a:rPr lang="tr-TR" sz="4800" dirty="0" err="1" smtClean="0"/>
              <a:t>non</a:t>
            </a:r>
            <a:r>
              <a:rPr lang="tr-TR" sz="4800" dirty="0" smtClean="0"/>
              <a:t>-</a:t>
            </a:r>
            <a:r>
              <a:rPr lang="tr-TR" sz="4800" dirty="0" err="1" smtClean="0"/>
              <a:t>arteritic</a:t>
            </a:r>
            <a:r>
              <a:rPr lang="tr-TR" sz="4800" dirty="0" smtClean="0"/>
              <a:t> </a:t>
            </a:r>
            <a:r>
              <a:rPr lang="tr-TR" sz="4800" dirty="0" err="1" smtClean="0"/>
              <a:t>ischemic</a:t>
            </a:r>
            <a:r>
              <a:rPr lang="tr-TR" sz="4800" dirty="0" smtClean="0"/>
              <a:t> </a:t>
            </a:r>
            <a:r>
              <a:rPr lang="tr-TR" sz="4800" dirty="0" err="1" smtClean="0"/>
              <a:t>optic</a:t>
            </a:r>
            <a:r>
              <a:rPr lang="tr-TR" sz="4800" dirty="0" smtClean="0"/>
              <a:t> </a:t>
            </a:r>
            <a:r>
              <a:rPr lang="tr-TR" sz="4800" dirty="0" err="1" smtClean="0"/>
              <a:t>neuropathy</a:t>
            </a:r>
            <a:r>
              <a:rPr lang="tr-TR" sz="4800" dirty="0" smtClean="0"/>
              <a:t> (NAION). </a:t>
            </a:r>
            <a:r>
              <a:rPr lang="tr-TR" sz="4800" dirty="0" err="1" smtClean="0"/>
              <a:t>Stem</a:t>
            </a:r>
            <a:r>
              <a:rPr lang="tr-TR" sz="4800" dirty="0" smtClean="0"/>
              <a:t> </a:t>
            </a:r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Investig</a:t>
            </a:r>
            <a:r>
              <a:rPr lang="tr-TR" sz="4800" dirty="0" smtClean="0"/>
              <a:t> 2017;4:94. </a:t>
            </a:r>
          </a:p>
          <a:p>
            <a:r>
              <a:rPr lang="tr-TR" sz="4800" dirty="0" err="1" smtClean="0"/>
              <a:t>Cell</a:t>
            </a:r>
            <a:r>
              <a:rPr lang="tr-TR" sz="4800" dirty="0" smtClean="0"/>
              <a:t> </a:t>
            </a:r>
            <a:r>
              <a:rPr lang="tr-TR" sz="4800" dirty="0" err="1" smtClean="0"/>
              <a:t>Physiol</a:t>
            </a:r>
            <a:r>
              <a:rPr lang="tr-TR" sz="4800" dirty="0" smtClean="0"/>
              <a:t> </a:t>
            </a:r>
            <a:r>
              <a:rPr lang="tr-TR" sz="4800" dirty="0" err="1" smtClean="0"/>
              <a:t>Biochem</a:t>
            </a:r>
            <a:r>
              <a:rPr lang="tr-TR" sz="4800" dirty="0" smtClean="0"/>
              <a:t>. 2018;49(1):40-52. 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1979712" y="76470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KÖK HÜCRE İLE İLGİLİ YAYINLAR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408863" cy="175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82661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3923928" y="2780928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2018-Haziran</a:t>
            </a:r>
            <a:endParaRPr lang="tr-TR" dirty="0"/>
          </a:p>
        </p:txBody>
      </p:sp>
      <p:cxnSp>
        <p:nvCxnSpPr>
          <p:cNvPr id="8" name="7 Düz Bağlayıcı"/>
          <p:cNvCxnSpPr/>
          <p:nvPr/>
        </p:nvCxnSpPr>
        <p:spPr>
          <a:xfrm>
            <a:off x="827584" y="4581128"/>
            <a:ext cx="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Sağ Ok"/>
          <p:cNvSpPr/>
          <p:nvPr/>
        </p:nvSpPr>
        <p:spPr>
          <a:xfrm>
            <a:off x="683568" y="4509120"/>
            <a:ext cx="324036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ağ Ok"/>
          <p:cNvSpPr/>
          <p:nvPr/>
        </p:nvSpPr>
        <p:spPr>
          <a:xfrm>
            <a:off x="4788024" y="3789040"/>
            <a:ext cx="36004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691675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284984"/>
            <a:ext cx="7440601" cy="320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128792" cy="191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96952"/>
            <a:ext cx="7728719" cy="349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704856" cy="432048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kurumun</a:t>
            </a:r>
            <a:r>
              <a:rPr lang="en-US" dirty="0" smtClean="0"/>
              <a:t> </a:t>
            </a:r>
            <a:r>
              <a:rPr lang="en-US" dirty="0" err="1" smtClean="0"/>
              <a:t>etik</a:t>
            </a:r>
            <a:r>
              <a:rPr lang="en-US" dirty="0" smtClean="0"/>
              <a:t> </a:t>
            </a:r>
            <a:r>
              <a:rPr lang="en-US" dirty="0" err="1" smtClean="0"/>
              <a:t>kurulundan</a:t>
            </a:r>
            <a:r>
              <a:rPr lang="en-US" dirty="0" smtClean="0"/>
              <a:t> (No:2017/480 ) </a:t>
            </a:r>
            <a:r>
              <a:rPr lang="en-US" dirty="0" err="1" smtClean="0"/>
              <a:t>ayrıca</a:t>
            </a:r>
            <a:r>
              <a:rPr lang="en-US" dirty="0" smtClean="0"/>
              <a:t> T.C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Bakanlığı</a:t>
            </a:r>
            <a:r>
              <a:rPr lang="en-US" dirty="0" smtClean="0"/>
              <a:t> </a:t>
            </a:r>
            <a:r>
              <a:rPr lang="en-US" dirty="0" err="1" smtClean="0"/>
              <a:t>bünyesinde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Organ </a:t>
            </a:r>
            <a:r>
              <a:rPr lang="en-US" dirty="0" err="1" smtClean="0"/>
              <a:t>Doku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Diyaliz</a:t>
            </a:r>
            <a:r>
              <a:rPr lang="en-US" dirty="0" smtClean="0"/>
              <a:t> </a:t>
            </a:r>
            <a:r>
              <a:rPr lang="en-US" dirty="0" err="1" smtClean="0"/>
              <a:t>Hizmetleri</a:t>
            </a:r>
            <a:r>
              <a:rPr lang="en-US" dirty="0" smtClean="0"/>
              <a:t> </a:t>
            </a:r>
            <a:r>
              <a:rPr lang="en-US" dirty="0" err="1" smtClean="0"/>
              <a:t>Daire</a:t>
            </a:r>
            <a:r>
              <a:rPr lang="en-US" dirty="0" smtClean="0"/>
              <a:t> </a:t>
            </a:r>
            <a:r>
              <a:rPr lang="en-US" dirty="0" err="1" smtClean="0"/>
              <a:t>Başkanlığı’ndan</a:t>
            </a:r>
            <a:r>
              <a:rPr lang="en-US" dirty="0" smtClean="0"/>
              <a:t> 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   </a:t>
            </a:r>
            <a:r>
              <a:rPr lang="en-US" dirty="0" smtClean="0"/>
              <a:t> (No: 56733164/203) </a:t>
            </a:r>
            <a:r>
              <a:rPr lang="en-US" dirty="0" err="1" smtClean="0"/>
              <a:t>onay</a:t>
            </a:r>
            <a:r>
              <a:rPr lang="en-US" dirty="0" smtClean="0"/>
              <a:t> </a:t>
            </a:r>
            <a:r>
              <a:rPr lang="en-US" dirty="0" err="1" smtClean="0"/>
              <a:t>alınmıştır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 20 olgu </a:t>
            </a:r>
            <a:r>
              <a:rPr lang="tr-TR" dirty="0" err="1" smtClean="0"/>
              <a:t>opere</a:t>
            </a:r>
            <a:r>
              <a:rPr lang="tr-TR" dirty="0" smtClean="0"/>
              <a:t> edildi.  ( YBMD,  RP,  </a:t>
            </a:r>
            <a:r>
              <a:rPr lang="tr-TR" dirty="0" err="1" smtClean="0"/>
              <a:t>Stargardt</a:t>
            </a:r>
            <a:r>
              <a:rPr lang="tr-TR" dirty="0" smtClean="0"/>
              <a:t> MD,  optik </a:t>
            </a:r>
            <a:r>
              <a:rPr lang="tr-TR" dirty="0" err="1" smtClean="0"/>
              <a:t>atrofi</a:t>
            </a:r>
            <a:r>
              <a:rPr lang="tr-TR" dirty="0" smtClean="0"/>
              <a:t>)</a:t>
            </a:r>
          </a:p>
          <a:p>
            <a:endParaRPr lang="tr-TR" dirty="0" smtClean="0"/>
          </a:p>
          <a:p>
            <a:r>
              <a:rPr lang="tr-TR" dirty="0" err="1" smtClean="0"/>
              <a:t>Suprakoroidal</a:t>
            </a:r>
            <a:r>
              <a:rPr lang="tr-TR" dirty="0" smtClean="0"/>
              <a:t> olarak </a:t>
            </a:r>
            <a:r>
              <a:rPr lang="tr-TR" dirty="0" err="1" smtClean="0"/>
              <a:t>adipoz</a:t>
            </a:r>
            <a:r>
              <a:rPr lang="tr-TR" dirty="0" smtClean="0"/>
              <a:t> dokudan </a:t>
            </a:r>
            <a:r>
              <a:rPr lang="tr-TR" dirty="0" err="1" smtClean="0"/>
              <a:t>derive</a:t>
            </a:r>
            <a:r>
              <a:rPr lang="tr-TR" dirty="0" smtClean="0"/>
              <a:t> edilmiş </a:t>
            </a:r>
            <a:r>
              <a:rPr lang="tr-TR" dirty="0" err="1" smtClean="0"/>
              <a:t>allojenik</a:t>
            </a:r>
            <a:r>
              <a:rPr lang="tr-TR" dirty="0" smtClean="0"/>
              <a:t> </a:t>
            </a:r>
            <a:r>
              <a:rPr lang="tr-TR" dirty="0" err="1" smtClean="0"/>
              <a:t>mezenkimal</a:t>
            </a:r>
            <a:r>
              <a:rPr lang="tr-TR" dirty="0" smtClean="0"/>
              <a:t> KH kullanıldı. </a:t>
            </a:r>
          </a:p>
          <a:p>
            <a:endParaRPr lang="tr-TR" dirty="0" smtClean="0"/>
          </a:p>
          <a:p>
            <a:r>
              <a:rPr lang="tr-TR" dirty="0" smtClean="0"/>
              <a:t>Proje dışında Sağlık Bakanlığı onayı alınarak ilave 23 hasta </a:t>
            </a:r>
            <a:r>
              <a:rPr lang="tr-TR" dirty="0" err="1" smtClean="0"/>
              <a:t>opere</a:t>
            </a:r>
            <a:r>
              <a:rPr lang="tr-TR" dirty="0" smtClean="0"/>
              <a:t> edilmiştir.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2483768" y="548680"/>
            <a:ext cx="3536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FAZ II ÇALIŞMAMIZ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bilge\Downloads\bina slo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59745"/>
            <a:ext cx="5976664" cy="367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555776" y="188640"/>
            <a:ext cx="5927074" cy="115212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   </a:t>
            </a:r>
            <a:r>
              <a:rPr lang="tr-TR" sz="4000" b="1" dirty="0" smtClean="0">
                <a:solidFill>
                  <a:schemeClr val="bg1"/>
                </a:solidFill>
                <a:ea typeface="+mj-ea"/>
                <a:cs typeface="+mj-cs"/>
              </a:rPr>
              <a:t>GENKÖK VE EÜTF</a:t>
            </a:r>
            <a:endParaRPr kumimoji="0" lang="tr-TR" sz="40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k%C3%B6k-h%C3%BCc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3131345"/>
            <a:ext cx="1564034" cy="1233759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5" descr="klon+kok+huc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4365105"/>
            <a:ext cx="1564034" cy="1067744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6" descr="cell-scope2tr-JACJ-KR_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28" y="1759744"/>
            <a:ext cx="1519807" cy="14532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genkok0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1762920"/>
            <a:ext cx="1564034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ilge\Desktop\GENOM KÖK HÜCRE MERKEZİ\GENKÖK YENİ FOTOĞRAFLAR\IMG_042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5827" y="3212976"/>
            <a:ext cx="1499567" cy="2216424"/>
          </a:xfrm>
          <a:ln>
            <a:solidFill>
              <a:schemeClr val="bg1"/>
            </a:solidFill>
          </a:ln>
        </p:spPr>
      </p:pic>
      <p:pic>
        <p:nvPicPr>
          <p:cNvPr id="9" name="Picture 7" descr="DSC_01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7535" y="5341169"/>
            <a:ext cx="1872208" cy="1184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5428" y="5341169"/>
            <a:ext cx="1656184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28" y="5341170"/>
            <a:ext cx="1728191" cy="1171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5341169"/>
            <a:ext cx="1531986" cy="11782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5826" y="5341169"/>
            <a:ext cx="1799602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115616" y="1628800"/>
            <a:ext cx="8028384" cy="3738728"/>
          </a:xfrm>
        </p:spPr>
        <p:txBody>
          <a:bodyPr/>
          <a:lstStyle/>
          <a:p>
            <a:pPr algn="just">
              <a:buNone/>
            </a:pPr>
            <a:r>
              <a:rPr lang="tr-TR" dirty="0" smtClean="0"/>
              <a:t>           ADMKH </a:t>
            </a:r>
            <a:r>
              <a:rPr lang="tr-TR" dirty="0" err="1" smtClean="0"/>
              <a:t>ler</a:t>
            </a:r>
            <a:r>
              <a:rPr lang="tr-TR" dirty="0" smtClean="0"/>
              <a:t> uluslar arası standartlarda üretildi</a:t>
            </a:r>
            <a:endParaRPr lang="tr-TR" dirty="0"/>
          </a:p>
        </p:txBody>
      </p:sp>
      <p:sp>
        <p:nvSpPr>
          <p:cNvPr id="5" name="4 Dikdörtgen"/>
          <p:cNvSpPr/>
          <p:nvPr/>
        </p:nvSpPr>
        <p:spPr>
          <a:xfrm>
            <a:off x="1835696" y="260648"/>
            <a:ext cx="7308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GMP (</a:t>
            </a:r>
            <a:r>
              <a:rPr lang="tr-TR" sz="3600" dirty="0" err="1" smtClean="0">
                <a:solidFill>
                  <a:schemeClr val="bg1"/>
                </a:solidFill>
              </a:rPr>
              <a:t>Good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manufacturing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practice</a:t>
            </a:r>
            <a:r>
              <a:rPr lang="tr-TR" sz="3600" dirty="0" smtClean="0">
                <a:solidFill>
                  <a:schemeClr val="bg1"/>
                </a:solidFill>
              </a:rPr>
              <a:t>)</a:t>
            </a:r>
          </a:p>
          <a:p>
            <a:r>
              <a:rPr lang="tr-TR" sz="3600" dirty="0" smtClean="0">
                <a:solidFill>
                  <a:schemeClr val="bg1"/>
                </a:solidFill>
              </a:rPr>
              <a:t>                 (İyi Klinik Uygulamalar)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MCetin\A-MCETIN 2012-2013\GENKÖK DOC  2013-2014\GENKOK IMAGES\genkok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8164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ell-scope2tr-JACJ-KR_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312368" cy="2936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704856" cy="4248472"/>
          </a:xfrm>
        </p:spPr>
        <p:txBody>
          <a:bodyPr>
            <a:normAutofit/>
          </a:bodyPr>
          <a:lstStyle/>
          <a:p>
            <a:r>
              <a:rPr lang="tr-TR" dirty="0" smtClean="0"/>
              <a:t>20 olgunun  6 aylık takipleri tamamlanmıştır.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Hiçbir olguda sistemik komplikasyon olmadı. </a:t>
            </a:r>
          </a:p>
          <a:p>
            <a:endParaRPr lang="tr-TR" dirty="0" smtClean="0"/>
          </a:p>
          <a:p>
            <a:r>
              <a:rPr lang="tr-TR" dirty="0" smtClean="0"/>
              <a:t>Hiçbir olguda </a:t>
            </a:r>
            <a:r>
              <a:rPr lang="tr-TR" dirty="0" err="1" smtClean="0"/>
              <a:t>okuler</a:t>
            </a:r>
            <a:r>
              <a:rPr lang="tr-TR" dirty="0" smtClean="0"/>
              <a:t> komplikasyon olmamıştır.</a:t>
            </a:r>
          </a:p>
          <a:p>
            <a:endParaRPr lang="tr-TR" dirty="0" smtClean="0"/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  SUPRAKOROİDAL KÖK HÜCRE UYGULAMASI GÜVENLİ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3275856" y="476672"/>
            <a:ext cx="290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SONUÇLAR</a:t>
            </a:r>
            <a:endParaRPr lang="tr-T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408333" cy="4752528"/>
          </a:xfrm>
        </p:spPr>
        <p:txBody>
          <a:bodyPr>
            <a:normAutofit fontScale="77500" lnSpcReduction="20000"/>
          </a:bodyPr>
          <a:lstStyle/>
          <a:p>
            <a:r>
              <a:rPr lang="tr-TR" dirty="0" smtClean="0"/>
              <a:t>Olguların </a:t>
            </a:r>
            <a:r>
              <a:rPr lang="tr-TR" b="1" dirty="0" smtClean="0"/>
              <a:t>% 85’inde  </a:t>
            </a:r>
            <a:r>
              <a:rPr lang="tr-TR" dirty="0" smtClean="0"/>
              <a:t>değişen düzeylerde görme keskinliği ve görme kalitesi artışları saptanmıştır</a:t>
            </a:r>
            <a:r>
              <a:rPr lang="tr-TR" dirty="0" smtClean="0"/>
              <a:t>. %15’i stabil seyretmiştir.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Görme artışı en iyi olan olgular </a:t>
            </a:r>
            <a:r>
              <a:rPr lang="tr-TR" dirty="0" err="1" smtClean="0"/>
              <a:t>preop</a:t>
            </a:r>
            <a:r>
              <a:rPr lang="tr-TR" dirty="0" smtClean="0"/>
              <a:t> görmesi iyi olan olgulardır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 smtClean="0"/>
              <a:t>En az gören olgu </a:t>
            </a:r>
            <a:r>
              <a:rPr lang="tr-TR" b="1" dirty="0" smtClean="0"/>
              <a:t>p+’den 1meh’ne </a:t>
            </a:r>
            <a:r>
              <a:rPr lang="tr-TR" dirty="0" smtClean="0"/>
              <a:t>yükselmiştir.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En iyi gören olgu </a:t>
            </a:r>
            <a:r>
              <a:rPr lang="tr-TR" b="1" dirty="0" smtClean="0"/>
              <a:t>0.05’den 0.3’e </a:t>
            </a:r>
            <a:r>
              <a:rPr lang="tr-TR" dirty="0" smtClean="0"/>
              <a:t>yükselmiştir.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Görme artışı 1. ay kontrolünde başlamış, 6 ay kontrolünde daha da belirginleşmiştir.</a:t>
            </a:r>
          </a:p>
          <a:p>
            <a:endParaRPr lang="tr-TR" dirty="0" smtClean="0"/>
          </a:p>
          <a:p>
            <a:r>
              <a:rPr lang="tr-TR" dirty="0" smtClean="0"/>
              <a:t>Olguların hepsinde </a:t>
            </a:r>
            <a:r>
              <a:rPr lang="tr-TR" dirty="0" err="1" smtClean="0"/>
              <a:t>mf</a:t>
            </a:r>
            <a:r>
              <a:rPr lang="tr-TR" dirty="0" smtClean="0"/>
              <a:t> ERG ve PGA testlerinde iyileşme saptanmıştır.</a:t>
            </a:r>
          </a:p>
          <a:p>
            <a:endParaRPr lang="tr-TR" dirty="0" smtClean="0"/>
          </a:p>
          <a:p>
            <a:r>
              <a:rPr lang="tr-TR" sz="1500" dirty="0" smtClean="0"/>
              <a:t>Çalışmanın </a:t>
            </a:r>
            <a:r>
              <a:rPr lang="tr-TR" sz="1500" dirty="0" err="1" smtClean="0"/>
              <a:t>makula</a:t>
            </a:r>
            <a:r>
              <a:rPr lang="tr-TR" sz="1500" dirty="0" smtClean="0"/>
              <a:t> hastalarını içeren kısmı yayınlanmak üzere  ‘</a:t>
            </a:r>
            <a:r>
              <a:rPr lang="tr-TR" sz="1500" dirty="0" err="1" smtClean="0"/>
              <a:t>Cellular</a:t>
            </a:r>
            <a:r>
              <a:rPr lang="tr-TR" sz="1500" dirty="0" smtClean="0"/>
              <a:t> </a:t>
            </a:r>
            <a:r>
              <a:rPr lang="tr-TR" sz="1500" dirty="0" err="1" smtClean="0"/>
              <a:t>Reprogramming</a:t>
            </a:r>
            <a:r>
              <a:rPr lang="tr-TR" sz="1500" dirty="0" smtClean="0"/>
              <a:t>‘ dergisinde                                                    kabul edilmiştir. 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smtClean="0"/>
              <a:t>SONUÇLAR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196437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620688"/>
            <a:ext cx="1873895" cy="178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Asus\Desktop\kuru tip ybmd ve stem cell\KÖK HÜCRE AMD\YAMAKS SOL 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293096"/>
            <a:ext cx="5328592" cy="1300680"/>
          </a:xfrm>
          <a:prstGeom prst="rect">
            <a:avLst/>
          </a:prstGeom>
          <a:noFill/>
        </p:spPr>
      </p:pic>
      <p:pic>
        <p:nvPicPr>
          <p:cNvPr id="4102" name="Picture 6" descr="C:\Users\Asus\Desktop\kuru tip ybmd ve stem cell\KÖK HÜCRE AMD\YAMAKS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544279"/>
            <a:ext cx="5382020" cy="1313721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492896"/>
            <a:ext cx="3866121" cy="183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492896"/>
            <a:ext cx="3923928" cy="180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3347864" y="188640"/>
            <a:ext cx="248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OLGU- YBMD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3419872" y="1268760"/>
            <a:ext cx="2263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65 y erkek olgu</a:t>
            </a:r>
          </a:p>
          <a:p>
            <a:r>
              <a:rPr lang="tr-TR" dirty="0" smtClean="0"/>
              <a:t>GK: 1 </a:t>
            </a:r>
            <a:r>
              <a:rPr lang="tr-TR" dirty="0" err="1" smtClean="0"/>
              <a:t>MPS’den</a:t>
            </a:r>
            <a:r>
              <a:rPr lang="tr-TR" dirty="0" smtClean="0"/>
              <a:t> 0.05</a:t>
            </a:r>
            <a:endParaRPr lang="tr-TR" dirty="0"/>
          </a:p>
        </p:txBody>
      </p:sp>
      <p:pic>
        <p:nvPicPr>
          <p:cNvPr id="2050" name="Picture 2" descr="C:\Users\Asus\Desktop\TOD, 2018 KONGRE SUNUMLARI\kuru tip ybmd ve stem cell\KÖK HÜCRE AMD\YAMAKS SOL SONRA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374976"/>
            <a:ext cx="1646312" cy="1646312"/>
          </a:xfrm>
          <a:prstGeom prst="rect">
            <a:avLst/>
          </a:prstGeom>
          <a:noFill/>
        </p:spPr>
      </p:pic>
      <p:pic>
        <p:nvPicPr>
          <p:cNvPr id="2051" name="Picture 3" descr="C:\Users\Asus\Desktop\TOD, 2018 KONGRE SUNUMLARI\kuru tip ybmd ve stem cell\KÖK HÜCRE AMD\YAMAKS FAF ÖNCE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4365104"/>
            <a:ext cx="1832720" cy="1832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Finansal ilintim yoktur.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tr-TR" dirty="0" smtClean="0"/>
              <a:t>Finansal İlinti Beyanı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>
            <a:normAutofit/>
          </a:bodyPr>
          <a:lstStyle/>
          <a:p>
            <a:r>
              <a:rPr lang="tr-TR" sz="3200" dirty="0" smtClean="0"/>
              <a:t>OLGU- STARGARDT  HASTALIĞI</a:t>
            </a:r>
            <a:endParaRPr lang="tr-TR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1851192" cy="172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24744"/>
            <a:ext cx="2102073" cy="189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388792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96952"/>
            <a:ext cx="4104034" cy="16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3347864" y="1916832"/>
            <a:ext cx="20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27 y kadın hasta</a:t>
            </a:r>
          </a:p>
          <a:p>
            <a:r>
              <a:rPr lang="tr-TR" dirty="0" smtClean="0"/>
              <a:t>GK</a:t>
            </a:r>
            <a:r>
              <a:rPr lang="tr-TR" dirty="0" smtClean="0"/>
              <a:t>: </a:t>
            </a:r>
            <a:r>
              <a:rPr lang="tr-TR" dirty="0" smtClean="0"/>
              <a:t>1 </a:t>
            </a:r>
            <a:r>
              <a:rPr lang="tr-TR" dirty="0" smtClean="0"/>
              <a:t>MPS DEN 0.05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69160"/>
            <a:ext cx="2304257" cy="174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573" y="4725144"/>
            <a:ext cx="237942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Asus\Desktop\TOD, 2018 KONGRE SUNUMLARI\vrc Bİ\KÖK HÜCRE KONUSMA\DILCIESO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725144"/>
            <a:ext cx="4608512" cy="1124912"/>
          </a:xfrm>
          <a:prstGeom prst="rect">
            <a:avLst/>
          </a:prstGeom>
          <a:noFill/>
        </p:spPr>
      </p:pic>
      <p:pic>
        <p:nvPicPr>
          <p:cNvPr id="3077" name="Picture 5" descr="C:\Users\Asus\Desktop\TOD, 2018 KONGRE SUNUMLARI\vrc Bİ\KÖK HÜCRE KONUSMA\DILCIE SOL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5803393"/>
            <a:ext cx="4608512" cy="112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2150521" cy="201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96952"/>
            <a:ext cx="3988034" cy="187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996952"/>
            <a:ext cx="4499992" cy="188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2483768" y="332656"/>
            <a:ext cx="5591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OLGU: RETİNİTİS PİGMENTOSA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Asus\Desktop\TOD, 2018 KONGRE SUNUMLARI\vrc Bİ\KOK HUCRE FFA\AYYILDIZ_TULAY_01-01-1967__(000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301208"/>
            <a:ext cx="1872208" cy="1416454"/>
          </a:xfrm>
          <a:prstGeom prst="rect">
            <a:avLst/>
          </a:prstGeom>
          <a:noFill/>
        </p:spPr>
      </p:pic>
      <p:pic>
        <p:nvPicPr>
          <p:cNvPr id="8" name="Picture 2" descr="C:\Users\Asus\Desktop\TOD, 2018 KONGRE SUNUMLARI\vrc Bİ\KOK HUCRE FFA\AYYILDIZ_TULAY_01-01-1967__(000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229200"/>
            <a:ext cx="1872208" cy="1416454"/>
          </a:xfrm>
          <a:prstGeom prst="rect">
            <a:avLst/>
          </a:prstGeom>
          <a:noFill/>
        </p:spPr>
      </p:pic>
      <p:pic>
        <p:nvPicPr>
          <p:cNvPr id="4099" name="Picture 3" descr="C:\Users\Asus\Desktop\TOD, 2018 KONGRE SUNUMLARI\vrc Bİ\KÖK HÜCRE KONUSMA\AYYILDIZT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797152"/>
            <a:ext cx="4536504" cy="1107336"/>
          </a:xfrm>
          <a:prstGeom prst="rect">
            <a:avLst/>
          </a:prstGeom>
          <a:noFill/>
        </p:spPr>
      </p:pic>
      <p:pic>
        <p:nvPicPr>
          <p:cNvPr id="4100" name="Picture 4" descr="C:\Users\Asus\Desktop\TOD, 2018 KONGRE SUNUMLARI\vrc Bİ\KÖK HÜCRE KONUSMA\AYYILDIZT SOL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5891279"/>
            <a:ext cx="4536504" cy="11073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836712"/>
            <a:ext cx="2088509" cy="209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Metin kutusu"/>
          <p:cNvSpPr txBox="1"/>
          <p:nvPr/>
        </p:nvSpPr>
        <p:spPr>
          <a:xfrm>
            <a:off x="3563888" y="1916832"/>
            <a:ext cx="275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57 y kadın olgu</a:t>
            </a:r>
          </a:p>
          <a:p>
            <a:r>
              <a:rPr lang="tr-TR" dirty="0" smtClean="0"/>
              <a:t>GK: 1 </a:t>
            </a:r>
            <a:r>
              <a:rPr lang="tr-TR" dirty="0" err="1" smtClean="0"/>
              <a:t>meh’den</a:t>
            </a:r>
            <a:r>
              <a:rPr lang="tr-TR" dirty="0" smtClean="0"/>
              <a:t> 2 </a:t>
            </a:r>
            <a:r>
              <a:rPr lang="tr-TR" dirty="0" err="1" smtClean="0"/>
              <a:t>mps’ye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2304256" cy="20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0301" y="1268760"/>
            <a:ext cx="239745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12976"/>
            <a:ext cx="369403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212977"/>
            <a:ext cx="3672111" cy="154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2555776" y="476672"/>
            <a:ext cx="432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OLGU: OPTİK ATROFİ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3563888" y="1556792"/>
            <a:ext cx="1981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 60 y erkek oldu</a:t>
            </a:r>
          </a:p>
          <a:p>
            <a:r>
              <a:rPr lang="tr-TR" dirty="0" err="1" smtClean="0"/>
              <a:t>Diabete</a:t>
            </a:r>
            <a:r>
              <a:rPr lang="tr-TR" dirty="0" smtClean="0"/>
              <a:t> bağlı  OA</a:t>
            </a:r>
          </a:p>
          <a:p>
            <a:r>
              <a:rPr lang="tr-TR" dirty="0" smtClean="0"/>
              <a:t>30cmeh’den 1 </a:t>
            </a:r>
            <a:r>
              <a:rPr lang="tr-TR" dirty="0" err="1" smtClean="0"/>
              <a:t>mps</a:t>
            </a:r>
            <a:endParaRPr lang="tr-TR" dirty="0"/>
          </a:p>
        </p:txBody>
      </p:sp>
      <p:pic>
        <p:nvPicPr>
          <p:cNvPr id="5122" name="Picture 2" descr="C:\Users\Asus\Desktop\TOD, 2018 KONGRE SUNUMLARI\vrc Bİ\KOK HUCRE FFA\DOKMECI_METIN_01-01-1966__(0020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5301208"/>
            <a:ext cx="1872208" cy="1416454"/>
          </a:xfrm>
          <a:prstGeom prst="rect">
            <a:avLst/>
          </a:prstGeom>
          <a:noFill/>
        </p:spPr>
      </p:pic>
      <p:pic>
        <p:nvPicPr>
          <p:cNvPr id="9" name="Picture 2" descr="C:\Users\Asus\Desktop\TOD, 2018 KONGRE SUNUMLARI\vrc Bİ\KOK HUCRE FFA\DOKMECI_METIN_01-01-1966__(0020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5301208"/>
            <a:ext cx="1872208" cy="1416454"/>
          </a:xfrm>
          <a:prstGeom prst="rect">
            <a:avLst/>
          </a:prstGeom>
          <a:noFill/>
        </p:spPr>
      </p:pic>
      <p:pic>
        <p:nvPicPr>
          <p:cNvPr id="5123" name="Picture 3" descr="C:\Users\Asus\Desktop\TOD, 2018 KONGRE SUNUMLARI\vrc Bİ\KÖK HÜCRE KONUSMA\DOKMECIM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4797152"/>
            <a:ext cx="4226320" cy="1031622"/>
          </a:xfrm>
          <a:prstGeom prst="rect">
            <a:avLst/>
          </a:prstGeom>
          <a:noFill/>
        </p:spPr>
      </p:pic>
      <p:pic>
        <p:nvPicPr>
          <p:cNvPr id="5124" name="Picture 4" descr="C:\Users\Asus\Desktop\TOD, 2018 KONGRE SUNUMLARI\vrc Bİ\KÖK HÜCRE KONUSMA\DOKMECI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5838547"/>
            <a:ext cx="4248472" cy="1037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132856"/>
            <a:ext cx="7560840" cy="3600400"/>
          </a:xfrm>
        </p:spPr>
        <p:txBody>
          <a:bodyPr>
            <a:normAutofit/>
          </a:bodyPr>
          <a:lstStyle/>
          <a:p>
            <a:r>
              <a:rPr lang="tr-TR" dirty="0" smtClean="0"/>
              <a:t>Hangi </a:t>
            </a:r>
            <a:r>
              <a:rPr lang="tr-TR" dirty="0" err="1" smtClean="0"/>
              <a:t>KH’yi</a:t>
            </a:r>
            <a:r>
              <a:rPr lang="tr-TR" dirty="0" smtClean="0"/>
              <a:t> kullanmalı?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Hangi dozda kullanmalı?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Hangi şekilde uygulamalı:  </a:t>
            </a:r>
            <a:r>
              <a:rPr lang="tr-TR" dirty="0" err="1" smtClean="0"/>
              <a:t>Subretinal</a:t>
            </a:r>
            <a:r>
              <a:rPr lang="tr-TR" dirty="0" smtClean="0"/>
              <a:t>, </a:t>
            </a:r>
            <a:r>
              <a:rPr lang="tr-TR" dirty="0" err="1" smtClean="0"/>
              <a:t>intravitreal</a:t>
            </a:r>
            <a:r>
              <a:rPr lang="tr-TR" dirty="0" smtClean="0"/>
              <a:t>, </a:t>
            </a:r>
            <a:r>
              <a:rPr lang="tr-TR" dirty="0" err="1" smtClean="0"/>
              <a:t>suprakoroidal</a:t>
            </a:r>
            <a:r>
              <a:rPr lang="tr-TR" dirty="0" smtClean="0"/>
              <a:t>, </a:t>
            </a:r>
            <a:r>
              <a:rPr lang="tr-TR" dirty="0" err="1" smtClean="0"/>
              <a:t>intravenöz</a:t>
            </a:r>
            <a:r>
              <a:rPr lang="tr-TR" dirty="0" smtClean="0"/>
              <a:t>?</a:t>
            </a:r>
          </a:p>
          <a:p>
            <a:pPr>
              <a:buNone/>
            </a:pP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dirty="0" smtClean="0"/>
              <a:t>STANDART PROTOKOL?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3450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/>
              <a:t>     Kök Hücre</a:t>
            </a:r>
            <a:r>
              <a:rPr lang="tr-TR" dirty="0" smtClean="0"/>
              <a:t>:</a:t>
            </a:r>
            <a:endParaRPr lang="tr-TR" b="1" dirty="0" smtClean="0"/>
          </a:p>
          <a:p>
            <a:r>
              <a:rPr lang="tr-TR" dirty="0" smtClean="0"/>
              <a:t>Hücrenin özelleşmemiş en temel ve saf halidir.</a:t>
            </a:r>
          </a:p>
          <a:p>
            <a:r>
              <a:rPr lang="tr-TR" dirty="0" smtClean="0"/>
              <a:t>Vücuttaki pek çok hücre tipine </a:t>
            </a:r>
            <a:r>
              <a:rPr lang="tr-TR" dirty="0" err="1" smtClean="0"/>
              <a:t>differensiye</a:t>
            </a:r>
            <a:r>
              <a:rPr lang="tr-TR" dirty="0" smtClean="0"/>
              <a:t> olabilir. </a:t>
            </a:r>
          </a:p>
          <a:p>
            <a:r>
              <a:rPr lang="tr-TR" dirty="0" smtClean="0"/>
              <a:t>Hasarlı hücre ve dokuları onarabilir.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tr-TR" dirty="0" smtClean="0"/>
              <a:t>KÖK HÜCRE NEDİR?</a:t>
            </a:r>
            <a:endParaRPr lang="tr-TR" dirty="0"/>
          </a:p>
        </p:txBody>
      </p:sp>
      <p:pic>
        <p:nvPicPr>
          <p:cNvPr id="4" name="Picture 2" descr="C:\Users\Ayse\Desktop\Kök hücre sunumları\fotolar\SCparentaladvice01-05-13-252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789040"/>
            <a:ext cx="24003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13916"/>
              </p:ext>
            </p:extLst>
          </p:nvPr>
        </p:nvGraphicFramePr>
        <p:xfrm>
          <a:off x="1619672" y="2276872"/>
          <a:ext cx="604867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596336" cy="892688"/>
          </a:xfrm>
        </p:spPr>
        <p:txBody>
          <a:bodyPr>
            <a:normAutofit/>
          </a:bodyPr>
          <a:lstStyle/>
          <a:p>
            <a:r>
              <a:rPr lang="tr-TR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KÖK HÜCRELERİN ÖZELLİKLERİ</a:t>
            </a:r>
            <a:endParaRPr lang="tr-TR" sz="4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9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/>
          <a:lstStyle/>
          <a:p>
            <a:r>
              <a:rPr lang="tr-TR" dirty="0" smtClean="0"/>
              <a:t>KÖK HÜCRE TİPLERİ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971600" y="1556792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1-EMBRYONİK KÖK HÜCRE</a:t>
            </a:r>
          </a:p>
          <a:p>
            <a:r>
              <a:rPr lang="tr-TR" sz="2400" dirty="0" smtClean="0"/>
              <a:t>2-ERİŞKİN KÖK HÜCRE</a:t>
            </a:r>
          </a:p>
          <a:p>
            <a:r>
              <a:rPr lang="tr-TR" sz="2400" dirty="0" smtClean="0"/>
              <a:t>                    - </a:t>
            </a:r>
            <a:r>
              <a:rPr lang="tr-TR" sz="2400" dirty="0" err="1" smtClean="0"/>
              <a:t>Mesenkimal</a:t>
            </a:r>
            <a:r>
              <a:rPr lang="tr-TR" sz="2400" dirty="0" smtClean="0"/>
              <a:t> KH</a:t>
            </a:r>
          </a:p>
          <a:p>
            <a:r>
              <a:rPr lang="tr-TR" sz="2400" dirty="0" smtClean="0"/>
              <a:t>	      -  İndüklenmiş </a:t>
            </a:r>
            <a:r>
              <a:rPr lang="tr-TR" sz="2400" dirty="0" err="1" smtClean="0"/>
              <a:t>pluripotent</a:t>
            </a:r>
            <a:r>
              <a:rPr lang="tr-TR" sz="2400" dirty="0" smtClean="0"/>
              <a:t> KH</a:t>
            </a:r>
          </a:p>
          <a:p>
            <a:r>
              <a:rPr lang="tr-TR" sz="2400" dirty="0" smtClean="0"/>
              <a:t>3-KORDON KANI KÖK HÜCRESİ</a:t>
            </a:r>
          </a:p>
          <a:p>
            <a:r>
              <a:rPr lang="tr-TR" sz="2400" dirty="0" smtClean="0"/>
              <a:t>4- AMNİOTİK SIVI KÖK HÜCRESİ</a:t>
            </a:r>
            <a:endParaRPr lang="tr-TR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870434"/>
            <a:ext cx="6048672" cy="298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420888"/>
            <a:ext cx="7408333" cy="3162664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İnsan </a:t>
            </a:r>
            <a:r>
              <a:rPr lang="tr-TR" dirty="0" err="1" smtClean="0"/>
              <a:t>embriyonik</a:t>
            </a:r>
            <a:r>
              <a:rPr lang="tr-TR" dirty="0" smtClean="0"/>
              <a:t> kök hücre kullanımı yasaktır (2005)</a:t>
            </a:r>
          </a:p>
          <a:p>
            <a:endParaRPr lang="tr-TR" dirty="0" smtClean="0"/>
          </a:p>
          <a:p>
            <a:r>
              <a:rPr lang="tr-TR" dirty="0" smtClean="0"/>
              <a:t>Erişkin kök hücre ve İPKH kullanımı için ise Lokal Etik </a:t>
            </a:r>
          </a:p>
          <a:p>
            <a:pPr>
              <a:buNone/>
            </a:pPr>
            <a:r>
              <a:rPr lang="tr-TR" dirty="0" smtClean="0"/>
              <a:t>     Kurumdan ve Sağlık Bakanlığı’ndan (Organ ve Doku Nakli Biriminden) onay gereklidir.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     </a:t>
            </a:r>
          </a:p>
          <a:p>
            <a:pPr>
              <a:buNone/>
            </a:pPr>
            <a:r>
              <a:rPr lang="tr-TR" dirty="0" smtClean="0"/>
              <a:t>     (TCK: 90 ile uygulamalar yasal olarak düzenlenmiştir.)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ÜLKEMİZDE KÖK HÜCRE UYGULAMALARI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1484784"/>
            <a:ext cx="8136904" cy="45365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(1) </a:t>
            </a:r>
            <a:r>
              <a:rPr lang="tr-TR" dirty="0" smtClean="0"/>
              <a:t>Hücre </a:t>
            </a:r>
            <a:r>
              <a:rPr lang="tr-TR" dirty="0" err="1" smtClean="0"/>
              <a:t>Replasmanı</a:t>
            </a:r>
            <a:r>
              <a:rPr lang="tr-TR" dirty="0" smtClean="0"/>
              <a:t>:  Sağlıklı kök hücreler dejenere hücrelerin yerini alabilir.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(2) </a:t>
            </a:r>
            <a:r>
              <a:rPr lang="tr-TR" dirty="0" err="1" smtClean="0"/>
              <a:t>Nutrisyonel</a:t>
            </a:r>
            <a:r>
              <a:rPr lang="tr-TR" dirty="0" smtClean="0"/>
              <a:t> Destek (</a:t>
            </a:r>
            <a:r>
              <a:rPr lang="tr-TR" dirty="0" err="1" smtClean="0"/>
              <a:t>Parakrin</a:t>
            </a:r>
            <a:r>
              <a:rPr lang="tr-TR" dirty="0" smtClean="0"/>
              <a:t> etki): Sağlıklı kök hücreler salgıladıkları faktörlerle etraftaki hücrelerin yaşamlarını desteklerler.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</a:t>
            </a:r>
            <a:r>
              <a:rPr lang="tr-TR" dirty="0" smtClean="0"/>
              <a:t>3</a:t>
            </a:r>
            <a:r>
              <a:rPr lang="en-US" dirty="0" smtClean="0"/>
              <a:t>) </a:t>
            </a:r>
            <a:r>
              <a:rPr lang="tr-TR" dirty="0" smtClean="0"/>
              <a:t>Hücreler  arası yeni bağlantılar oluşturulmasına yardımcı olurlar. 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KÖK HÜCRE TEDAVİSİNİN MEKANİZMASI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276872"/>
            <a:ext cx="7632848" cy="3306680"/>
          </a:xfrm>
        </p:spPr>
        <p:txBody>
          <a:bodyPr/>
          <a:lstStyle/>
          <a:p>
            <a:r>
              <a:rPr lang="tr-TR" dirty="0" smtClean="0"/>
              <a:t>Çok küçük dozlar yeterli olur.</a:t>
            </a:r>
          </a:p>
          <a:p>
            <a:r>
              <a:rPr lang="tr-TR" dirty="0" smtClean="0"/>
              <a:t>Cerrahi yaklaşım kolaydır.</a:t>
            </a:r>
          </a:p>
          <a:p>
            <a:r>
              <a:rPr lang="tr-TR" dirty="0" smtClean="0"/>
              <a:t>Nakledilen hücre kolayca izlenir.</a:t>
            </a:r>
          </a:p>
          <a:p>
            <a:r>
              <a:rPr lang="tr-TR" dirty="0" smtClean="0"/>
              <a:t>Gözün </a:t>
            </a:r>
            <a:r>
              <a:rPr lang="tr-TR" dirty="0" err="1" smtClean="0"/>
              <a:t>immün</a:t>
            </a:r>
            <a:r>
              <a:rPr lang="tr-TR" dirty="0" smtClean="0"/>
              <a:t> yapısı uygundur.</a:t>
            </a:r>
          </a:p>
          <a:p>
            <a:r>
              <a:rPr lang="tr-TR" dirty="0" smtClean="0"/>
              <a:t>Diğer göz kontrol olarak kullanılabilir.</a:t>
            </a:r>
          </a:p>
          <a:p>
            <a:r>
              <a:rPr lang="tr-TR" dirty="0" err="1" smtClean="0"/>
              <a:t>Ekstraoküler</a:t>
            </a:r>
            <a:r>
              <a:rPr lang="tr-TR" dirty="0" smtClean="0"/>
              <a:t> yayılım söz konusu değildir. 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252728"/>
          </a:xfrm>
        </p:spPr>
        <p:txBody>
          <a:bodyPr/>
          <a:lstStyle/>
          <a:p>
            <a:r>
              <a:rPr lang="tr-TR" dirty="0" smtClean="0"/>
              <a:t>Gözde Kök Hücre Kullanımı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735667" y="548680"/>
            <a:ext cx="7408333" cy="5106880"/>
          </a:xfrm>
        </p:spPr>
        <p:txBody>
          <a:bodyPr/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    HEDEFLENEN RETİNAL HASTALIKLAR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Ayse\Desktop\Kök hücre sunumları\fotolar\indir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8050" y="1232756"/>
            <a:ext cx="3216357" cy="2268252"/>
          </a:xfrm>
          <a:prstGeom prst="rect">
            <a:avLst/>
          </a:prstGeom>
          <a:noFill/>
        </p:spPr>
      </p:pic>
      <p:pic>
        <p:nvPicPr>
          <p:cNvPr id="5" name="Picture 2" descr="C:\Users\Ayse\Desktop\Kök hücre sunumları\fotolar\HASTA FOTOLARI\Dr Ayse son\DOGAN_FATIH_01-01-1981__(000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11560" y="1268760"/>
            <a:ext cx="3286990" cy="2232249"/>
          </a:xfrm>
          <a:prstGeom prst="rect">
            <a:avLst/>
          </a:prstGeom>
          <a:noFill/>
        </p:spPr>
      </p:pic>
      <p:pic>
        <p:nvPicPr>
          <p:cNvPr id="6" name="Picture 3" descr="C:\Users\Ayse\Desktop\Kök hücre sunumları\fotolar\images 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77072"/>
            <a:ext cx="3096344" cy="2480676"/>
          </a:xfrm>
          <a:prstGeom prst="rect">
            <a:avLst/>
          </a:prstGeom>
          <a:noFill/>
        </p:spPr>
      </p:pic>
      <p:pic>
        <p:nvPicPr>
          <p:cNvPr id="7" name="Picture 3" descr="C:\Users\Ayse\Desktop\Kök hücre sunumları\fotolar\b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5116" y="4077072"/>
            <a:ext cx="3121985" cy="2780928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1331640" y="3573016"/>
            <a:ext cx="638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RP, </a:t>
            </a:r>
            <a:r>
              <a:rPr lang="tr-TR" dirty="0" err="1" smtClean="0"/>
              <a:t>Leber</a:t>
            </a:r>
            <a:r>
              <a:rPr lang="tr-TR" dirty="0" smtClean="0"/>
              <a:t> KA, YBMD, BEST, STARGARDTS’ OPTİK NÖROPATİLER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7888</TotalTime>
  <Words>943</Words>
  <Application>Microsoft Office PowerPoint</Application>
  <PresentationFormat>Ekran Gösterisi (4:3)</PresentationFormat>
  <Paragraphs>134</Paragraphs>
  <Slides>23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4" baseType="lpstr">
      <vt:lpstr>Dalga Biçimi</vt:lpstr>
      <vt:lpstr>Slayt 1</vt:lpstr>
      <vt:lpstr>Finansal İlinti Beyanı</vt:lpstr>
      <vt:lpstr>KÖK HÜCRE NEDİR?</vt:lpstr>
      <vt:lpstr>KÖK HÜCRELERİN ÖZELLİKLERİ</vt:lpstr>
      <vt:lpstr>KÖK HÜCRE TİPLERİ</vt:lpstr>
      <vt:lpstr>ÜLKEMİZDE KÖK HÜCRE UYGULAMALARI</vt:lpstr>
      <vt:lpstr>KÖK HÜCRE TEDAVİSİNİN MEKANİZMASI</vt:lpstr>
      <vt:lpstr>Gözde Kök Hücre Kullanımı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SONUÇLAR</vt:lpstr>
      <vt:lpstr>Slayt 19</vt:lpstr>
      <vt:lpstr>OLGU- STARGARDT  HASTALIĞI</vt:lpstr>
      <vt:lpstr>Slayt 21</vt:lpstr>
      <vt:lpstr>Slayt 22</vt:lpstr>
      <vt:lpstr>STANDART PROTOKOL?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MEZENKİMAL KÖK HÜCRE (MKH) İZOLASYONU VE ÜRETİMİ</dc:title>
  <dc:creator>Dinç</dc:creator>
  <cp:lastModifiedBy>Asus</cp:lastModifiedBy>
  <cp:revision>442</cp:revision>
  <dcterms:created xsi:type="dcterms:W3CDTF">2013-01-08T08:14:26Z</dcterms:created>
  <dcterms:modified xsi:type="dcterms:W3CDTF">2018-11-13T06:23:49Z</dcterms:modified>
</cp:coreProperties>
</file>