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0"/>
  </p:notesMasterIdLst>
  <p:sldIdLst>
    <p:sldId id="326" r:id="rId2"/>
    <p:sldId id="533" r:id="rId3"/>
    <p:sldId id="565" r:id="rId4"/>
    <p:sldId id="589" r:id="rId5"/>
    <p:sldId id="583" r:id="rId6"/>
    <p:sldId id="592" r:id="rId7"/>
    <p:sldId id="593" r:id="rId8"/>
    <p:sldId id="590" r:id="rId9"/>
    <p:sldId id="479" r:id="rId10"/>
    <p:sldId id="483" r:id="rId11"/>
    <p:sldId id="487" r:id="rId12"/>
    <p:sldId id="534" r:id="rId13"/>
    <p:sldId id="561" r:id="rId14"/>
    <p:sldId id="570" r:id="rId15"/>
    <p:sldId id="576" r:id="rId16"/>
    <p:sldId id="539" r:id="rId17"/>
    <p:sldId id="551" r:id="rId18"/>
    <p:sldId id="556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81720" autoAdjust="0"/>
  </p:normalViewPr>
  <p:slideViewPr>
    <p:cSldViewPr>
      <p:cViewPr varScale="1">
        <p:scale>
          <a:sx n="68" d="100"/>
          <a:sy n="68" d="100"/>
        </p:scale>
        <p:origin x="1819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93BBA-178F-4A62-BDB8-F252697A6976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EFD01-1F8B-4C76-A61D-6C6823EC94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509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EFD01-1F8B-4C76-A61D-6C6823EC94A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2999"/>
            <a:ext cx="6858001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62695" y="5705517"/>
            <a:ext cx="8981305" cy="848733"/>
            <a:chOff x="-309563" y="4316413"/>
            <a:chExt cx="9415463" cy="1211262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5576663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51207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" y="-11435"/>
            <a:ext cx="9111954" cy="171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" y="283965"/>
            <a:ext cx="151784" cy="657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8229600" cy="1252728"/>
          </a:xfrm>
        </p:spPr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132856"/>
            <a:ext cx="7408333" cy="3450696"/>
          </a:xfrm>
        </p:spPr>
        <p:txBody>
          <a:bodyPr/>
          <a:lstStyle/>
          <a:p>
            <a:pPr lvl="0"/>
            <a:r>
              <a:rPr lang="tr-TR"/>
              <a:t>Asıl </a:t>
            </a:r>
            <a:r>
              <a:rPr lang="tr-TR" dirty="0"/>
              <a:t>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63205" y="5707553"/>
            <a:ext cx="3786690" cy="365125"/>
          </a:xfrm>
        </p:spPr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171" y="5707553"/>
            <a:ext cx="3786691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90621" y="5707552"/>
            <a:ext cx="1161826" cy="365125"/>
          </a:xfrm>
        </p:spPr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9085" y="1950285"/>
            <a:ext cx="8229600" cy="125272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75913" y="5068319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-1" y="5466458"/>
            <a:ext cx="8899289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-76201" y="5301207"/>
            <a:ext cx="8965859" cy="600961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252728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487BB59-7D52-48DE-8B61-1487D2D98B93}" type="datetimeFigureOut">
              <a:rPr lang="tr-TR" smtClean="0"/>
              <a:pPr/>
              <a:t>9.01.2022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15F7DF-347E-44EA-AFAE-B6CE4BB3CC72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 descr="C:\Users\MCetin\A-MCETIN 2012-2013\GENKÖK DOC  2013-2014\genkök FİLM RESIM\genkök fotoğraflar\IMG_0424++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21"/>
            <a:ext cx="9144000" cy="682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683568" y="1772816"/>
            <a:ext cx="8100392" cy="2664296"/>
          </a:xfrm>
          <a:prstGeom prst="rect">
            <a:avLst/>
          </a:prstGeom>
          <a:solidFill>
            <a:srgbClr val="E0E0E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HEREDİTER RETİNA HASTALIKLARINDA</a:t>
            </a:r>
          </a:p>
          <a:p>
            <a:pPr lvl="0">
              <a:lnSpc>
                <a:spcPct val="170000"/>
              </a:lnSpc>
              <a:spcBef>
                <a:spcPct val="0"/>
              </a:spcBef>
              <a:defRPr/>
            </a:pP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GEN VE KÖK HÜCRE TEDAVİSİ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635896" y="5877272"/>
            <a:ext cx="3779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 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4499992" y="4725144"/>
            <a:ext cx="4644008" cy="2132856"/>
          </a:xfrm>
          <a:prstGeom prst="rect">
            <a:avLst/>
          </a:prstGeom>
          <a:solidFill>
            <a:srgbClr val="E0E0E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solidFill>
                  <a:schemeClr val="tx1"/>
                </a:solidFill>
              </a:rPr>
              <a:t>Prof.Dr</a:t>
            </a:r>
            <a:r>
              <a:rPr lang="tr-TR" sz="2400" dirty="0">
                <a:solidFill>
                  <a:schemeClr val="tx1"/>
                </a:solidFill>
              </a:rPr>
              <a:t>. Ayşe Öner, FEBO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Erciyes Üniversitesi Tıp Fakültesi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Göz Hastalıkları AD KAYSERİ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</a:rPr>
              <a:t>50. Ulusal Kongre</a:t>
            </a:r>
          </a:p>
        </p:txBody>
      </p:sp>
      <p:pic>
        <p:nvPicPr>
          <p:cNvPr id="12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47914"/>
            <a:ext cx="1512168" cy="1510086"/>
          </a:xfrm>
          <a:prstGeom prst="rect">
            <a:avLst/>
          </a:prstGeom>
          <a:noFill/>
          <a:ln w="12700">
            <a:solidFill>
              <a:srgbClr val="0099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52728"/>
          </a:xfrm>
        </p:spPr>
        <p:txBody>
          <a:bodyPr/>
          <a:lstStyle/>
          <a:p>
            <a:r>
              <a:rPr lang="tr-TR" dirty="0"/>
              <a:t>KÖK HÜCRE TİPLERİ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971600" y="155679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1- EMBRYONİK KÖK HÜCRE</a:t>
            </a:r>
          </a:p>
          <a:p>
            <a:r>
              <a:rPr lang="tr-TR" sz="2400" dirty="0"/>
              <a:t>2- ERİŞKİN KÖK HÜCRE</a:t>
            </a:r>
          </a:p>
          <a:p>
            <a:r>
              <a:rPr lang="tr-TR" sz="2400" dirty="0"/>
              <a:t>                    - </a:t>
            </a:r>
            <a:r>
              <a:rPr lang="tr-TR" sz="2400" dirty="0" err="1"/>
              <a:t>Mesenkimal</a:t>
            </a:r>
            <a:r>
              <a:rPr lang="tr-TR" sz="2400" dirty="0"/>
              <a:t> KH</a:t>
            </a:r>
          </a:p>
          <a:p>
            <a:r>
              <a:rPr lang="tr-TR" sz="2400" dirty="0"/>
              <a:t>	      -  İndüklenmiş </a:t>
            </a:r>
            <a:r>
              <a:rPr lang="tr-TR" sz="2400" dirty="0" err="1"/>
              <a:t>pluripotent</a:t>
            </a:r>
            <a:r>
              <a:rPr lang="tr-TR" sz="2400" dirty="0"/>
              <a:t> KH (İPKH)</a:t>
            </a:r>
          </a:p>
          <a:p>
            <a:r>
              <a:rPr lang="tr-TR" sz="2400" dirty="0"/>
              <a:t>3-KORDON KANI KÖK HÜCRESİ</a:t>
            </a:r>
          </a:p>
          <a:p>
            <a:r>
              <a:rPr lang="tr-TR" sz="2400" dirty="0"/>
              <a:t>4- AMNİOTİK SIVI KÖK HÜCRESİ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70434"/>
            <a:ext cx="6048672" cy="298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420888"/>
            <a:ext cx="7408333" cy="3162664"/>
          </a:xfrm>
        </p:spPr>
        <p:txBody>
          <a:bodyPr>
            <a:normAutofit/>
          </a:bodyPr>
          <a:lstStyle/>
          <a:p>
            <a:r>
              <a:rPr lang="tr-TR" dirty="0"/>
              <a:t>İnsan </a:t>
            </a:r>
            <a:r>
              <a:rPr lang="tr-TR" dirty="0" err="1"/>
              <a:t>embriyonik</a:t>
            </a:r>
            <a:r>
              <a:rPr lang="tr-TR" dirty="0"/>
              <a:t> kök hücre kullanımı yasaktır (2005)</a:t>
            </a:r>
          </a:p>
          <a:p>
            <a:endParaRPr lang="tr-TR" dirty="0"/>
          </a:p>
          <a:p>
            <a:r>
              <a:rPr lang="tr-TR" dirty="0"/>
              <a:t>Erişkin kök hücre ve İPKH  kullanımı için ise Lokal Etik </a:t>
            </a:r>
          </a:p>
          <a:p>
            <a:pPr>
              <a:buNone/>
            </a:pPr>
            <a:r>
              <a:rPr lang="tr-TR" dirty="0"/>
              <a:t>     Kurumdan ve Sağlık Bakanlığı’ndan (Doku ve hücre nakli birimi) onay gereklidir. </a:t>
            </a:r>
          </a:p>
          <a:p>
            <a:pPr>
              <a:buNone/>
            </a:pPr>
            <a:r>
              <a:rPr lang="tr-TR" dirty="0"/>
              <a:t>      </a:t>
            </a:r>
          </a:p>
          <a:p>
            <a:pPr>
              <a:buNone/>
            </a:pPr>
            <a:r>
              <a:rPr lang="tr-TR" dirty="0"/>
              <a:t>                                     (TCK: 90)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/>
              <a:t>ÜLKEMİZDE KÖK HÜCRE UYGULAMALARI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3970" name="Picture 2" descr="C:\Users\Ayse\Desktop\Kök hücre sunumları\fotolar\Resim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58207" cy="4530502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1907704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</a:rPr>
              <a:t>ERİŞKİN KÖK HÜCRE KAYNAKLARI</a:t>
            </a:r>
          </a:p>
        </p:txBody>
      </p:sp>
      <p:sp>
        <p:nvSpPr>
          <p:cNvPr id="5" name="4 Dikdörtgen"/>
          <p:cNvSpPr/>
          <p:nvPr/>
        </p:nvSpPr>
        <p:spPr>
          <a:xfrm>
            <a:off x="1043608" y="1268760"/>
            <a:ext cx="2736304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Kemik iliği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Yağ Doku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Diş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Periferik</a:t>
            </a:r>
            <a:r>
              <a:rPr lang="tr-TR" dirty="0">
                <a:solidFill>
                  <a:schemeClr val="tx1"/>
                </a:solidFill>
              </a:rPr>
              <a:t> kan</a:t>
            </a: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Periodontal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ligament</a:t>
            </a:r>
            <a:endParaRPr lang="tr-TR" dirty="0">
              <a:solidFill>
                <a:schemeClr val="tx1"/>
              </a:solidFill>
            </a:endParaRPr>
          </a:p>
          <a:p>
            <a:pPr algn="ctr"/>
            <a:r>
              <a:rPr lang="tr-TR" dirty="0" err="1">
                <a:solidFill>
                  <a:schemeClr val="tx1"/>
                </a:solidFill>
              </a:rPr>
              <a:t>Trabeküler</a:t>
            </a:r>
            <a:r>
              <a:rPr lang="tr-TR" dirty="0">
                <a:solidFill>
                  <a:schemeClr val="tx1"/>
                </a:solidFill>
              </a:rPr>
              <a:t> kemik</a:t>
            </a:r>
          </a:p>
          <a:p>
            <a:pPr algn="ctr"/>
            <a:r>
              <a:rPr lang="tr-TR" dirty="0">
                <a:solidFill>
                  <a:schemeClr val="tx1"/>
                </a:solidFill>
              </a:rPr>
              <a:t>Kas dokusu</a:t>
            </a: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99592" y="5517232"/>
            <a:ext cx="75608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>
                <a:solidFill>
                  <a:schemeClr val="tx1"/>
                </a:solidFill>
              </a:rPr>
              <a:t>Osteosit</a:t>
            </a:r>
            <a:r>
              <a:rPr lang="tr-TR" dirty="0">
                <a:solidFill>
                  <a:schemeClr val="tx1"/>
                </a:solidFill>
              </a:rPr>
              <a:t>        </a:t>
            </a:r>
            <a:r>
              <a:rPr lang="tr-TR" dirty="0" err="1">
                <a:solidFill>
                  <a:schemeClr val="tx1"/>
                </a:solidFill>
              </a:rPr>
              <a:t>Kondrosit</a:t>
            </a:r>
            <a:r>
              <a:rPr lang="tr-TR" dirty="0">
                <a:solidFill>
                  <a:schemeClr val="tx1"/>
                </a:solidFill>
              </a:rPr>
              <a:t>          </a:t>
            </a:r>
            <a:r>
              <a:rPr lang="tr-TR" dirty="0" err="1">
                <a:solidFill>
                  <a:schemeClr val="tx1"/>
                </a:solidFill>
              </a:rPr>
              <a:t>Adiposit</a:t>
            </a:r>
            <a:r>
              <a:rPr lang="tr-TR" dirty="0">
                <a:solidFill>
                  <a:schemeClr val="tx1"/>
                </a:solidFill>
              </a:rPr>
              <a:t>         </a:t>
            </a:r>
            <a:r>
              <a:rPr lang="tr-TR" dirty="0" err="1">
                <a:solidFill>
                  <a:schemeClr val="tx1"/>
                </a:solidFill>
              </a:rPr>
              <a:t>Miyosit</a:t>
            </a:r>
            <a:r>
              <a:rPr lang="tr-TR" dirty="0">
                <a:solidFill>
                  <a:schemeClr val="tx1"/>
                </a:solidFill>
              </a:rPr>
              <a:t>       </a:t>
            </a:r>
            <a:r>
              <a:rPr lang="tr-TR" dirty="0" err="1">
                <a:solidFill>
                  <a:schemeClr val="tx1"/>
                </a:solidFill>
              </a:rPr>
              <a:t>Tenosit</a:t>
            </a:r>
            <a:r>
              <a:rPr lang="tr-TR" dirty="0">
                <a:solidFill>
                  <a:schemeClr val="tx1"/>
                </a:solidFill>
              </a:rPr>
              <a:t>       </a:t>
            </a:r>
            <a:r>
              <a:rPr lang="tr-TR" dirty="0" err="1">
                <a:solidFill>
                  <a:schemeClr val="tx1"/>
                </a:solidFill>
              </a:rPr>
              <a:t>Stromal</a:t>
            </a:r>
            <a:r>
              <a:rPr lang="tr-TR" dirty="0">
                <a:solidFill>
                  <a:schemeClr val="tx1"/>
                </a:solidFill>
              </a:rPr>
              <a:t> Hücre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276872"/>
            <a:ext cx="7632848" cy="3306680"/>
          </a:xfrm>
        </p:spPr>
        <p:txBody>
          <a:bodyPr/>
          <a:lstStyle/>
          <a:p>
            <a:r>
              <a:rPr lang="tr-TR" dirty="0"/>
              <a:t>Çok küçük dozlar yeterli olur.</a:t>
            </a:r>
          </a:p>
          <a:p>
            <a:r>
              <a:rPr lang="tr-TR" dirty="0"/>
              <a:t>Cerrahi yaklaşım kolaydır.</a:t>
            </a:r>
          </a:p>
          <a:p>
            <a:r>
              <a:rPr lang="tr-TR" dirty="0"/>
              <a:t>Nakledilen hücre kolayca izlenir.</a:t>
            </a:r>
          </a:p>
          <a:p>
            <a:r>
              <a:rPr lang="tr-TR" dirty="0"/>
              <a:t>Gözün </a:t>
            </a:r>
            <a:r>
              <a:rPr lang="tr-TR" dirty="0" err="1"/>
              <a:t>immün</a:t>
            </a:r>
            <a:r>
              <a:rPr lang="tr-TR" dirty="0"/>
              <a:t> yapısı uygundur.</a:t>
            </a:r>
          </a:p>
          <a:p>
            <a:r>
              <a:rPr lang="tr-TR" dirty="0"/>
              <a:t>Diğer göz kontrol olarak kullanılabilir.</a:t>
            </a:r>
          </a:p>
          <a:p>
            <a:r>
              <a:rPr lang="tr-TR" dirty="0" err="1"/>
              <a:t>Ekstraoküler</a:t>
            </a:r>
            <a:r>
              <a:rPr lang="tr-TR" dirty="0"/>
              <a:t> yayılım söz konusu değildir.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252728"/>
          </a:xfrm>
        </p:spPr>
        <p:txBody>
          <a:bodyPr/>
          <a:lstStyle/>
          <a:p>
            <a:r>
              <a:rPr lang="tr-TR" dirty="0"/>
              <a:t>Gözde Kök Hücre Kullanımı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7768373" cy="5328592"/>
          </a:xfrm>
        </p:spPr>
        <p:txBody>
          <a:bodyPr>
            <a:normAutofit/>
          </a:bodyPr>
          <a:lstStyle/>
          <a:p>
            <a:endParaRPr lang="tr-TR" dirty="0"/>
          </a:p>
          <a:p>
            <a:r>
              <a:rPr lang="tr-TR" sz="1600" dirty="0"/>
              <a:t>Faz1-2 </a:t>
            </a:r>
            <a:r>
              <a:rPr lang="tr-TR" sz="1600" dirty="0" err="1"/>
              <a:t>prospektif</a:t>
            </a:r>
            <a:r>
              <a:rPr lang="tr-TR" sz="1600" dirty="0"/>
              <a:t> çalışma </a:t>
            </a:r>
            <a:r>
              <a:rPr lang="tr-TR" sz="1600" dirty="0" err="1"/>
              <a:t>subretinal</a:t>
            </a:r>
            <a:r>
              <a:rPr lang="tr-TR" sz="1600" dirty="0"/>
              <a:t>  </a:t>
            </a:r>
            <a:r>
              <a:rPr lang="tr-TR" sz="1600" dirty="0" err="1"/>
              <a:t>hEKH</a:t>
            </a:r>
            <a:r>
              <a:rPr lang="tr-TR" sz="1600" dirty="0"/>
              <a:t>-</a:t>
            </a:r>
            <a:r>
              <a:rPr lang="tr-TR" sz="1600" dirty="0" err="1"/>
              <a:t>derived</a:t>
            </a:r>
            <a:r>
              <a:rPr lang="tr-TR" sz="1600" dirty="0"/>
              <a:t> RPE</a:t>
            </a:r>
          </a:p>
          <a:p>
            <a:r>
              <a:rPr lang="tr-TR" sz="1600" dirty="0"/>
              <a:t>9 </a:t>
            </a:r>
            <a:r>
              <a:rPr lang="tr-TR" sz="1600" dirty="0" err="1"/>
              <a:t>Stargardt's</a:t>
            </a:r>
            <a:r>
              <a:rPr lang="tr-TR" sz="1600" dirty="0"/>
              <a:t>  </a:t>
            </a:r>
            <a:r>
              <a:rPr lang="tr-TR" sz="1600" dirty="0" err="1"/>
              <a:t>makula</a:t>
            </a:r>
            <a:r>
              <a:rPr lang="tr-TR" sz="1600" dirty="0"/>
              <a:t> </a:t>
            </a:r>
            <a:r>
              <a:rPr lang="tr-TR" sz="1600" dirty="0" err="1"/>
              <a:t>distrofisi</a:t>
            </a:r>
            <a:r>
              <a:rPr lang="tr-TR" sz="1600" dirty="0"/>
              <a:t>  ve  9 kuru tip AMD.  </a:t>
            </a:r>
          </a:p>
          <a:p>
            <a:r>
              <a:rPr lang="tr-TR" sz="1600" dirty="0"/>
              <a:t>Toplam 18 olgu ortalama 22 ay takip</a:t>
            </a:r>
          </a:p>
          <a:p>
            <a:r>
              <a:rPr lang="tr-TR" sz="1600" dirty="0"/>
              <a:t>10 gözde görme keskinliğinde artış </a:t>
            </a:r>
          </a:p>
          <a:p>
            <a:r>
              <a:rPr lang="tr-TR" sz="1600" dirty="0"/>
              <a:t>13 (72%)  gözde </a:t>
            </a:r>
            <a:r>
              <a:rPr lang="tr-TR" sz="1600" dirty="0" err="1"/>
              <a:t>subretinal</a:t>
            </a:r>
            <a:r>
              <a:rPr lang="tr-TR" sz="1600" dirty="0"/>
              <a:t> </a:t>
            </a:r>
            <a:r>
              <a:rPr lang="tr-TR" sz="1600" dirty="0" err="1"/>
              <a:t>pigmentasyonda</a:t>
            </a:r>
            <a:r>
              <a:rPr lang="tr-TR" sz="1600" dirty="0"/>
              <a:t> artış </a:t>
            </a:r>
          </a:p>
          <a:p>
            <a:r>
              <a:rPr lang="tr-TR" sz="1600" dirty="0"/>
              <a:t>Görme ile ilişkili hayat kalitesinde artış </a:t>
            </a:r>
          </a:p>
          <a:p>
            <a:endParaRPr lang="tr-TR" sz="1200" b="1" dirty="0"/>
          </a:p>
          <a:p>
            <a:r>
              <a:rPr lang="tr-TR" sz="1000" dirty="0" err="1"/>
              <a:t>Schwartz</a:t>
            </a:r>
            <a:r>
              <a:rPr lang="tr-TR" sz="1000" dirty="0"/>
              <a:t> SD et al. </a:t>
            </a:r>
            <a:r>
              <a:rPr lang="tr-TR" sz="1000" dirty="0" err="1"/>
              <a:t>Human</a:t>
            </a:r>
            <a:r>
              <a:rPr lang="tr-TR" sz="1000" dirty="0"/>
              <a:t> </a:t>
            </a:r>
            <a:r>
              <a:rPr lang="tr-TR" sz="1000" dirty="0" err="1"/>
              <a:t>embryonic</a:t>
            </a:r>
            <a:r>
              <a:rPr lang="tr-TR" sz="1000" dirty="0"/>
              <a:t> </a:t>
            </a:r>
            <a:r>
              <a:rPr lang="tr-TR" sz="1000" dirty="0" err="1"/>
              <a:t>stem</a:t>
            </a:r>
            <a:r>
              <a:rPr lang="tr-TR" sz="1000" dirty="0"/>
              <a:t> </a:t>
            </a:r>
            <a:r>
              <a:rPr lang="tr-TR" sz="1000" dirty="0" err="1"/>
              <a:t>cell</a:t>
            </a:r>
            <a:r>
              <a:rPr lang="tr-TR" sz="1000" dirty="0"/>
              <a:t>-</a:t>
            </a:r>
            <a:r>
              <a:rPr lang="tr-TR" sz="1000" dirty="0" err="1"/>
              <a:t>derived</a:t>
            </a:r>
            <a:r>
              <a:rPr lang="tr-TR" sz="1000" dirty="0"/>
              <a:t> </a:t>
            </a:r>
            <a:r>
              <a:rPr lang="tr-TR" sz="1000" dirty="0" err="1"/>
              <a:t>retinal</a:t>
            </a:r>
            <a:r>
              <a:rPr lang="tr-TR" sz="1000" dirty="0"/>
              <a:t> pigment </a:t>
            </a:r>
            <a:r>
              <a:rPr lang="tr-TR" sz="1000" dirty="0" err="1"/>
              <a:t>epithelium</a:t>
            </a:r>
            <a:r>
              <a:rPr lang="tr-TR" sz="1000" dirty="0"/>
              <a:t> in </a:t>
            </a:r>
            <a:r>
              <a:rPr lang="tr-TR" sz="1000" dirty="0" err="1"/>
              <a:t>patients</a:t>
            </a:r>
            <a:r>
              <a:rPr lang="tr-TR" sz="1000" dirty="0"/>
              <a:t> </a:t>
            </a:r>
            <a:r>
              <a:rPr lang="tr-TR" sz="1000" dirty="0" err="1"/>
              <a:t>with</a:t>
            </a:r>
            <a:r>
              <a:rPr lang="tr-TR" sz="1000" dirty="0"/>
              <a:t> </a:t>
            </a:r>
            <a:r>
              <a:rPr lang="tr-TR" sz="1000" dirty="0" err="1"/>
              <a:t>age</a:t>
            </a:r>
            <a:r>
              <a:rPr lang="tr-TR" sz="1000" dirty="0"/>
              <a:t>-</a:t>
            </a:r>
            <a:r>
              <a:rPr lang="tr-TR" sz="1000" dirty="0" err="1"/>
              <a:t>related</a:t>
            </a:r>
            <a:r>
              <a:rPr lang="tr-TR" sz="1000" dirty="0"/>
              <a:t> </a:t>
            </a:r>
            <a:r>
              <a:rPr lang="tr-TR" sz="1000" dirty="0" err="1"/>
              <a:t>macular</a:t>
            </a:r>
            <a:r>
              <a:rPr lang="tr-TR" sz="1000" dirty="0"/>
              <a:t> </a:t>
            </a:r>
            <a:r>
              <a:rPr lang="tr-TR" sz="1000" dirty="0" err="1"/>
              <a:t>degeneration</a:t>
            </a:r>
            <a:r>
              <a:rPr lang="tr-TR" sz="1000" dirty="0"/>
              <a:t> </a:t>
            </a:r>
            <a:r>
              <a:rPr lang="tr-TR" sz="1000" dirty="0" err="1"/>
              <a:t>and</a:t>
            </a:r>
            <a:r>
              <a:rPr lang="tr-TR" sz="1000" dirty="0"/>
              <a:t> </a:t>
            </a:r>
            <a:r>
              <a:rPr lang="tr-TR" sz="1000" dirty="0" err="1"/>
              <a:t>Stargardt's</a:t>
            </a:r>
            <a:r>
              <a:rPr lang="tr-TR" sz="1000" dirty="0"/>
              <a:t> </a:t>
            </a:r>
            <a:r>
              <a:rPr lang="tr-TR" sz="1000" dirty="0" err="1"/>
              <a:t>macular</a:t>
            </a:r>
            <a:r>
              <a:rPr lang="tr-TR" sz="1000" dirty="0"/>
              <a:t> </a:t>
            </a:r>
            <a:r>
              <a:rPr lang="tr-TR" sz="1000" dirty="0" err="1"/>
              <a:t>dystrophy</a:t>
            </a:r>
            <a:r>
              <a:rPr lang="tr-TR" sz="1000" dirty="0"/>
              <a:t>: </a:t>
            </a:r>
            <a:r>
              <a:rPr lang="tr-TR" sz="1000" dirty="0" err="1"/>
              <a:t>follow</a:t>
            </a:r>
            <a:r>
              <a:rPr lang="tr-TR" sz="1000" dirty="0"/>
              <a:t>-</a:t>
            </a:r>
            <a:r>
              <a:rPr lang="tr-TR" sz="1000" dirty="0" err="1"/>
              <a:t>up</a:t>
            </a:r>
            <a:r>
              <a:rPr lang="tr-TR" sz="1000" dirty="0"/>
              <a:t> of </a:t>
            </a:r>
            <a:r>
              <a:rPr lang="tr-TR" sz="1000" dirty="0" err="1"/>
              <a:t>two</a:t>
            </a:r>
            <a:r>
              <a:rPr lang="tr-TR" sz="1000" dirty="0"/>
              <a:t> </a:t>
            </a:r>
            <a:r>
              <a:rPr lang="tr-TR" sz="1000" dirty="0" err="1"/>
              <a:t>open</a:t>
            </a:r>
            <a:r>
              <a:rPr lang="tr-TR" sz="1000" dirty="0"/>
              <a:t>-</a:t>
            </a:r>
            <a:r>
              <a:rPr lang="tr-TR" sz="1000" dirty="0" err="1"/>
              <a:t>label</a:t>
            </a:r>
            <a:r>
              <a:rPr lang="tr-TR" sz="1000" dirty="0"/>
              <a:t> </a:t>
            </a:r>
            <a:r>
              <a:rPr lang="tr-TR" sz="1000" dirty="0" err="1"/>
              <a:t>phase</a:t>
            </a:r>
            <a:r>
              <a:rPr lang="tr-TR" sz="1000" dirty="0"/>
              <a:t> 1/2 </a:t>
            </a:r>
            <a:r>
              <a:rPr lang="tr-TR" sz="1000" dirty="0" err="1"/>
              <a:t>studies</a:t>
            </a:r>
            <a:r>
              <a:rPr lang="tr-TR" sz="1000" dirty="0"/>
              <a:t>. </a:t>
            </a:r>
            <a:r>
              <a:rPr lang="en-US" sz="1000" dirty="0"/>
              <a:t>Lancet. 2015 Feb 7;385(9967):509-16. </a:t>
            </a:r>
            <a:endParaRPr lang="tr-TR" sz="1000" dirty="0"/>
          </a:p>
          <a:p>
            <a:endParaRPr lang="tr-TR" sz="1600" dirty="0"/>
          </a:p>
          <a:p>
            <a:r>
              <a:rPr lang="tr-TR" sz="1600" dirty="0"/>
              <a:t>4  AMD, 4 SMD olgusu 1 yıl takip</a:t>
            </a:r>
          </a:p>
          <a:p>
            <a:r>
              <a:rPr lang="tr-TR" sz="1600" dirty="0" err="1"/>
              <a:t>İnflamasyon</a:t>
            </a:r>
            <a:r>
              <a:rPr lang="tr-TR" sz="1600" dirty="0"/>
              <a:t> ve </a:t>
            </a:r>
            <a:r>
              <a:rPr lang="tr-TR" sz="1600" dirty="0" err="1"/>
              <a:t>okuler</a:t>
            </a:r>
            <a:r>
              <a:rPr lang="tr-TR" sz="1600" dirty="0"/>
              <a:t> komplikasyon </a:t>
            </a:r>
          </a:p>
          <a:p>
            <a:r>
              <a:rPr lang="tr-TR" sz="1600" dirty="0"/>
              <a:t>1 olguda KNVM ve ERM</a:t>
            </a:r>
          </a:p>
          <a:p>
            <a:r>
              <a:rPr lang="tr-TR" sz="1600" dirty="0"/>
              <a:t>1 yılda tüm olgularda görme artışı</a:t>
            </a:r>
          </a:p>
          <a:p>
            <a:pPr>
              <a:buNone/>
            </a:pPr>
            <a:endParaRPr lang="tr-TR" sz="1600" dirty="0"/>
          </a:p>
          <a:p>
            <a:r>
              <a:rPr lang="tr-TR" sz="1000" dirty="0" err="1"/>
              <a:t>Song</a:t>
            </a:r>
            <a:r>
              <a:rPr lang="tr-TR" sz="1000" dirty="0"/>
              <a:t> WK et al. </a:t>
            </a:r>
            <a:r>
              <a:rPr lang="tr-TR" sz="1000" dirty="0" err="1"/>
              <a:t>Stem</a:t>
            </a:r>
            <a:r>
              <a:rPr lang="tr-TR" sz="1000" dirty="0"/>
              <a:t> </a:t>
            </a:r>
            <a:r>
              <a:rPr lang="tr-TR" sz="1000" dirty="0" err="1"/>
              <a:t>Cell</a:t>
            </a:r>
            <a:r>
              <a:rPr lang="tr-TR" sz="1000" dirty="0"/>
              <a:t> </a:t>
            </a:r>
            <a:r>
              <a:rPr lang="tr-TR" sz="1000" dirty="0" err="1"/>
              <a:t>Reports</a:t>
            </a:r>
            <a:r>
              <a:rPr lang="tr-TR" sz="1000" dirty="0"/>
              <a:t>. 2015 May 12;4(5):860-72.</a:t>
            </a:r>
            <a:r>
              <a:rPr lang="tr-TR" sz="1000" dirty="0" err="1"/>
              <a:t>Epub</a:t>
            </a:r>
            <a:r>
              <a:rPr lang="tr-TR" sz="1000" dirty="0"/>
              <a:t> 2015 </a:t>
            </a:r>
            <a:r>
              <a:rPr lang="tr-TR" sz="1000" dirty="0" err="1"/>
              <a:t>Apr</a:t>
            </a:r>
            <a:r>
              <a:rPr lang="tr-TR" sz="1000" dirty="0"/>
              <a:t> 30. </a:t>
            </a:r>
          </a:p>
          <a:p>
            <a:pPr>
              <a:buNone/>
            </a:pPr>
            <a:r>
              <a:rPr lang="tr-TR" sz="1000" dirty="0"/>
              <a:t>          </a:t>
            </a:r>
            <a:r>
              <a:rPr lang="tr-TR" sz="1000" dirty="0" err="1"/>
              <a:t>Treatment</a:t>
            </a:r>
            <a:r>
              <a:rPr lang="tr-TR" sz="1000" dirty="0"/>
              <a:t> of </a:t>
            </a:r>
            <a:r>
              <a:rPr lang="tr-TR" sz="1000" dirty="0" err="1"/>
              <a:t>macular</a:t>
            </a:r>
            <a:r>
              <a:rPr lang="tr-TR" sz="1000" dirty="0"/>
              <a:t> </a:t>
            </a:r>
            <a:r>
              <a:rPr lang="tr-TR" sz="1000" dirty="0" err="1"/>
              <a:t>degeneration</a:t>
            </a:r>
            <a:r>
              <a:rPr lang="tr-TR" sz="1000" dirty="0"/>
              <a:t> </a:t>
            </a:r>
            <a:r>
              <a:rPr lang="tr-TR" sz="1000" dirty="0" err="1"/>
              <a:t>using</a:t>
            </a:r>
            <a:r>
              <a:rPr lang="tr-TR" sz="1000" dirty="0"/>
              <a:t> </a:t>
            </a:r>
            <a:r>
              <a:rPr lang="tr-TR" sz="1000" dirty="0" err="1"/>
              <a:t>embryonic</a:t>
            </a:r>
            <a:r>
              <a:rPr lang="tr-TR" sz="1000" dirty="0"/>
              <a:t> </a:t>
            </a:r>
            <a:r>
              <a:rPr lang="tr-TR" sz="1000" dirty="0" err="1"/>
              <a:t>stem</a:t>
            </a:r>
            <a:r>
              <a:rPr lang="tr-TR" sz="1000" dirty="0"/>
              <a:t> </a:t>
            </a:r>
            <a:r>
              <a:rPr lang="tr-TR" sz="1000" dirty="0" err="1"/>
              <a:t>cell</a:t>
            </a:r>
            <a:r>
              <a:rPr lang="tr-TR" sz="1000" dirty="0"/>
              <a:t>-</a:t>
            </a:r>
            <a:r>
              <a:rPr lang="tr-TR" sz="1000" dirty="0" err="1"/>
              <a:t>derived</a:t>
            </a:r>
            <a:r>
              <a:rPr lang="tr-TR" sz="1000" dirty="0"/>
              <a:t> </a:t>
            </a:r>
            <a:r>
              <a:rPr lang="tr-TR" sz="1000" dirty="0" err="1"/>
              <a:t>retinal</a:t>
            </a:r>
            <a:endParaRPr lang="tr-TR" sz="1000" dirty="0"/>
          </a:p>
          <a:p>
            <a:pPr>
              <a:buNone/>
            </a:pPr>
            <a:r>
              <a:rPr lang="tr-TR" sz="1000" dirty="0"/>
              <a:t>          pigment </a:t>
            </a:r>
            <a:r>
              <a:rPr lang="tr-TR" sz="1000" dirty="0" err="1"/>
              <a:t>epithelium</a:t>
            </a:r>
            <a:r>
              <a:rPr lang="tr-TR" sz="1000" dirty="0"/>
              <a:t>: </a:t>
            </a:r>
            <a:r>
              <a:rPr lang="tr-TR" sz="1000" dirty="0" err="1"/>
              <a:t>preliminary</a:t>
            </a:r>
            <a:r>
              <a:rPr lang="tr-TR" sz="1000" dirty="0"/>
              <a:t> </a:t>
            </a:r>
            <a:r>
              <a:rPr lang="tr-TR" sz="1000" dirty="0" err="1"/>
              <a:t>results</a:t>
            </a:r>
            <a:r>
              <a:rPr lang="tr-TR" sz="1000" dirty="0"/>
              <a:t> in </a:t>
            </a:r>
            <a:r>
              <a:rPr lang="tr-TR" sz="1000" dirty="0" err="1"/>
              <a:t>Asian</a:t>
            </a:r>
            <a:r>
              <a:rPr lang="tr-TR" sz="1000" dirty="0"/>
              <a:t> </a:t>
            </a:r>
            <a:r>
              <a:rPr lang="tr-TR" sz="1000" dirty="0" err="1"/>
              <a:t>patients</a:t>
            </a:r>
            <a:r>
              <a:rPr lang="tr-TR" sz="1000" dirty="0"/>
              <a:t>. </a:t>
            </a:r>
            <a:br>
              <a:rPr lang="tr-TR" sz="1000" dirty="0"/>
            </a:br>
            <a:endParaRPr lang="tr-TR" sz="10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848872" cy="1252728"/>
          </a:xfrm>
        </p:spPr>
        <p:txBody>
          <a:bodyPr>
            <a:normAutofit/>
          </a:bodyPr>
          <a:lstStyle/>
          <a:p>
            <a:r>
              <a:rPr lang="tr-TR" dirty="0"/>
              <a:t>Klinik Çalışmalar -EKH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437112"/>
            <a:ext cx="3429397" cy="204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475252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6 gözde 6  aylık takip </a:t>
            </a:r>
          </a:p>
          <a:p>
            <a:r>
              <a:rPr lang="tr-TR" dirty="0" err="1"/>
              <a:t>Enflamasyon</a:t>
            </a:r>
            <a:r>
              <a:rPr lang="tr-TR" dirty="0"/>
              <a:t> ve tümör oluşumu yok</a:t>
            </a:r>
          </a:p>
          <a:p>
            <a:r>
              <a:rPr lang="tr-TR" dirty="0"/>
              <a:t>Hepsinde görme artışı</a:t>
            </a:r>
          </a:p>
          <a:p>
            <a:r>
              <a:rPr lang="tr-TR" dirty="0"/>
              <a:t>1 olguda KNVM</a:t>
            </a:r>
          </a:p>
          <a:p>
            <a:pPr>
              <a:buNone/>
            </a:pPr>
            <a:endParaRPr lang="tr-TR" dirty="0"/>
          </a:p>
          <a:p>
            <a:r>
              <a:rPr lang="tr-TR" sz="1200" dirty="0"/>
              <a:t> </a:t>
            </a:r>
            <a:r>
              <a:rPr lang="tr-TR" sz="1200" dirty="0" err="1"/>
              <a:t>Invest</a:t>
            </a:r>
            <a:r>
              <a:rPr lang="tr-TR" sz="1200" dirty="0"/>
              <a:t> </a:t>
            </a:r>
            <a:r>
              <a:rPr lang="tr-TR" sz="1200" dirty="0" err="1"/>
              <a:t>Ophthalmol</a:t>
            </a:r>
            <a:r>
              <a:rPr lang="tr-TR" sz="1200" dirty="0"/>
              <a:t> </a:t>
            </a:r>
            <a:r>
              <a:rPr lang="tr-TR" sz="1200" dirty="0" err="1"/>
              <a:t>Vis</a:t>
            </a:r>
            <a:r>
              <a:rPr lang="tr-TR" sz="1200" dirty="0"/>
              <a:t> </a:t>
            </a:r>
            <a:r>
              <a:rPr lang="tr-TR" sz="1200" dirty="0" err="1"/>
              <a:t>Sci</a:t>
            </a:r>
            <a:r>
              <a:rPr lang="tr-TR" sz="1200" dirty="0"/>
              <a:t>. 2014 </a:t>
            </a:r>
            <a:r>
              <a:rPr lang="tr-TR" sz="1200" dirty="0" err="1"/>
              <a:t>Dec</a:t>
            </a:r>
            <a:r>
              <a:rPr lang="tr-TR" sz="1200" dirty="0"/>
              <a:t> 9;56(1):81-9. </a:t>
            </a:r>
            <a:r>
              <a:rPr lang="tr-TR" sz="1200" dirty="0" err="1"/>
              <a:t>Intravitreal</a:t>
            </a:r>
            <a:r>
              <a:rPr lang="tr-TR" sz="1200" dirty="0"/>
              <a:t> </a:t>
            </a:r>
            <a:r>
              <a:rPr lang="tr-TR" sz="1200" dirty="0" err="1"/>
              <a:t>autologous</a:t>
            </a:r>
            <a:r>
              <a:rPr lang="tr-TR" sz="1200" dirty="0"/>
              <a:t> bone </a:t>
            </a:r>
            <a:r>
              <a:rPr lang="tr-TR" sz="1200" dirty="0" err="1"/>
              <a:t>marrow</a:t>
            </a:r>
            <a:r>
              <a:rPr lang="tr-TR" sz="1200" dirty="0"/>
              <a:t> CD34+ </a:t>
            </a:r>
            <a:r>
              <a:rPr lang="tr-TR" sz="1200" dirty="0" err="1"/>
              <a:t>cell</a:t>
            </a:r>
            <a:r>
              <a:rPr lang="tr-TR" sz="1200" dirty="0"/>
              <a:t> </a:t>
            </a:r>
            <a:r>
              <a:rPr lang="tr-TR" sz="1200" dirty="0" err="1"/>
              <a:t>therapy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ischemic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degenerative</a:t>
            </a:r>
            <a:r>
              <a:rPr lang="tr-TR" sz="1200" dirty="0"/>
              <a:t> </a:t>
            </a:r>
            <a:r>
              <a:rPr lang="tr-TR" sz="1200" dirty="0" err="1"/>
              <a:t>retinal</a:t>
            </a:r>
            <a:r>
              <a:rPr lang="tr-TR" sz="1200" dirty="0"/>
              <a:t> </a:t>
            </a:r>
            <a:r>
              <a:rPr lang="tr-TR" sz="1200" dirty="0" err="1"/>
              <a:t>disorders</a:t>
            </a:r>
            <a:r>
              <a:rPr lang="tr-TR" sz="1200" dirty="0"/>
              <a:t>: </a:t>
            </a:r>
            <a:r>
              <a:rPr lang="tr-TR" sz="1200" dirty="0" err="1"/>
              <a:t>preliminary</a:t>
            </a:r>
            <a:r>
              <a:rPr lang="tr-TR" sz="1200" dirty="0"/>
              <a:t> </a:t>
            </a:r>
            <a:r>
              <a:rPr lang="tr-TR" sz="1200" dirty="0" err="1"/>
              <a:t>phase</a:t>
            </a:r>
            <a:r>
              <a:rPr lang="tr-TR" sz="1200" dirty="0"/>
              <a:t> 1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trial</a:t>
            </a:r>
            <a:r>
              <a:rPr lang="tr-TR" sz="1200" dirty="0"/>
              <a:t> </a:t>
            </a:r>
            <a:r>
              <a:rPr lang="tr-TR" sz="1200" dirty="0" err="1"/>
              <a:t>findings</a:t>
            </a:r>
            <a:r>
              <a:rPr lang="tr-TR" sz="1200" dirty="0"/>
              <a:t>. Park SS et al .</a:t>
            </a:r>
          </a:p>
          <a:p>
            <a:endParaRPr lang="tr-TR" sz="2000" dirty="0"/>
          </a:p>
          <a:p>
            <a:r>
              <a:rPr lang="tr-TR" sz="2000" dirty="0"/>
              <a:t> 20 RP olgusu   </a:t>
            </a:r>
            <a:r>
              <a:rPr lang="tr-TR" sz="2000" dirty="0" err="1"/>
              <a:t>intravitreal</a:t>
            </a:r>
            <a:r>
              <a:rPr lang="tr-TR" sz="2000" dirty="0"/>
              <a:t>   Kİ-</a:t>
            </a:r>
            <a:r>
              <a:rPr lang="tr-TR" sz="2000" dirty="0" err="1"/>
              <a:t>derive</a:t>
            </a:r>
            <a:r>
              <a:rPr lang="tr-TR" sz="2000" dirty="0"/>
              <a:t> KH</a:t>
            </a:r>
          </a:p>
          <a:p>
            <a:r>
              <a:rPr lang="tr-TR" sz="2000" dirty="0"/>
              <a:t>KMÖ de de düzelme </a:t>
            </a:r>
          </a:p>
          <a:p>
            <a:pPr hangingPunct="0"/>
            <a:r>
              <a:rPr lang="tr-TR" sz="2000" dirty="0"/>
              <a:t>3 ayda görme artışı,  1 yılda eskiye dönüş</a:t>
            </a:r>
          </a:p>
          <a:p>
            <a:pPr hangingPunct="0"/>
            <a:r>
              <a:rPr lang="tr-TR" sz="2000" dirty="0" err="1"/>
              <a:t>Okuler</a:t>
            </a:r>
            <a:r>
              <a:rPr lang="tr-TR" sz="2000" dirty="0"/>
              <a:t> ve sistemik komplikasyon yok</a:t>
            </a:r>
          </a:p>
          <a:p>
            <a:pPr hangingPunct="0">
              <a:buNone/>
            </a:pPr>
            <a:endParaRPr lang="tr-TR" sz="1200" dirty="0"/>
          </a:p>
          <a:p>
            <a:r>
              <a:rPr lang="tr-TR" sz="1050" dirty="0" err="1"/>
              <a:t>Siqueira</a:t>
            </a:r>
            <a:r>
              <a:rPr lang="tr-TR" sz="1050" dirty="0"/>
              <a:t> et al. </a:t>
            </a:r>
            <a:r>
              <a:rPr lang="tr-TR" sz="1050" dirty="0" err="1"/>
              <a:t>Stem</a:t>
            </a:r>
            <a:r>
              <a:rPr lang="tr-TR" sz="1050" dirty="0"/>
              <a:t> </a:t>
            </a:r>
            <a:r>
              <a:rPr lang="tr-TR" sz="1050" dirty="0" err="1"/>
              <a:t>Cell</a:t>
            </a:r>
            <a:r>
              <a:rPr lang="tr-TR" sz="1050" dirty="0"/>
              <a:t> </a:t>
            </a:r>
            <a:r>
              <a:rPr lang="tr-TR" sz="1050" dirty="0" err="1"/>
              <a:t>Research</a:t>
            </a:r>
            <a:r>
              <a:rPr lang="tr-TR" sz="1050" dirty="0"/>
              <a:t> &amp; </a:t>
            </a:r>
            <a:r>
              <a:rPr lang="tr-TR" sz="1050" dirty="0" err="1"/>
              <a:t>Therapy</a:t>
            </a:r>
            <a:r>
              <a:rPr lang="tr-TR" sz="1050" dirty="0"/>
              <a:t> (2015) 6:29 </a:t>
            </a:r>
            <a:r>
              <a:rPr lang="tr-TR" sz="1050" dirty="0" err="1"/>
              <a:t>Quality</a:t>
            </a:r>
            <a:r>
              <a:rPr lang="tr-TR" sz="1050" dirty="0"/>
              <a:t> of life in </a:t>
            </a:r>
            <a:r>
              <a:rPr lang="tr-TR" sz="1050" dirty="0" err="1"/>
              <a:t>patients</a:t>
            </a:r>
            <a:r>
              <a:rPr lang="tr-TR" sz="1050" dirty="0"/>
              <a:t> </a:t>
            </a:r>
            <a:r>
              <a:rPr lang="tr-TR" sz="1050" dirty="0" err="1"/>
              <a:t>with</a:t>
            </a:r>
            <a:r>
              <a:rPr lang="tr-TR" sz="1050" dirty="0"/>
              <a:t> </a:t>
            </a:r>
            <a:r>
              <a:rPr lang="tr-TR" sz="1050" dirty="0" err="1"/>
              <a:t>retinitis</a:t>
            </a:r>
            <a:r>
              <a:rPr lang="tr-TR" sz="1050" dirty="0"/>
              <a:t> </a:t>
            </a:r>
            <a:r>
              <a:rPr lang="tr-TR" sz="1050" dirty="0" err="1"/>
              <a:t>pigmentosa</a:t>
            </a:r>
            <a:r>
              <a:rPr lang="tr-TR" sz="1050" dirty="0"/>
              <a:t> </a:t>
            </a:r>
            <a:r>
              <a:rPr lang="tr-TR" sz="1050" dirty="0" err="1"/>
              <a:t>submitted</a:t>
            </a:r>
            <a:r>
              <a:rPr lang="tr-TR" sz="1050" dirty="0"/>
              <a:t> </a:t>
            </a:r>
            <a:r>
              <a:rPr lang="tr-TR" sz="1050" dirty="0" err="1"/>
              <a:t>to</a:t>
            </a:r>
            <a:r>
              <a:rPr lang="tr-TR" sz="1050" dirty="0"/>
              <a:t> </a:t>
            </a:r>
            <a:r>
              <a:rPr lang="tr-TR" sz="1050" dirty="0" err="1"/>
              <a:t>intravitreal</a:t>
            </a:r>
            <a:r>
              <a:rPr lang="tr-TR" sz="1050" dirty="0"/>
              <a:t> </a:t>
            </a:r>
            <a:r>
              <a:rPr lang="tr-TR" sz="1050" dirty="0" err="1"/>
              <a:t>use</a:t>
            </a:r>
            <a:r>
              <a:rPr lang="tr-TR" sz="1050" dirty="0"/>
              <a:t> of bone </a:t>
            </a:r>
            <a:r>
              <a:rPr lang="tr-TR" sz="1050" dirty="0" err="1"/>
              <a:t>marrow</a:t>
            </a:r>
            <a:r>
              <a:rPr lang="tr-TR" sz="1050" dirty="0"/>
              <a:t>-</a:t>
            </a:r>
            <a:r>
              <a:rPr lang="tr-TR" sz="1050" dirty="0" err="1"/>
              <a:t>derived</a:t>
            </a:r>
            <a:r>
              <a:rPr lang="tr-TR" sz="1050" dirty="0"/>
              <a:t> </a:t>
            </a:r>
            <a:r>
              <a:rPr lang="tr-TR" sz="1050" dirty="0" err="1"/>
              <a:t>stem</a:t>
            </a:r>
            <a:r>
              <a:rPr lang="tr-TR" sz="1050" dirty="0"/>
              <a:t> </a:t>
            </a:r>
            <a:r>
              <a:rPr lang="tr-TR" sz="1050" dirty="0" err="1"/>
              <a:t>cells</a:t>
            </a:r>
            <a:r>
              <a:rPr lang="tr-TR" sz="1050" dirty="0"/>
              <a:t> (</a:t>
            </a:r>
            <a:r>
              <a:rPr lang="tr-TR" sz="1050" dirty="0" err="1"/>
              <a:t>Reticell</a:t>
            </a:r>
            <a:r>
              <a:rPr lang="tr-TR" sz="1050" dirty="0"/>
              <a:t> -</a:t>
            </a:r>
            <a:r>
              <a:rPr lang="tr-TR" sz="1050" dirty="0" err="1"/>
              <a:t>clinical</a:t>
            </a:r>
            <a:r>
              <a:rPr lang="tr-TR" sz="1050" dirty="0"/>
              <a:t> </a:t>
            </a:r>
            <a:r>
              <a:rPr lang="tr-TR" sz="1050" dirty="0" err="1"/>
              <a:t>trial</a:t>
            </a:r>
            <a:r>
              <a:rPr lang="tr-TR" sz="1050" dirty="0"/>
              <a:t>)</a:t>
            </a:r>
          </a:p>
          <a:p>
            <a:endParaRPr lang="tr-TR" sz="1050" dirty="0"/>
          </a:p>
          <a:p>
            <a:pPr>
              <a:buNone/>
            </a:pPr>
            <a:r>
              <a:rPr lang="tr-TR" sz="1050" dirty="0"/>
              <a:t>         </a:t>
            </a:r>
            <a:r>
              <a:rPr lang="tr-TR" sz="1050" dirty="0" err="1"/>
              <a:t>Siqueira</a:t>
            </a:r>
            <a:r>
              <a:rPr lang="tr-TR" sz="1050" dirty="0"/>
              <a:t>, R.C.;  et al. </a:t>
            </a:r>
            <a:r>
              <a:rPr lang="tr-TR" sz="1050" dirty="0" err="1"/>
              <a:t>Resolution</a:t>
            </a:r>
            <a:r>
              <a:rPr lang="tr-TR" sz="1050" dirty="0"/>
              <a:t> of </a:t>
            </a:r>
            <a:r>
              <a:rPr lang="tr-TR" sz="1050" dirty="0" err="1"/>
              <a:t>macular</a:t>
            </a:r>
            <a:r>
              <a:rPr lang="tr-TR" sz="1050" dirty="0"/>
              <a:t> </a:t>
            </a:r>
            <a:r>
              <a:rPr lang="tr-TR" sz="1050" dirty="0" err="1"/>
              <a:t>oedema</a:t>
            </a:r>
            <a:r>
              <a:rPr lang="tr-TR" sz="1050" dirty="0"/>
              <a:t> </a:t>
            </a:r>
            <a:r>
              <a:rPr lang="tr-TR" sz="1050" dirty="0" err="1"/>
              <a:t>associated</a:t>
            </a:r>
            <a:r>
              <a:rPr lang="tr-TR" sz="1050" dirty="0"/>
              <a:t> </a:t>
            </a:r>
            <a:r>
              <a:rPr lang="tr-TR" sz="1050" dirty="0" err="1"/>
              <a:t>with</a:t>
            </a:r>
            <a:r>
              <a:rPr lang="tr-TR" sz="1050" dirty="0"/>
              <a:t> </a:t>
            </a:r>
            <a:r>
              <a:rPr lang="tr-TR" sz="1050" dirty="0" err="1"/>
              <a:t>retinitis</a:t>
            </a:r>
            <a:r>
              <a:rPr lang="tr-TR" sz="1050" dirty="0"/>
              <a:t> </a:t>
            </a:r>
            <a:r>
              <a:rPr lang="tr-TR" sz="1050" dirty="0" err="1"/>
              <a:t>pigmentosa</a:t>
            </a:r>
            <a:r>
              <a:rPr lang="tr-TR" sz="1050" dirty="0"/>
              <a:t> </a:t>
            </a:r>
            <a:r>
              <a:rPr lang="tr-TR" sz="1050" dirty="0" err="1"/>
              <a:t>after</a:t>
            </a:r>
            <a:r>
              <a:rPr lang="tr-TR" sz="1050" dirty="0"/>
              <a:t> </a:t>
            </a:r>
            <a:r>
              <a:rPr lang="tr-TR" sz="1050" dirty="0" err="1"/>
              <a:t>intravitreal</a:t>
            </a:r>
            <a:r>
              <a:rPr lang="tr-TR" sz="1050" dirty="0"/>
              <a:t> </a:t>
            </a:r>
            <a:r>
              <a:rPr lang="tr-TR" sz="1050" dirty="0" err="1"/>
              <a:t>use</a:t>
            </a:r>
            <a:r>
              <a:rPr lang="tr-TR" sz="1050" dirty="0"/>
              <a:t> of </a:t>
            </a:r>
            <a:r>
              <a:rPr lang="tr-TR" sz="1050" dirty="0" err="1"/>
              <a:t>autologous</a:t>
            </a:r>
            <a:r>
              <a:rPr lang="tr-TR" sz="1050" dirty="0"/>
              <a:t> BM-</a:t>
            </a:r>
            <a:r>
              <a:rPr lang="tr-TR" sz="1050" dirty="0" err="1"/>
              <a:t>derived</a:t>
            </a:r>
            <a:r>
              <a:rPr lang="tr-TR" sz="1050" dirty="0"/>
              <a:t> </a:t>
            </a:r>
            <a:r>
              <a:rPr lang="tr-TR" sz="1050" dirty="0" err="1"/>
              <a:t>hematopoietic</a:t>
            </a:r>
            <a:r>
              <a:rPr lang="tr-TR" sz="1050" dirty="0"/>
              <a:t> </a:t>
            </a:r>
            <a:r>
              <a:rPr lang="tr-TR" sz="1050" dirty="0" err="1"/>
              <a:t>stem</a:t>
            </a:r>
            <a:r>
              <a:rPr lang="tr-TR" sz="1050" dirty="0"/>
              <a:t> </a:t>
            </a:r>
            <a:r>
              <a:rPr lang="tr-TR" sz="1050" dirty="0" err="1"/>
              <a:t>cell</a:t>
            </a:r>
            <a:r>
              <a:rPr lang="tr-TR" sz="1050" dirty="0"/>
              <a:t> </a:t>
            </a:r>
            <a:r>
              <a:rPr lang="tr-TR" sz="1050" dirty="0" err="1"/>
              <a:t>transplantation</a:t>
            </a:r>
            <a:r>
              <a:rPr lang="tr-TR" sz="1050" dirty="0"/>
              <a:t>. Bone </a:t>
            </a:r>
            <a:r>
              <a:rPr lang="tr-TR" sz="1050" dirty="0" err="1"/>
              <a:t>Marrow</a:t>
            </a:r>
            <a:r>
              <a:rPr lang="tr-TR" sz="1050" dirty="0"/>
              <a:t> Trans. 2013, 48, 612–613</a:t>
            </a:r>
          </a:p>
          <a:p>
            <a:endParaRPr lang="tr-TR" sz="1200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/>
          <a:lstStyle/>
          <a:p>
            <a:r>
              <a:rPr lang="tr-TR" dirty="0"/>
              <a:t>Klinik Çalışmalar-MKH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1331640" y="188640"/>
            <a:ext cx="7812360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  </a:t>
            </a:r>
            <a:r>
              <a:rPr lang="tr-TR" sz="4000" b="1" dirty="0">
                <a:solidFill>
                  <a:schemeClr val="bg1"/>
                </a:solidFill>
                <a:ea typeface="+mj-ea"/>
                <a:cs typeface="+mj-cs"/>
              </a:rPr>
              <a:t>GENKÖK ve EÜTF Çalışmamız</a:t>
            </a:r>
            <a:endParaRPr kumimoji="0" lang="tr-TR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Picture 4" descr="k%C3%B6k-h%C3%BCc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3131345"/>
            <a:ext cx="1564034" cy="1233759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5" descr="klon+kok+huc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4365105"/>
            <a:ext cx="1564034" cy="1067744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6" descr="cell-scope2tr-JACJ-KR_1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1759744"/>
            <a:ext cx="1519807" cy="14532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genkok04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1762920"/>
            <a:ext cx="1564034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bilge\Desktop\GENOM KÖK HÜCRE MERKEZİ\GENKÖK YENİ FOTOĞRAFLAR\IMG_0424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827" y="3212976"/>
            <a:ext cx="1499567" cy="2216424"/>
          </a:xfrm>
          <a:ln>
            <a:solidFill>
              <a:schemeClr val="bg1"/>
            </a:solidFill>
          </a:ln>
        </p:spPr>
      </p:pic>
      <p:pic>
        <p:nvPicPr>
          <p:cNvPr id="9" name="Picture 7" descr="DSC_01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35" y="5341169"/>
            <a:ext cx="1872208" cy="1184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5428" y="5341169"/>
            <a:ext cx="1656184" cy="115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8" y="5341170"/>
            <a:ext cx="1728191" cy="11711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46" y="5341169"/>
            <a:ext cx="1531986" cy="11782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26" y="5341169"/>
            <a:ext cx="1799602" cy="115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Dikdörtgen"/>
          <p:cNvSpPr/>
          <p:nvPr/>
        </p:nvSpPr>
        <p:spPr>
          <a:xfrm>
            <a:off x="1835696" y="1484784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-Faz 1 güvenilirlik çalışması</a:t>
            </a:r>
          </a:p>
          <a:p>
            <a:r>
              <a:rPr lang="tr-TR" dirty="0"/>
              <a:t>- 14 olgu </a:t>
            </a:r>
            <a:r>
              <a:rPr lang="tr-TR" dirty="0" err="1"/>
              <a:t>opere</a:t>
            </a:r>
            <a:r>
              <a:rPr lang="tr-TR" dirty="0"/>
              <a:t> edildi. </a:t>
            </a:r>
          </a:p>
          <a:p>
            <a:r>
              <a:rPr lang="tr-TR" dirty="0"/>
              <a:t>-Tüm olgularda total/totale yakın görme alanı </a:t>
            </a:r>
            <a:r>
              <a:rPr lang="tr-TR" dirty="0" err="1"/>
              <a:t>defekti</a:t>
            </a:r>
            <a:r>
              <a:rPr lang="tr-TR" dirty="0"/>
              <a:t> mevcuttu.</a:t>
            </a:r>
          </a:p>
          <a:p>
            <a:r>
              <a:rPr lang="tr-TR" dirty="0"/>
              <a:t>-Olguların yarısı p +</a:t>
            </a:r>
          </a:p>
          <a:p>
            <a:r>
              <a:rPr lang="tr-TR" dirty="0"/>
              <a:t>-En iyi gören olgumuz 1 </a:t>
            </a:r>
            <a:r>
              <a:rPr lang="tr-TR" dirty="0" err="1"/>
              <a:t>mps</a:t>
            </a:r>
            <a:r>
              <a:rPr lang="tr-TR" dirty="0"/>
              <a:t>.</a:t>
            </a:r>
          </a:p>
          <a:p>
            <a:r>
              <a:rPr lang="tr-TR" dirty="0"/>
              <a:t>-Tüm olgularda ERG silik.</a:t>
            </a:r>
          </a:p>
          <a:p>
            <a:r>
              <a:rPr lang="tr-TR" dirty="0"/>
              <a:t>-Görmesi düşük olan göz </a:t>
            </a:r>
            <a:r>
              <a:rPr lang="tr-TR" dirty="0" err="1"/>
              <a:t>opere</a:t>
            </a:r>
            <a:r>
              <a:rPr lang="tr-TR" dirty="0"/>
              <a:t> edildi.</a:t>
            </a:r>
          </a:p>
          <a:p>
            <a:r>
              <a:rPr lang="tr-TR" dirty="0"/>
              <a:t>-</a:t>
            </a:r>
            <a:r>
              <a:rPr lang="tr-TR" dirty="0" err="1"/>
              <a:t>Adipoz</a:t>
            </a:r>
            <a:r>
              <a:rPr lang="tr-TR" dirty="0"/>
              <a:t> dokudan </a:t>
            </a:r>
            <a:r>
              <a:rPr lang="tr-TR" dirty="0" err="1"/>
              <a:t>derive</a:t>
            </a:r>
            <a:r>
              <a:rPr lang="tr-TR" dirty="0"/>
              <a:t> edilmiş </a:t>
            </a:r>
            <a:r>
              <a:rPr lang="tr-TR" dirty="0" err="1"/>
              <a:t>allojenik</a:t>
            </a:r>
            <a:r>
              <a:rPr lang="tr-TR" dirty="0"/>
              <a:t> </a:t>
            </a:r>
            <a:r>
              <a:rPr lang="tr-TR" dirty="0" err="1"/>
              <a:t>mezenkimal</a:t>
            </a:r>
            <a:r>
              <a:rPr lang="tr-TR" dirty="0"/>
              <a:t> KH kullanıldı. </a:t>
            </a:r>
          </a:p>
          <a:p>
            <a:r>
              <a:rPr lang="tr-TR" dirty="0"/>
              <a:t>-23 </a:t>
            </a:r>
            <a:r>
              <a:rPr lang="tr-TR" dirty="0" err="1"/>
              <a:t>gauge</a:t>
            </a:r>
            <a:r>
              <a:rPr lang="tr-TR" dirty="0"/>
              <a:t> ile total </a:t>
            </a:r>
            <a:r>
              <a:rPr lang="tr-TR" dirty="0" err="1"/>
              <a:t>vitrektomi</a:t>
            </a:r>
            <a:r>
              <a:rPr lang="tr-TR" dirty="0"/>
              <a:t>  sonrası 1.000.000 </a:t>
            </a:r>
            <a:r>
              <a:rPr lang="tr-TR" dirty="0" err="1"/>
              <a:t>subretinal</a:t>
            </a:r>
            <a:r>
              <a:rPr lang="tr-TR" dirty="0"/>
              <a:t> </a:t>
            </a:r>
            <a:r>
              <a:rPr lang="tr-TR" dirty="0" err="1"/>
              <a:t>mezenkimal</a:t>
            </a:r>
            <a:r>
              <a:rPr lang="tr-TR" dirty="0"/>
              <a:t> KH enjekte edildi.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755576" y="1700808"/>
            <a:ext cx="8388424" cy="4896544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14  olgunun takipleri devam ediyor.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Hiçbir olguda sistemik komplikasyon olmadı. </a:t>
            </a:r>
          </a:p>
          <a:p>
            <a:endParaRPr lang="tr-TR" dirty="0"/>
          </a:p>
          <a:p>
            <a:r>
              <a:rPr lang="tr-TR" dirty="0"/>
              <a:t>5 olguda </a:t>
            </a:r>
            <a:r>
              <a:rPr lang="tr-TR" dirty="0" err="1"/>
              <a:t>okuler</a:t>
            </a:r>
            <a:r>
              <a:rPr lang="tr-TR" dirty="0"/>
              <a:t> komplikasyon gelişti.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1 olguda enjeksiyon sahasında KNVM (Cerrahi travma).</a:t>
            </a:r>
          </a:p>
          <a:p>
            <a:pPr>
              <a:buNone/>
            </a:pPr>
            <a:r>
              <a:rPr lang="tr-TR" dirty="0"/>
              <a:t> </a:t>
            </a:r>
          </a:p>
          <a:p>
            <a:r>
              <a:rPr lang="tr-TR" dirty="0"/>
              <a:t>5 olguda ERM  ve 2 olguda </a:t>
            </a:r>
            <a:r>
              <a:rPr lang="tr-TR" dirty="0" err="1"/>
              <a:t>periferal</a:t>
            </a:r>
            <a:r>
              <a:rPr lang="tr-TR" dirty="0"/>
              <a:t> </a:t>
            </a:r>
            <a:r>
              <a:rPr lang="tr-TR" dirty="0" err="1"/>
              <a:t>membranlar</a:t>
            </a:r>
            <a:r>
              <a:rPr lang="tr-TR" dirty="0"/>
              <a:t> (</a:t>
            </a:r>
            <a:r>
              <a:rPr lang="tr-TR" dirty="0" err="1"/>
              <a:t>KH’lerin</a:t>
            </a:r>
            <a:r>
              <a:rPr lang="tr-TR" dirty="0"/>
              <a:t> </a:t>
            </a:r>
            <a:r>
              <a:rPr lang="tr-TR" dirty="0" err="1"/>
              <a:t>subretinal</a:t>
            </a:r>
            <a:r>
              <a:rPr lang="tr-TR" dirty="0"/>
              <a:t> alandan retina yüzeyine dağılımı) 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3  olguda belirgin görme artışı.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Görme artışı olan olgular </a:t>
            </a:r>
            <a:r>
              <a:rPr lang="tr-TR" dirty="0" err="1"/>
              <a:t>preop</a:t>
            </a:r>
            <a:r>
              <a:rPr lang="tr-TR" dirty="0"/>
              <a:t> görmesi iyi olanlar.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Görme artışı olmayan diğer olguların 7 si p (+)</a:t>
            </a:r>
          </a:p>
          <a:p>
            <a:endParaRPr lang="tr-TR" dirty="0"/>
          </a:p>
          <a:p>
            <a:r>
              <a:rPr lang="tr-TR" b="1" dirty="0"/>
              <a:t>Çalışma yayınlanmak üzere  ‘</a:t>
            </a:r>
            <a:r>
              <a:rPr lang="tr-TR" b="1" dirty="0" err="1"/>
              <a:t>Stem</a:t>
            </a:r>
            <a:r>
              <a:rPr lang="tr-TR" b="1" dirty="0"/>
              <a:t> </a:t>
            </a:r>
            <a:r>
              <a:rPr lang="tr-TR" b="1" dirty="0" err="1"/>
              <a:t>Cell</a:t>
            </a:r>
            <a:r>
              <a:rPr lang="tr-TR" b="1" dirty="0"/>
              <a:t> </a:t>
            </a:r>
            <a:r>
              <a:rPr lang="tr-TR" b="1" dirty="0" err="1"/>
              <a:t>Research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Therapy</a:t>
            </a:r>
            <a:r>
              <a:rPr lang="tr-TR" b="1" dirty="0"/>
              <a:t> ‘ dergisinde                                                    kabul edilmiştir. </a:t>
            </a:r>
            <a:r>
              <a:rPr lang="tr-TR" b="1" dirty="0" err="1"/>
              <a:t>Adipoz</a:t>
            </a:r>
            <a:r>
              <a:rPr lang="tr-TR" b="1" dirty="0"/>
              <a:t> doku kaynaklı MKH sonuçlarını içeren ilk yayın olacaktır. 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275856" y="476672"/>
            <a:ext cx="29033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>
                <a:solidFill>
                  <a:schemeClr val="bg1"/>
                </a:solidFill>
              </a:rPr>
              <a:t>SONUÇLAR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3971" name="Picture 3" descr="C:\Users\Ayse\Desktop\Kök hücre sunumları\fotolar\HASTA FOTOLARI\Dr Ayse son\ARIK_FATIH_01-01-1989__(00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8871" y="1268760"/>
            <a:ext cx="2842807" cy="2150780"/>
          </a:xfrm>
          <a:prstGeom prst="rect">
            <a:avLst/>
          </a:prstGeom>
          <a:noFill/>
        </p:spPr>
      </p:pic>
      <p:pic>
        <p:nvPicPr>
          <p:cNvPr id="83972" name="Picture 4" descr="C:\Users\Ayse\Desktop\Kök hücre sunumları\fotolar\HASTA FOTOLARI\Dr Ayse son\ARIK_FATIH_01-01-1989__(000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2810813" cy="2126573"/>
          </a:xfrm>
          <a:prstGeom prst="rect">
            <a:avLst/>
          </a:prstGeom>
          <a:noFill/>
        </p:spPr>
      </p:pic>
      <p:sp>
        <p:nvSpPr>
          <p:cNvPr id="9" name="8 Metin kutusu"/>
          <p:cNvSpPr txBox="1"/>
          <p:nvPr/>
        </p:nvSpPr>
        <p:spPr>
          <a:xfrm>
            <a:off x="899592" y="522920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6. Ayda </a:t>
            </a:r>
            <a:r>
              <a:rPr lang="tr-TR" sz="2400" dirty="0" err="1"/>
              <a:t>fundus</a:t>
            </a:r>
            <a:r>
              <a:rPr lang="tr-TR" sz="2400" dirty="0"/>
              <a:t> görünümü </a:t>
            </a:r>
          </a:p>
          <a:p>
            <a:r>
              <a:rPr lang="tr-TR" sz="2400" dirty="0"/>
              <a:t>1 hafta ve 6. ayda enjeksiyon alanında OCT görünümü 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01008"/>
            <a:ext cx="3810780" cy="158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3396898" cy="15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547664" y="2132856"/>
            <a:ext cx="6832269" cy="3450696"/>
          </a:xfrm>
        </p:spPr>
        <p:txBody>
          <a:bodyPr/>
          <a:lstStyle/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pPr>
              <a:buNone/>
            </a:pPr>
            <a:r>
              <a:rPr lang="tr-TR" dirty="0"/>
              <a:t>             Sunumda adı geçen ürünlerle </a:t>
            </a:r>
          </a:p>
          <a:p>
            <a:pPr>
              <a:buNone/>
            </a:pPr>
            <a:r>
              <a:rPr lang="tr-TR" dirty="0"/>
              <a:t>        herhangi bir finansal ilintim yoktur. </a:t>
            </a:r>
            <a:endParaRPr lang="tr-T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35667" y="548680"/>
            <a:ext cx="7408333" cy="5106880"/>
          </a:xfrm>
        </p:spPr>
        <p:txBody>
          <a:bodyPr/>
          <a:lstStyle/>
          <a:p>
            <a:pPr>
              <a:buNone/>
            </a:pPr>
            <a:r>
              <a:rPr lang="tr-TR" dirty="0">
                <a:solidFill>
                  <a:schemeClr val="bg1"/>
                </a:solidFill>
              </a:rPr>
              <a:t>     HEDEFLENEN RETİNAL HASTALIKLAR</a:t>
            </a:r>
          </a:p>
        </p:txBody>
      </p:sp>
      <p:pic>
        <p:nvPicPr>
          <p:cNvPr id="4" name="Picture 3" descr="C:\Users\Ayse\Desktop\Kök hücre sunumları\fotolar\indir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8050" y="1232756"/>
            <a:ext cx="3216357" cy="2268252"/>
          </a:xfrm>
          <a:prstGeom prst="rect">
            <a:avLst/>
          </a:prstGeom>
          <a:noFill/>
        </p:spPr>
      </p:pic>
      <p:pic>
        <p:nvPicPr>
          <p:cNvPr id="5" name="Picture 2" descr="C:\Users\Ayse\Desktop\Kök hücre sunumları\fotolar\HASTA FOTOLARI\Dr Ayse son\DOGAN_FATIH_01-01-1981__(000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11560" y="1268760"/>
            <a:ext cx="3286990" cy="2232249"/>
          </a:xfrm>
          <a:prstGeom prst="rect">
            <a:avLst/>
          </a:prstGeom>
          <a:noFill/>
        </p:spPr>
      </p:pic>
      <p:pic>
        <p:nvPicPr>
          <p:cNvPr id="6" name="Picture 3" descr="C:\Users\Ayse\Desktop\Kök hücre sunumları\fotolar\images 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7072"/>
            <a:ext cx="3096344" cy="2480676"/>
          </a:xfrm>
          <a:prstGeom prst="rect">
            <a:avLst/>
          </a:prstGeom>
          <a:noFill/>
        </p:spPr>
      </p:pic>
      <p:pic>
        <p:nvPicPr>
          <p:cNvPr id="7" name="Picture 3" descr="C:\Users\Ayse\Desktop\Kök hücre sunumları\fotolar\b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5116" y="4077072"/>
            <a:ext cx="3121985" cy="2780928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059832" y="3573016"/>
            <a:ext cx="425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RP, </a:t>
            </a:r>
            <a:r>
              <a:rPr lang="tr-TR" dirty="0" err="1"/>
              <a:t>Leber</a:t>
            </a:r>
            <a:r>
              <a:rPr lang="tr-TR" dirty="0"/>
              <a:t> KA, YBMD, BEST, STARGARDTS’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2132856"/>
            <a:ext cx="7632848" cy="3450696"/>
          </a:xfrm>
        </p:spPr>
        <p:txBody>
          <a:bodyPr>
            <a:normAutofit fontScale="92500" lnSpcReduction="20000"/>
          </a:bodyPr>
          <a:lstStyle/>
          <a:p>
            <a:endParaRPr lang="tr-TR" dirty="0"/>
          </a:p>
          <a:p>
            <a:r>
              <a:rPr lang="tr-TR" dirty="0"/>
              <a:t>Hastalığa neden olan mutasyonlu geni tespit etmek gerekir.</a:t>
            </a:r>
          </a:p>
          <a:p>
            <a:r>
              <a:rPr lang="tr-TR" dirty="0"/>
              <a:t>Bu gen bir vektöre yüklenerek göze uygulanır. </a:t>
            </a:r>
          </a:p>
          <a:p>
            <a:r>
              <a:rPr lang="tr-TR" dirty="0"/>
              <a:t>Vektör olarak  </a:t>
            </a:r>
            <a:r>
              <a:rPr lang="en-US" dirty="0"/>
              <a:t>adenovirus, </a:t>
            </a:r>
            <a:r>
              <a:rPr lang="en-US" dirty="0" err="1"/>
              <a:t>lentivirus</a:t>
            </a:r>
            <a:r>
              <a:rPr lang="tr-TR" dirty="0"/>
              <a:t> ve </a:t>
            </a:r>
            <a:r>
              <a:rPr lang="en-US" dirty="0"/>
              <a:t> </a:t>
            </a:r>
            <a:r>
              <a:rPr lang="en-US" dirty="0" err="1"/>
              <a:t>adeno</a:t>
            </a:r>
            <a:r>
              <a:rPr lang="en-US" dirty="0"/>
              <a:t>-associated virus (AAV)</a:t>
            </a:r>
            <a:r>
              <a:rPr lang="tr-TR" dirty="0"/>
              <a:t> kullanılabilir </a:t>
            </a:r>
          </a:p>
          <a:p>
            <a:r>
              <a:rPr lang="tr-TR" dirty="0" err="1"/>
              <a:t>Okuler</a:t>
            </a:r>
            <a:r>
              <a:rPr lang="tr-TR" dirty="0"/>
              <a:t> gen tedavisinde </a:t>
            </a:r>
            <a:r>
              <a:rPr lang="en-US" dirty="0"/>
              <a:t> </a:t>
            </a:r>
            <a:r>
              <a:rPr lang="tr-TR" dirty="0"/>
              <a:t>en çok r</a:t>
            </a:r>
            <a:r>
              <a:rPr lang="en-US" dirty="0"/>
              <a:t>e</a:t>
            </a:r>
            <a:r>
              <a:rPr lang="tr-TR" dirty="0"/>
              <a:t>k</a:t>
            </a:r>
            <a:r>
              <a:rPr lang="en-US" dirty="0" err="1"/>
              <a:t>ombinant</a:t>
            </a:r>
            <a:r>
              <a:rPr lang="en-US" dirty="0"/>
              <a:t> </a:t>
            </a:r>
            <a:r>
              <a:rPr lang="en-US" dirty="0" err="1"/>
              <a:t>adeno</a:t>
            </a:r>
            <a:r>
              <a:rPr lang="tr-TR" dirty="0"/>
              <a:t>-</a:t>
            </a:r>
            <a:r>
              <a:rPr lang="en-US" dirty="0"/>
              <a:t>associated virus (</a:t>
            </a:r>
            <a:r>
              <a:rPr lang="en-US" dirty="0" err="1"/>
              <a:t>rAAV</a:t>
            </a:r>
            <a:r>
              <a:rPr lang="en-US" dirty="0"/>
              <a:t>) </a:t>
            </a:r>
            <a:r>
              <a:rPr lang="tr-TR" dirty="0"/>
              <a:t> kullanılmaktadır. </a:t>
            </a:r>
          </a:p>
          <a:p>
            <a:r>
              <a:rPr lang="tr-TR" dirty="0"/>
              <a:t>Diğer </a:t>
            </a:r>
            <a:r>
              <a:rPr lang="tr-TR" dirty="0" err="1"/>
              <a:t>viral</a:t>
            </a:r>
            <a:r>
              <a:rPr lang="tr-TR" dirty="0"/>
              <a:t> vektörlerden daha küçük bir volüm gerektirir. </a:t>
            </a:r>
          </a:p>
          <a:p>
            <a:r>
              <a:rPr lang="tr-TR" dirty="0" err="1"/>
              <a:t>Patojenitesi</a:t>
            </a:r>
            <a:r>
              <a:rPr lang="tr-TR" dirty="0"/>
              <a:t> yoktur.</a:t>
            </a:r>
          </a:p>
          <a:p>
            <a:r>
              <a:rPr lang="tr-TR" dirty="0"/>
              <a:t>Kapasitesi 4.7 </a:t>
            </a:r>
            <a:r>
              <a:rPr lang="tr-TR" dirty="0" err="1"/>
              <a:t>kb</a:t>
            </a:r>
            <a:r>
              <a:rPr lang="tr-TR" dirty="0"/>
              <a:t> dır.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1252728"/>
          </a:xfrm>
        </p:spPr>
        <p:txBody>
          <a:bodyPr/>
          <a:lstStyle/>
          <a:p>
            <a:r>
              <a:rPr lang="tr-TR" dirty="0"/>
              <a:t>GEN TEDAVİSİ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Herediter</a:t>
            </a:r>
            <a:r>
              <a:rPr lang="tr-TR" dirty="0"/>
              <a:t> retina hastalıklarında bilinen 120 den fazla gen ve 3000 den fazla </a:t>
            </a:r>
            <a:r>
              <a:rPr lang="tr-TR" dirty="0" err="1"/>
              <a:t>allel</a:t>
            </a:r>
            <a:r>
              <a:rPr lang="tr-TR" dirty="0"/>
              <a:t> bulunmaktadır. </a:t>
            </a:r>
          </a:p>
          <a:p>
            <a:r>
              <a:rPr lang="tr-TR" dirty="0"/>
              <a:t>Aynı aile içinde aynı genin farklı mutasyonları söz konusu olabilmektedir. </a:t>
            </a:r>
          </a:p>
          <a:p>
            <a:r>
              <a:rPr lang="tr-TR" dirty="0"/>
              <a:t>Bu durum hastalıkla ilgili değerlendirmeleri karmaşık hale getirmektedir.</a:t>
            </a:r>
          </a:p>
          <a:p>
            <a:r>
              <a:rPr lang="tr-TR" dirty="0"/>
              <a:t>Genetik mühendisliğindeki teknolojik gelişmeler tanı ve tedavi aşamasında yeni yaklaşımlara imkan sağlamıştır.</a:t>
            </a:r>
          </a:p>
          <a:p>
            <a:r>
              <a:rPr lang="tr-TR" dirty="0"/>
              <a:t>Yeni teknolojik gelişmelere rağmen test edilen hastaların yaklaşık %50 ‘sinde genetik bozukluk tespit edilebilmektedir.</a:t>
            </a:r>
          </a:p>
          <a:p>
            <a:r>
              <a:rPr lang="tr-TR" dirty="0"/>
              <a:t> Ayrıca bu test ve tedaviler oldukça maliyetlidir. 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1008112"/>
          </a:xfrm>
        </p:spPr>
        <p:txBody>
          <a:bodyPr>
            <a:norm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GEN TEDAVİSİ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916832"/>
            <a:ext cx="7408333" cy="4941168"/>
          </a:xfrm>
        </p:spPr>
        <p:txBody>
          <a:bodyPr>
            <a:normAutofit/>
          </a:bodyPr>
          <a:lstStyle/>
          <a:p>
            <a:r>
              <a:rPr lang="tr-TR" dirty="0"/>
              <a:t>RPE65 gen mutasyonu olan </a:t>
            </a:r>
            <a:r>
              <a:rPr lang="tr-TR" dirty="0" err="1"/>
              <a:t>LKA’lu</a:t>
            </a:r>
            <a:r>
              <a:rPr lang="tr-TR" dirty="0"/>
              <a:t> olgularda</a:t>
            </a:r>
          </a:p>
          <a:p>
            <a:r>
              <a:rPr lang="tr-TR" dirty="0" err="1"/>
              <a:t>Subretinal</a:t>
            </a:r>
            <a:r>
              <a:rPr lang="tr-TR" dirty="0"/>
              <a:t> RPE65 genini taşıyan </a:t>
            </a:r>
            <a:r>
              <a:rPr lang="en-US" dirty="0"/>
              <a:t>rAAV2</a:t>
            </a:r>
            <a:endParaRPr lang="tr-TR" dirty="0"/>
          </a:p>
          <a:p>
            <a:r>
              <a:rPr lang="tr-TR" dirty="0"/>
              <a:t>2- 3 yıllık takip</a:t>
            </a:r>
          </a:p>
          <a:p>
            <a:r>
              <a:rPr lang="tr-TR" dirty="0" err="1"/>
              <a:t>Okuler</a:t>
            </a:r>
            <a:r>
              <a:rPr lang="tr-TR" dirty="0"/>
              <a:t> ve sistemik yan etki görülmemiş.</a:t>
            </a:r>
          </a:p>
          <a:p>
            <a:r>
              <a:rPr lang="tr-TR" dirty="0"/>
              <a:t>Olguların çoğunda görme keskinliği, görme alanı ve </a:t>
            </a:r>
            <a:r>
              <a:rPr lang="tr-TR" dirty="0" err="1"/>
              <a:t>retinal</a:t>
            </a:r>
            <a:r>
              <a:rPr lang="tr-TR" dirty="0"/>
              <a:t> hassasiyette artış izlenmiştir. </a:t>
            </a:r>
          </a:p>
          <a:p>
            <a:pPr>
              <a:buNone/>
            </a:pPr>
            <a:endParaRPr lang="tr-TR" dirty="0"/>
          </a:p>
          <a:p>
            <a:r>
              <a:rPr lang="tr-TR" sz="1050" dirty="0" err="1"/>
              <a:t>Jacobson</a:t>
            </a:r>
            <a:r>
              <a:rPr lang="tr-TR" sz="1050" dirty="0"/>
              <a:t> SG, et al. </a:t>
            </a:r>
            <a:r>
              <a:rPr lang="en-US" sz="1050" dirty="0"/>
              <a:t>Gene Therapy for </a:t>
            </a:r>
            <a:r>
              <a:rPr lang="en-US" sz="1050" dirty="0" err="1"/>
              <a:t>Leber</a:t>
            </a:r>
            <a:r>
              <a:rPr lang="en-US" sz="1050" dirty="0"/>
              <a:t> Congenital </a:t>
            </a:r>
            <a:r>
              <a:rPr lang="en-US" sz="1050" dirty="0" err="1"/>
              <a:t>Amaurosis</a:t>
            </a:r>
            <a:r>
              <a:rPr lang="en-US" sz="1050" dirty="0"/>
              <a:t> caused by RPE65 mutations: Safety and Efficacy in Fifteen Children and Adults Followed up to Three </a:t>
            </a:r>
            <a:r>
              <a:rPr lang="en-US" sz="1050" dirty="0" err="1"/>
              <a:t>YearsArch</a:t>
            </a:r>
            <a:r>
              <a:rPr lang="en-US" sz="1050" dirty="0"/>
              <a:t> </a:t>
            </a:r>
            <a:r>
              <a:rPr lang="en-US" sz="1050" dirty="0" err="1"/>
              <a:t>Ophthalmol</a:t>
            </a:r>
            <a:r>
              <a:rPr lang="en-US" sz="1050" dirty="0"/>
              <a:t> . 2012 January ; 130(1): 9–24. </a:t>
            </a:r>
          </a:p>
          <a:p>
            <a:r>
              <a:rPr lang="tr-TR" sz="1050" dirty="0" err="1"/>
              <a:t>Testa</a:t>
            </a:r>
            <a:r>
              <a:rPr lang="tr-TR" sz="1050" dirty="0"/>
              <a:t> F.et al. </a:t>
            </a:r>
            <a:r>
              <a:rPr lang="en-US" sz="1050" dirty="0"/>
              <a:t>Three Year Follow-Up after Unilateral </a:t>
            </a:r>
            <a:r>
              <a:rPr lang="en-US" sz="1050" dirty="0" err="1"/>
              <a:t>Subretinal</a:t>
            </a:r>
            <a:r>
              <a:rPr lang="en-US" sz="1050" dirty="0"/>
              <a:t> Delivery of </a:t>
            </a:r>
            <a:r>
              <a:rPr lang="en-US" sz="1050" dirty="0" err="1"/>
              <a:t>Adeno</a:t>
            </a:r>
            <a:r>
              <a:rPr lang="en-US" sz="1050" dirty="0"/>
              <a:t>-Associated Virus in Patients with </a:t>
            </a:r>
            <a:r>
              <a:rPr lang="en-US" sz="1050" dirty="0" err="1"/>
              <a:t>Leber</a:t>
            </a:r>
            <a:r>
              <a:rPr lang="en-US" sz="1050" dirty="0"/>
              <a:t> Congenital </a:t>
            </a:r>
            <a:r>
              <a:rPr lang="en-US" sz="1050" dirty="0" err="1"/>
              <a:t>Amaurosis</a:t>
            </a:r>
            <a:r>
              <a:rPr lang="en-US" sz="1050" dirty="0"/>
              <a:t> Type</a:t>
            </a:r>
            <a:r>
              <a:rPr lang="tr-TR" sz="1050" dirty="0"/>
              <a:t>2. </a:t>
            </a:r>
            <a:r>
              <a:rPr lang="en-US" sz="1050" dirty="0"/>
              <a:t>Ophthalmology . 2013 June ; 120(6): 1283–1291 </a:t>
            </a:r>
            <a:endParaRPr lang="tr-TR" sz="1050" dirty="0"/>
          </a:p>
          <a:p>
            <a:r>
              <a:rPr lang="tr-TR" sz="1050" dirty="0" err="1"/>
              <a:t>Baainbridge</a:t>
            </a:r>
            <a:r>
              <a:rPr lang="tr-TR" sz="1050" dirty="0"/>
              <a:t> JWG. Et al </a:t>
            </a:r>
            <a:r>
              <a:rPr lang="en-US" sz="1050" dirty="0"/>
              <a:t>Long-Term Effect of Gene Therapy on </a:t>
            </a:r>
            <a:r>
              <a:rPr lang="en-US" sz="1050" dirty="0" err="1"/>
              <a:t>Leber’s</a:t>
            </a:r>
            <a:r>
              <a:rPr lang="en-US" sz="1050" dirty="0"/>
              <a:t> Congenital </a:t>
            </a:r>
            <a:r>
              <a:rPr lang="en-US" sz="1050" dirty="0" err="1"/>
              <a:t>Amaurosis</a:t>
            </a:r>
            <a:r>
              <a:rPr lang="tr-TR" sz="1050" dirty="0"/>
              <a:t>. </a:t>
            </a:r>
            <a:r>
              <a:rPr lang="en-US" sz="1050" dirty="0"/>
              <a:t>N </a:t>
            </a:r>
            <a:r>
              <a:rPr lang="en-US" sz="1050" dirty="0" err="1"/>
              <a:t>Engl</a:t>
            </a:r>
            <a:r>
              <a:rPr lang="en-US" sz="1050" dirty="0"/>
              <a:t> J Med. 2015 May 14; 372(20): 1887–1897</a:t>
            </a:r>
            <a:endParaRPr lang="tr-TR" sz="1050" dirty="0"/>
          </a:p>
          <a:p>
            <a:r>
              <a:rPr lang="tr-TR" sz="1050" dirty="0" err="1"/>
              <a:t>Weleber</a:t>
            </a:r>
            <a:r>
              <a:rPr lang="tr-TR" sz="1050" dirty="0"/>
              <a:t> RG. </a:t>
            </a:r>
            <a:r>
              <a:rPr lang="tr-TR" sz="1050" dirty="0" err="1"/>
              <a:t>Results</a:t>
            </a:r>
            <a:r>
              <a:rPr lang="tr-TR" sz="1050" dirty="0"/>
              <a:t> at 2 </a:t>
            </a:r>
            <a:r>
              <a:rPr lang="tr-TR" sz="1050" dirty="0" err="1"/>
              <a:t>Years</a:t>
            </a:r>
            <a:r>
              <a:rPr lang="tr-TR" sz="1050" dirty="0"/>
              <a:t> </a:t>
            </a:r>
            <a:r>
              <a:rPr lang="tr-TR" sz="1050" dirty="0" err="1"/>
              <a:t>after</a:t>
            </a:r>
            <a:r>
              <a:rPr lang="tr-TR" sz="1050" dirty="0"/>
              <a:t> Gene </a:t>
            </a:r>
            <a:r>
              <a:rPr lang="tr-TR" sz="1050" dirty="0" err="1"/>
              <a:t>Therapy</a:t>
            </a:r>
            <a:r>
              <a:rPr lang="tr-TR" sz="1050" dirty="0"/>
              <a:t> </a:t>
            </a:r>
            <a:r>
              <a:rPr lang="tr-TR" sz="1050" dirty="0" err="1"/>
              <a:t>for</a:t>
            </a:r>
            <a:r>
              <a:rPr lang="tr-TR" sz="1050" dirty="0"/>
              <a:t> RPE65-</a:t>
            </a:r>
            <a:r>
              <a:rPr lang="tr-TR" sz="1050" dirty="0" err="1"/>
              <a:t>Deficient</a:t>
            </a:r>
            <a:r>
              <a:rPr lang="tr-TR" sz="1050" dirty="0"/>
              <a:t> </a:t>
            </a:r>
            <a:r>
              <a:rPr lang="tr-TR" sz="1050" dirty="0" err="1"/>
              <a:t>Leber</a:t>
            </a:r>
            <a:r>
              <a:rPr lang="tr-TR" sz="1050" dirty="0"/>
              <a:t> </a:t>
            </a:r>
            <a:r>
              <a:rPr lang="tr-TR" sz="1050" dirty="0" err="1"/>
              <a:t>Congenital</a:t>
            </a:r>
            <a:r>
              <a:rPr lang="tr-TR" sz="1050" dirty="0"/>
              <a:t> </a:t>
            </a:r>
            <a:r>
              <a:rPr lang="tr-TR" sz="1050" dirty="0" err="1"/>
              <a:t>Amaurosis</a:t>
            </a:r>
            <a:r>
              <a:rPr lang="tr-TR" sz="1050" dirty="0"/>
              <a:t> </a:t>
            </a:r>
            <a:r>
              <a:rPr lang="tr-TR" sz="1050" dirty="0" err="1"/>
              <a:t>and</a:t>
            </a:r>
            <a:r>
              <a:rPr lang="tr-TR" sz="1050" dirty="0"/>
              <a:t> Severe </a:t>
            </a:r>
            <a:r>
              <a:rPr lang="tr-TR" sz="1050" dirty="0" err="1"/>
              <a:t>Early</a:t>
            </a:r>
            <a:r>
              <a:rPr lang="tr-TR" sz="1050" dirty="0"/>
              <a:t>-</a:t>
            </a:r>
            <a:r>
              <a:rPr lang="tr-TR" sz="1050" dirty="0" err="1"/>
              <a:t>Childhood</a:t>
            </a:r>
            <a:r>
              <a:rPr lang="tr-TR" sz="1050" dirty="0"/>
              <a:t>-</a:t>
            </a:r>
            <a:r>
              <a:rPr lang="tr-TR" sz="1050" dirty="0" err="1"/>
              <a:t>Onset</a:t>
            </a:r>
            <a:r>
              <a:rPr lang="tr-TR" sz="1050" dirty="0"/>
              <a:t> </a:t>
            </a:r>
            <a:r>
              <a:rPr lang="tr-TR" sz="1050" dirty="0" err="1"/>
              <a:t>Retinal</a:t>
            </a:r>
            <a:r>
              <a:rPr lang="tr-TR" sz="1050" dirty="0"/>
              <a:t> </a:t>
            </a:r>
            <a:r>
              <a:rPr lang="tr-TR" sz="1050" dirty="0" err="1"/>
              <a:t>Dystrophy</a:t>
            </a:r>
            <a:r>
              <a:rPr lang="tr-TR" sz="1050" dirty="0"/>
              <a:t>. </a:t>
            </a:r>
            <a:r>
              <a:rPr lang="tr-TR" sz="1050" dirty="0" err="1"/>
              <a:t>Ophthalmology</a:t>
            </a:r>
            <a:r>
              <a:rPr lang="tr-TR" sz="1050" dirty="0"/>
              <a:t>. 2016 Jul;123(7)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252728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91680" y="332656"/>
            <a:ext cx="6300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</a:rPr>
              <a:t>GEN TEDAVİSİ KLİNİK ÇALIŞMALAR</a:t>
            </a:r>
          </a:p>
          <a:p>
            <a:r>
              <a:rPr lang="tr-TR" sz="3200" dirty="0">
                <a:solidFill>
                  <a:schemeClr val="bg1"/>
                </a:solidFill>
              </a:rPr>
              <a:t>   RPE65 Mutasyonlu LEBER KA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484784"/>
            <a:ext cx="7704856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 </a:t>
            </a:r>
          </a:p>
          <a:p>
            <a:r>
              <a:rPr lang="tr-TR" dirty="0"/>
              <a:t>MERTK (</a:t>
            </a:r>
            <a:r>
              <a:rPr lang="tr-TR" dirty="0" err="1"/>
              <a:t>mer</a:t>
            </a:r>
            <a:r>
              <a:rPr lang="tr-TR" dirty="0"/>
              <a:t> </a:t>
            </a:r>
            <a:r>
              <a:rPr lang="tr-TR" dirty="0" err="1"/>
              <a:t>proto</a:t>
            </a:r>
            <a:r>
              <a:rPr lang="tr-TR" dirty="0"/>
              <a:t>-</a:t>
            </a:r>
            <a:r>
              <a:rPr lang="tr-TR" dirty="0" err="1"/>
              <a:t>onkogen</a:t>
            </a:r>
            <a:r>
              <a:rPr lang="tr-TR" dirty="0"/>
              <a:t> </a:t>
            </a:r>
            <a:r>
              <a:rPr lang="tr-TR" dirty="0" err="1"/>
              <a:t>tirozin</a:t>
            </a:r>
            <a:r>
              <a:rPr lang="tr-TR" dirty="0"/>
              <a:t> </a:t>
            </a:r>
            <a:r>
              <a:rPr lang="tr-TR" dirty="0" err="1"/>
              <a:t>kinaz</a:t>
            </a:r>
            <a:r>
              <a:rPr lang="tr-TR" dirty="0"/>
              <a:t>)  mutasyonu bulunan OR- RP</a:t>
            </a:r>
          </a:p>
          <a:p>
            <a:r>
              <a:rPr lang="tr-TR" dirty="0"/>
              <a:t>RHO gen mutasyonu bulunan RP</a:t>
            </a:r>
          </a:p>
          <a:p>
            <a:r>
              <a:rPr lang="tr-TR" dirty="0"/>
              <a:t>CHM mutasyonu bulunan X- R </a:t>
            </a:r>
            <a:r>
              <a:rPr lang="tr-TR" dirty="0" err="1"/>
              <a:t>koroideremi</a:t>
            </a:r>
            <a:endParaRPr lang="tr-TR" dirty="0"/>
          </a:p>
          <a:p>
            <a:r>
              <a:rPr lang="tr-TR" dirty="0"/>
              <a:t>ABCA4 mutasyonu olan </a:t>
            </a:r>
            <a:r>
              <a:rPr lang="tr-TR" dirty="0" err="1"/>
              <a:t>Stargardts</a:t>
            </a:r>
            <a:r>
              <a:rPr lang="tr-TR" dirty="0"/>
              <a:t>’ </a:t>
            </a:r>
            <a:r>
              <a:rPr lang="tr-TR" dirty="0" err="1"/>
              <a:t>distrofisi</a:t>
            </a:r>
            <a:r>
              <a:rPr lang="tr-TR" dirty="0"/>
              <a:t> </a:t>
            </a:r>
          </a:p>
          <a:p>
            <a:r>
              <a:rPr lang="tr-TR" dirty="0"/>
              <a:t>BEST 1 mutasyonu olan </a:t>
            </a:r>
            <a:r>
              <a:rPr lang="tr-TR" dirty="0" err="1"/>
              <a:t>Best</a:t>
            </a:r>
            <a:r>
              <a:rPr lang="tr-TR" dirty="0"/>
              <a:t> </a:t>
            </a:r>
            <a:r>
              <a:rPr lang="tr-TR" dirty="0" err="1"/>
              <a:t>Distrofisi</a:t>
            </a:r>
            <a:endParaRPr lang="tr-TR" dirty="0"/>
          </a:p>
          <a:p>
            <a:r>
              <a:rPr lang="tr-TR" dirty="0"/>
              <a:t>MYO7A mutasyonu olan </a:t>
            </a:r>
            <a:r>
              <a:rPr lang="tr-TR" dirty="0" err="1"/>
              <a:t>Usher</a:t>
            </a:r>
            <a:r>
              <a:rPr lang="tr-TR" dirty="0"/>
              <a:t> Sendromu</a:t>
            </a:r>
          </a:p>
          <a:p>
            <a:r>
              <a:rPr lang="tr-TR" dirty="0"/>
              <a:t>Anti VEGF gen bileşenlerine bakılarak YBMD tedavisi üzerinde çalışılmaktadır.</a:t>
            </a:r>
          </a:p>
          <a:p>
            <a:endParaRPr lang="tr-TR" dirty="0"/>
          </a:p>
          <a:p>
            <a:pPr>
              <a:buNone/>
            </a:pP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1907704" y="404664"/>
            <a:ext cx="666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ÇALIŞMA YAPILAN HASTALIKLAR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/>
              <a:t>-      AAV2 vektörü RPE hücreleri ile iyi uyum sağlar. Diğer </a:t>
            </a:r>
            <a:r>
              <a:rPr lang="tr-TR" dirty="0" err="1"/>
              <a:t>retinal</a:t>
            </a:r>
            <a:r>
              <a:rPr lang="tr-TR" dirty="0"/>
              <a:t> hücrelerle özellikle de </a:t>
            </a:r>
            <a:r>
              <a:rPr lang="tr-TR" dirty="0" err="1"/>
              <a:t>fotoreseptörlerle</a:t>
            </a:r>
            <a:r>
              <a:rPr lang="tr-TR" dirty="0"/>
              <a:t>  iyi uyum sağlayacak vektörlere ihtiyaç vardır.</a:t>
            </a:r>
          </a:p>
          <a:p>
            <a:pPr>
              <a:buNone/>
            </a:pPr>
            <a:endParaRPr lang="tr-TR" dirty="0"/>
          </a:p>
          <a:p>
            <a:pPr>
              <a:buFontTx/>
              <a:buChar char="-"/>
            </a:pPr>
            <a:r>
              <a:rPr lang="tr-TR" dirty="0"/>
              <a:t>AAV </a:t>
            </a:r>
            <a:r>
              <a:rPr lang="tr-TR" dirty="0" err="1"/>
              <a:t>nin</a:t>
            </a:r>
            <a:r>
              <a:rPr lang="tr-TR" dirty="0"/>
              <a:t> 4.7 </a:t>
            </a:r>
            <a:r>
              <a:rPr lang="tr-TR" dirty="0" err="1"/>
              <a:t>kb</a:t>
            </a:r>
            <a:r>
              <a:rPr lang="tr-TR" dirty="0"/>
              <a:t> </a:t>
            </a:r>
            <a:r>
              <a:rPr lang="tr-TR" dirty="0" err="1"/>
              <a:t>lik</a:t>
            </a:r>
            <a:r>
              <a:rPr lang="tr-TR" dirty="0"/>
              <a:t> kapasitesi daha büyük genlerde olan mutasyonu tedavi etmeyi engellemektedir. Daha büyük genler için hala daha büyük kapasiteli vektörlere ihtiyaç vardır. </a:t>
            </a:r>
          </a:p>
          <a:p>
            <a:pPr lvl="1">
              <a:buFontTx/>
              <a:buChar char="-"/>
            </a:pPr>
            <a:endParaRPr lang="tr-TR" dirty="0"/>
          </a:p>
          <a:p>
            <a:pPr>
              <a:buFontTx/>
              <a:buChar char="-"/>
            </a:pPr>
            <a:r>
              <a:rPr lang="tr-TR" dirty="0"/>
              <a:t>Vektör </a:t>
            </a:r>
            <a:r>
              <a:rPr lang="tr-TR" dirty="0" err="1"/>
              <a:t>toksisitesi</a:t>
            </a:r>
            <a:r>
              <a:rPr lang="tr-TR" dirty="0"/>
              <a:t> ile ilgili bazı veriler mevcuttur. Bu konuda çözüm aranmaktadır. </a:t>
            </a:r>
          </a:p>
          <a:p>
            <a:pPr>
              <a:buNone/>
            </a:pPr>
            <a:endParaRPr lang="tr-TR" dirty="0"/>
          </a:p>
          <a:p>
            <a:pPr>
              <a:buFontTx/>
              <a:buChar char="-"/>
            </a:pPr>
            <a:r>
              <a:rPr lang="tr-TR" dirty="0"/>
              <a:t>Yeni geliştirilen DNA </a:t>
            </a:r>
            <a:r>
              <a:rPr lang="tr-TR" dirty="0" err="1"/>
              <a:t>nanopartikül</a:t>
            </a:r>
            <a:r>
              <a:rPr lang="tr-TR" dirty="0"/>
              <a:t> teknolojisi ile bu problemler çözülebilecektir. </a:t>
            </a:r>
          </a:p>
          <a:p>
            <a:pPr>
              <a:buNone/>
            </a:pPr>
            <a:endParaRPr lang="tr-TR" sz="4500" dirty="0"/>
          </a:p>
          <a:p>
            <a:pPr>
              <a:buNone/>
            </a:pPr>
            <a:r>
              <a:rPr lang="en-US" sz="4500" dirty="0"/>
              <a:t> </a:t>
            </a:r>
            <a:r>
              <a:rPr lang="tr-TR" sz="4500" dirty="0"/>
              <a:t>İdeal olan mutasyon ve </a:t>
            </a:r>
          </a:p>
          <a:p>
            <a:pPr>
              <a:buNone/>
            </a:pPr>
            <a:r>
              <a:rPr lang="tr-TR" sz="4500" dirty="0"/>
              <a:t>                     vektörden bağımsız gen tedavisi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2339752" y="62068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solidFill>
                  <a:schemeClr val="bg1"/>
                </a:solidFill>
              </a:rPr>
              <a:t>GELECEKTE GEN TEDAVİSİ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971600" y="1484784"/>
            <a:ext cx="7408333" cy="3450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/>
              <a:t>     Kök Hücre</a:t>
            </a:r>
            <a:r>
              <a:rPr lang="tr-TR" dirty="0"/>
              <a:t>:</a:t>
            </a:r>
            <a:endParaRPr lang="tr-TR" b="1" dirty="0"/>
          </a:p>
          <a:p>
            <a:r>
              <a:rPr lang="tr-TR" dirty="0"/>
              <a:t>Hücrenin özelleşmemiş en temel ve saf halidir.</a:t>
            </a:r>
          </a:p>
          <a:p>
            <a:r>
              <a:rPr lang="tr-TR" dirty="0"/>
              <a:t>Vücuttaki pek çok hücre tipine </a:t>
            </a:r>
            <a:r>
              <a:rPr lang="tr-TR" dirty="0" err="1"/>
              <a:t>differensiye</a:t>
            </a:r>
            <a:r>
              <a:rPr lang="tr-TR" dirty="0"/>
              <a:t> olabilir. </a:t>
            </a:r>
          </a:p>
          <a:p>
            <a:r>
              <a:rPr lang="tr-TR" dirty="0"/>
              <a:t>Hasarlı hücre ve dokuları onarabilir.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tr-TR" dirty="0"/>
              <a:t>KÖK HÜCRE NEDİR?</a:t>
            </a:r>
          </a:p>
        </p:txBody>
      </p:sp>
      <p:pic>
        <p:nvPicPr>
          <p:cNvPr id="4" name="Picture 2" descr="C:\Users\Ayse\Desktop\Kök hücre sunumları\fotolar\SCparentaladvice01-05-13-25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789040"/>
            <a:ext cx="24003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7597</TotalTime>
  <Words>1174</Words>
  <Application>Microsoft Office PowerPoint</Application>
  <PresentationFormat>Ekran Gösterisi (4:3)</PresentationFormat>
  <Paragraphs>167</Paragraphs>
  <Slides>18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Bradley Hand ITC</vt:lpstr>
      <vt:lpstr>Calibri</vt:lpstr>
      <vt:lpstr>Candara</vt:lpstr>
      <vt:lpstr>Symbol</vt:lpstr>
      <vt:lpstr>Dalga Biçimi</vt:lpstr>
      <vt:lpstr>PowerPoint Sunusu</vt:lpstr>
      <vt:lpstr>PowerPoint Sunusu</vt:lpstr>
      <vt:lpstr>PowerPoint Sunusu</vt:lpstr>
      <vt:lpstr>GEN TEDAVİSİ</vt:lpstr>
      <vt:lpstr>GEN TEDAVİSİ</vt:lpstr>
      <vt:lpstr> </vt:lpstr>
      <vt:lpstr>PowerPoint Sunusu</vt:lpstr>
      <vt:lpstr>PowerPoint Sunusu</vt:lpstr>
      <vt:lpstr>KÖK HÜCRE NEDİR?</vt:lpstr>
      <vt:lpstr>KÖK HÜCRE TİPLERİ</vt:lpstr>
      <vt:lpstr>ÜLKEMİZDE KÖK HÜCRE UYGULAMALARI</vt:lpstr>
      <vt:lpstr>PowerPoint Sunusu</vt:lpstr>
      <vt:lpstr>Gözde Kök Hücre Kullanımı</vt:lpstr>
      <vt:lpstr>Klinik Çalışmalar -EKH</vt:lpstr>
      <vt:lpstr>Klinik Çalışmalar-MKH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MEZENKİMAL KÖK HÜCRE (MKH) İZOLASYONU VE ÜRETİMİ</dc:title>
  <dc:creator>Dinç</dc:creator>
  <cp:lastModifiedBy>Ayşe Öner</cp:lastModifiedBy>
  <cp:revision>346</cp:revision>
  <dcterms:created xsi:type="dcterms:W3CDTF">2013-01-08T08:14:26Z</dcterms:created>
  <dcterms:modified xsi:type="dcterms:W3CDTF">2022-01-09T14:01:32Z</dcterms:modified>
</cp:coreProperties>
</file>