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8" r:id="rId1"/>
  </p:sldMasterIdLst>
  <p:notesMasterIdLst>
    <p:notesMasterId r:id="rId80"/>
  </p:notesMasterIdLst>
  <p:sldIdLst>
    <p:sldId id="326" r:id="rId2"/>
    <p:sldId id="533" r:id="rId3"/>
    <p:sldId id="429" r:id="rId4"/>
    <p:sldId id="469" r:id="rId5"/>
    <p:sldId id="470" r:id="rId6"/>
    <p:sldId id="471" r:id="rId7"/>
    <p:sldId id="425" r:id="rId8"/>
    <p:sldId id="478" r:id="rId9"/>
    <p:sldId id="479" r:id="rId10"/>
    <p:sldId id="480" r:id="rId11"/>
    <p:sldId id="481" r:id="rId12"/>
    <p:sldId id="521" r:id="rId13"/>
    <p:sldId id="299" r:id="rId14"/>
    <p:sldId id="482" r:id="rId15"/>
    <p:sldId id="300" r:id="rId16"/>
    <p:sldId id="302" r:id="rId17"/>
    <p:sldId id="304" r:id="rId18"/>
    <p:sldId id="306" r:id="rId19"/>
    <p:sldId id="305" r:id="rId20"/>
    <p:sldId id="307" r:id="rId21"/>
    <p:sldId id="308" r:id="rId22"/>
    <p:sldId id="309" r:id="rId23"/>
    <p:sldId id="483" r:id="rId24"/>
    <p:sldId id="310" r:id="rId25"/>
    <p:sldId id="484" r:id="rId26"/>
    <p:sldId id="495" r:id="rId27"/>
    <p:sldId id="488" r:id="rId28"/>
    <p:sldId id="485" r:id="rId29"/>
    <p:sldId id="534" r:id="rId30"/>
    <p:sldId id="490" r:id="rId31"/>
    <p:sldId id="487" r:id="rId32"/>
    <p:sldId id="486" r:id="rId33"/>
    <p:sldId id="529" r:id="rId34"/>
    <p:sldId id="506" r:id="rId35"/>
    <p:sldId id="536" r:id="rId36"/>
    <p:sldId id="537" r:id="rId37"/>
    <p:sldId id="504" r:id="rId38"/>
    <p:sldId id="499" r:id="rId39"/>
    <p:sldId id="531" r:id="rId40"/>
    <p:sldId id="532" r:id="rId41"/>
    <p:sldId id="503" r:id="rId42"/>
    <p:sldId id="540" r:id="rId43"/>
    <p:sldId id="507" r:id="rId44"/>
    <p:sldId id="526" r:id="rId45"/>
    <p:sldId id="508" r:id="rId46"/>
    <p:sldId id="522" r:id="rId47"/>
    <p:sldId id="510" r:id="rId48"/>
    <p:sldId id="512" r:id="rId49"/>
    <p:sldId id="528" r:id="rId50"/>
    <p:sldId id="515" r:id="rId51"/>
    <p:sldId id="436" r:id="rId52"/>
    <p:sldId id="427" r:id="rId53"/>
    <p:sldId id="446" r:id="rId54"/>
    <p:sldId id="535" r:id="rId55"/>
    <p:sldId id="448" r:id="rId56"/>
    <p:sldId id="547" r:id="rId57"/>
    <p:sldId id="548" r:id="rId58"/>
    <p:sldId id="549" r:id="rId59"/>
    <p:sldId id="550" r:id="rId60"/>
    <p:sldId id="539" r:id="rId61"/>
    <p:sldId id="553" r:id="rId62"/>
    <p:sldId id="538" r:id="rId63"/>
    <p:sldId id="559" r:id="rId64"/>
    <p:sldId id="555" r:id="rId65"/>
    <p:sldId id="551" r:id="rId66"/>
    <p:sldId id="554" r:id="rId67"/>
    <p:sldId id="558" r:id="rId68"/>
    <p:sldId id="552" r:id="rId69"/>
    <p:sldId id="556" r:id="rId70"/>
    <p:sldId id="557" r:id="rId71"/>
    <p:sldId id="541" r:id="rId72"/>
    <p:sldId id="542" r:id="rId73"/>
    <p:sldId id="543" r:id="rId74"/>
    <p:sldId id="544" r:id="rId75"/>
    <p:sldId id="545" r:id="rId76"/>
    <p:sldId id="494" r:id="rId77"/>
    <p:sldId id="477" r:id="rId78"/>
    <p:sldId id="546" r:id="rId7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0E0"/>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81720" autoAdjust="0"/>
  </p:normalViewPr>
  <p:slideViewPr>
    <p:cSldViewPr>
      <p:cViewPr varScale="1">
        <p:scale>
          <a:sx n="68" d="100"/>
          <a:sy n="68" d="100"/>
        </p:scale>
        <p:origin x="1891" y="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1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21C5E3-B8A6-4BB8-9A57-D26AC6DBA06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8D1FB7DE-C475-4963-8A86-C80404C84CD2}">
      <dgm:prSet custT="1"/>
      <dgm:spPr>
        <a:solidFill>
          <a:schemeClr val="bg2">
            <a:lumMod val="50000"/>
          </a:schemeClr>
        </a:solidFill>
      </dgm:spPr>
      <dgm:t>
        <a:bodyPr/>
        <a:lstStyle/>
        <a:p>
          <a:pPr rtl="0"/>
          <a:r>
            <a:rPr lang="tr-TR" sz="2800" dirty="0"/>
            <a:t>Self-</a:t>
          </a:r>
          <a:r>
            <a:rPr lang="tr-TR" sz="2800" dirty="0" err="1"/>
            <a:t>renewal</a:t>
          </a:r>
          <a:endParaRPr lang="tr-TR" sz="2800" dirty="0"/>
        </a:p>
      </dgm:t>
    </dgm:pt>
    <dgm:pt modelId="{D2632597-7B0C-4D3B-BD75-8FADD8736B36}" type="parTrans" cxnId="{FC9D863A-BC6D-4452-8EDD-1C04C46CFEED}">
      <dgm:prSet/>
      <dgm:spPr/>
      <dgm:t>
        <a:bodyPr/>
        <a:lstStyle/>
        <a:p>
          <a:endParaRPr lang="tr-TR"/>
        </a:p>
      </dgm:t>
    </dgm:pt>
    <dgm:pt modelId="{C8F7A737-B715-42B3-B194-C01AF08EC1F5}" type="sibTrans" cxnId="{FC9D863A-BC6D-4452-8EDD-1C04C46CFEED}">
      <dgm:prSet/>
      <dgm:spPr/>
      <dgm:t>
        <a:bodyPr/>
        <a:lstStyle/>
        <a:p>
          <a:endParaRPr lang="tr-TR"/>
        </a:p>
      </dgm:t>
    </dgm:pt>
    <dgm:pt modelId="{9C2BEB79-A36D-46F6-814D-1893E5416C2A}">
      <dgm:prSet custT="1"/>
      <dgm:spPr>
        <a:solidFill>
          <a:schemeClr val="bg2">
            <a:lumMod val="50000"/>
          </a:schemeClr>
        </a:solidFill>
      </dgm:spPr>
      <dgm:t>
        <a:bodyPr/>
        <a:lstStyle/>
        <a:p>
          <a:pPr rtl="0"/>
          <a:r>
            <a:rPr lang="tr-TR" sz="2800" dirty="0" err="1"/>
            <a:t>Differentiation</a:t>
          </a:r>
          <a:endParaRPr lang="tr-TR" sz="2800" dirty="0"/>
        </a:p>
      </dgm:t>
    </dgm:pt>
    <dgm:pt modelId="{F7F07DF8-69EC-418D-838D-64498E336C63}" type="parTrans" cxnId="{96F702B3-D462-49FF-84CA-7EF87765AAB1}">
      <dgm:prSet/>
      <dgm:spPr/>
      <dgm:t>
        <a:bodyPr/>
        <a:lstStyle/>
        <a:p>
          <a:endParaRPr lang="tr-TR"/>
        </a:p>
      </dgm:t>
    </dgm:pt>
    <dgm:pt modelId="{F9DFF88E-F4AD-4D8F-AA7F-7F4D073283E0}" type="sibTrans" cxnId="{96F702B3-D462-49FF-84CA-7EF87765AAB1}">
      <dgm:prSet/>
      <dgm:spPr/>
      <dgm:t>
        <a:bodyPr/>
        <a:lstStyle/>
        <a:p>
          <a:endParaRPr lang="tr-TR"/>
        </a:p>
      </dgm:t>
    </dgm:pt>
    <dgm:pt modelId="{A1469F7C-053E-4495-9C33-CCD65AA5EC78}">
      <dgm:prSet custT="1"/>
      <dgm:spPr>
        <a:solidFill>
          <a:schemeClr val="bg2">
            <a:lumMod val="5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endParaRPr lang="tr-TR" sz="2800" dirty="0"/>
        </a:p>
        <a:p>
          <a:pPr marL="0" marR="0" indent="0" defTabSz="914400" rtl="0" eaLnBrk="1" fontAlgn="auto" latinLnBrk="0" hangingPunct="1">
            <a:lnSpc>
              <a:spcPct val="100000"/>
            </a:lnSpc>
            <a:spcBef>
              <a:spcPts val="0"/>
            </a:spcBef>
            <a:spcAft>
              <a:spcPts val="0"/>
            </a:spcAft>
            <a:buClrTx/>
            <a:buSzTx/>
            <a:buFontTx/>
            <a:buNone/>
            <a:tabLst/>
            <a:defRPr/>
          </a:pPr>
          <a:r>
            <a:rPr lang="tr-TR" sz="2800" dirty="0" err="1"/>
            <a:t>Proliferation</a:t>
          </a:r>
          <a:endParaRPr lang="tr-TR" sz="2800" dirty="0"/>
        </a:p>
        <a:p>
          <a:pPr defTabSz="1289050" rtl="0">
            <a:lnSpc>
              <a:spcPct val="90000"/>
            </a:lnSpc>
            <a:spcBef>
              <a:spcPct val="0"/>
            </a:spcBef>
            <a:spcAft>
              <a:spcPct val="35000"/>
            </a:spcAft>
          </a:pPr>
          <a:endParaRPr lang="tr-TR" sz="2800" dirty="0"/>
        </a:p>
      </dgm:t>
    </dgm:pt>
    <dgm:pt modelId="{63300E93-382F-4278-86B5-C87C7CA2D96A}" type="sibTrans" cxnId="{9B578A22-9575-48F6-912B-6F089D2800A0}">
      <dgm:prSet/>
      <dgm:spPr/>
      <dgm:t>
        <a:bodyPr/>
        <a:lstStyle/>
        <a:p>
          <a:endParaRPr lang="tr-TR"/>
        </a:p>
      </dgm:t>
    </dgm:pt>
    <dgm:pt modelId="{022B8A1D-12CF-486A-8E98-1D03B32CC28B}" type="parTrans" cxnId="{9B578A22-9575-48F6-912B-6F089D2800A0}">
      <dgm:prSet/>
      <dgm:spPr/>
      <dgm:t>
        <a:bodyPr/>
        <a:lstStyle/>
        <a:p>
          <a:endParaRPr lang="tr-TR"/>
        </a:p>
      </dgm:t>
    </dgm:pt>
    <dgm:pt modelId="{FD7ED7F7-72CF-405E-884F-3D318401A281}" type="pres">
      <dgm:prSet presAssocID="{5321C5E3-B8A6-4BB8-9A57-D26AC6DBA061}" presName="Name0" presStyleCnt="0">
        <dgm:presLayoutVars>
          <dgm:chMax val="7"/>
          <dgm:chPref val="7"/>
          <dgm:dir/>
        </dgm:presLayoutVars>
      </dgm:prSet>
      <dgm:spPr/>
    </dgm:pt>
    <dgm:pt modelId="{4CAC1AEA-7F4A-48C4-B088-93F51E40A726}" type="pres">
      <dgm:prSet presAssocID="{5321C5E3-B8A6-4BB8-9A57-D26AC6DBA061}" presName="Name1" presStyleCnt="0"/>
      <dgm:spPr/>
    </dgm:pt>
    <dgm:pt modelId="{F0E03D77-AAC6-48B4-A97C-25F4C2092642}" type="pres">
      <dgm:prSet presAssocID="{5321C5E3-B8A6-4BB8-9A57-D26AC6DBA061}" presName="cycle" presStyleCnt="0"/>
      <dgm:spPr/>
    </dgm:pt>
    <dgm:pt modelId="{011A923D-2483-4E38-947A-551B0129D456}" type="pres">
      <dgm:prSet presAssocID="{5321C5E3-B8A6-4BB8-9A57-D26AC6DBA061}" presName="srcNode" presStyleLbl="node1" presStyleIdx="0" presStyleCnt="3"/>
      <dgm:spPr/>
    </dgm:pt>
    <dgm:pt modelId="{445374E9-E29F-4E10-91A4-E3C45DB758F0}" type="pres">
      <dgm:prSet presAssocID="{5321C5E3-B8A6-4BB8-9A57-D26AC6DBA061}" presName="conn" presStyleLbl="parChTrans1D2" presStyleIdx="0" presStyleCnt="1"/>
      <dgm:spPr/>
    </dgm:pt>
    <dgm:pt modelId="{4D9DA615-3B50-4F16-BF1C-9D18FAF5E2DA}" type="pres">
      <dgm:prSet presAssocID="{5321C5E3-B8A6-4BB8-9A57-D26AC6DBA061}" presName="extraNode" presStyleLbl="node1" presStyleIdx="0" presStyleCnt="3"/>
      <dgm:spPr/>
    </dgm:pt>
    <dgm:pt modelId="{BC655DE6-A0FB-475D-A421-72A937559AAB}" type="pres">
      <dgm:prSet presAssocID="{5321C5E3-B8A6-4BB8-9A57-D26AC6DBA061}" presName="dstNode" presStyleLbl="node1" presStyleIdx="0" presStyleCnt="3"/>
      <dgm:spPr/>
    </dgm:pt>
    <dgm:pt modelId="{BF6448BE-B385-4652-935B-843AA0E39D8C}" type="pres">
      <dgm:prSet presAssocID="{A1469F7C-053E-4495-9C33-CCD65AA5EC78}" presName="text_1" presStyleLbl="node1" presStyleIdx="0" presStyleCnt="3" custLinFactNeighborX="1280">
        <dgm:presLayoutVars>
          <dgm:bulletEnabled val="1"/>
        </dgm:presLayoutVars>
      </dgm:prSet>
      <dgm:spPr/>
    </dgm:pt>
    <dgm:pt modelId="{77F7C7B1-1F0C-4061-A9ED-48E317144777}" type="pres">
      <dgm:prSet presAssocID="{A1469F7C-053E-4495-9C33-CCD65AA5EC78}" presName="accent_1" presStyleCnt="0"/>
      <dgm:spPr/>
    </dgm:pt>
    <dgm:pt modelId="{1EC89BF0-0CE2-4A39-BF39-7C627CB2B19D}" type="pres">
      <dgm:prSet presAssocID="{A1469F7C-053E-4495-9C33-CCD65AA5EC78}" presName="accentRepeatNode" presStyleLbl="solidFgAcc1" presStyleIdx="0" presStyleCnt="3"/>
      <dgm:spPr>
        <a:ln>
          <a:solidFill>
            <a:schemeClr val="bg2">
              <a:lumMod val="50000"/>
            </a:schemeClr>
          </a:solidFill>
        </a:ln>
      </dgm:spPr>
    </dgm:pt>
    <dgm:pt modelId="{D3FB1727-4968-4633-A2E2-779E4C03E89D}" type="pres">
      <dgm:prSet presAssocID="{8D1FB7DE-C475-4963-8A86-C80404C84CD2}" presName="text_2" presStyleLbl="node1" presStyleIdx="1" presStyleCnt="3">
        <dgm:presLayoutVars>
          <dgm:bulletEnabled val="1"/>
        </dgm:presLayoutVars>
      </dgm:prSet>
      <dgm:spPr/>
    </dgm:pt>
    <dgm:pt modelId="{67E2D171-BC77-48F8-9F3D-685E96D9071D}" type="pres">
      <dgm:prSet presAssocID="{8D1FB7DE-C475-4963-8A86-C80404C84CD2}" presName="accent_2" presStyleCnt="0"/>
      <dgm:spPr/>
    </dgm:pt>
    <dgm:pt modelId="{20F8C605-C494-4D7A-9C09-EA9439D59443}" type="pres">
      <dgm:prSet presAssocID="{8D1FB7DE-C475-4963-8A86-C80404C84CD2}" presName="accentRepeatNode" presStyleLbl="solidFgAcc1" presStyleIdx="1" presStyleCnt="3"/>
      <dgm:spPr>
        <a:ln>
          <a:solidFill>
            <a:schemeClr val="bg2">
              <a:lumMod val="50000"/>
            </a:schemeClr>
          </a:solidFill>
        </a:ln>
      </dgm:spPr>
    </dgm:pt>
    <dgm:pt modelId="{4CE26C87-02B3-4363-8A95-E385D3D27658}" type="pres">
      <dgm:prSet presAssocID="{9C2BEB79-A36D-46F6-814D-1893E5416C2A}" presName="text_3" presStyleLbl="node1" presStyleIdx="2" presStyleCnt="3">
        <dgm:presLayoutVars>
          <dgm:bulletEnabled val="1"/>
        </dgm:presLayoutVars>
      </dgm:prSet>
      <dgm:spPr/>
    </dgm:pt>
    <dgm:pt modelId="{3BCDF1A5-7C81-4A3D-BC23-761D77D18B5D}" type="pres">
      <dgm:prSet presAssocID="{9C2BEB79-A36D-46F6-814D-1893E5416C2A}" presName="accent_3" presStyleCnt="0"/>
      <dgm:spPr/>
    </dgm:pt>
    <dgm:pt modelId="{FDBB1D33-2915-495E-81ED-8C97EEA3721C}" type="pres">
      <dgm:prSet presAssocID="{9C2BEB79-A36D-46F6-814D-1893E5416C2A}" presName="accentRepeatNode" presStyleLbl="solidFgAcc1" presStyleIdx="2" presStyleCnt="3"/>
      <dgm:spPr>
        <a:ln>
          <a:solidFill>
            <a:schemeClr val="bg2">
              <a:lumMod val="50000"/>
            </a:schemeClr>
          </a:solidFill>
        </a:ln>
      </dgm:spPr>
    </dgm:pt>
  </dgm:ptLst>
  <dgm:cxnLst>
    <dgm:cxn modelId="{A7733E04-D925-4E31-B1D3-62B3F5E78831}" type="presOf" srcId="{5321C5E3-B8A6-4BB8-9A57-D26AC6DBA061}" destId="{FD7ED7F7-72CF-405E-884F-3D318401A281}" srcOrd="0" destOrd="0" presId="urn:microsoft.com/office/officeart/2008/layout/VerticalCurvedList"/>
    <dgm:cxn modelId="{9B578A22-9575-48F6-912B-6F089D2800A0}" srcId="{5321C5E3-B8A6-4BB8-9A57-D26AC6DBA061}" destId="{A1469F7C-053E-4495-9C33-CCD65AA5EC78}" srcOrd="0" destOrd="0" parTransId="{022B8A1D-12CF-486A-8E98-1D03B32CC28B}" sibTransId="{63300E93-382F-4278-86B5-C87C7CA2D96A}"/>
    <dgm:cxn modelId="{FC9D863A-BC6D-4452-8EDD-1C04C46CFEED}" srcId="{5321C5E3-B8A6-4BB8-9A57-D26AC6DBA061}" destId="{8D1FB7DE-C475-4963-8A86-C80404C84CD2}" srcOrd="1" destOrd="0" parTransId="{D2632597-7B0C-4D3B-BD75-8FADD8736B36}" sibTransId="{C8F7A737-B715-42B3-B194-C01AF08EC1F5}"/>
    <dgm:cxn modelId="{104CD043-DE79-4A95-95F0-BFC535764C3D}" type="presOf" srcId="{9C2BEB79-A36D-46F6-814D-1893E5416C2A}" destId="{4CE26C87-02B3-4363-8A95-E385D3D27658}" srcOrd="0" destOrd="0" presId="urn:microsoft.com/office/officeart/2008/layout/VerticalCurvedList"/>
    <dgm:cxn modelId="{09E66169-0AB4-49CA-B02A-31FB53749D59}" type="presOf" srcId="{63300E93-382F-4278-86B5-C87C7CA2D96A}" destId="{445374E9-E29F-4E10-91A4-E3C45DB758F0}" srcOrd="0" destOrd="0" presId="urn:microsoft.com/office/officeart/2008/layout/VerticalCurvedList"/>
    <dgm:cxn modelId="{F3BCCF82-3E96-42B9-B2A4-7A79C052D6E7}" type="presOf" srcId="{8D1FB7DE-C475-4963-8A86-C80404C84CD2}" destId="{D3FB1727-4968-4633-A2E2-779E4C03E89D}" srcOrd="0" destOrd="0" presId="urn:microsoft.com/office/officeart/2008/layout/VerticalCurvedList"/>
    <dgm:cxn modelId="{96F702B3-D462-49FF-84CA-7EF87765AAB1}" srcId="{5321C5E3-B8A6-4BB8-9A57-D26AC6DBA061}" destId="{9C2BEB79-A36D-46F6-814D-1893E5416C2A}" srcOrd="2" destOrd="0" parTransId="{F7F07DF8-69EC-418D-838D-64498E336C63}" sibTransId="{F9DFF88E-F4AD-4D8F-AA7F-7F4D073283E0}"/>
    <dgm:cxn modelId="{614FBBC7-B28A-425A-AFF5-FDCA05756A60}" type="presOf" srcId="{A1469F7C-053E-4495-9C33-CCD65AA5EC78}" destId="{BF6448BE-B385-4652-935B-843AA0E39D8C}" srcOrd="0" destOrd="0" presId="urn:microsoft.com/office/officeart/2008/layout/VerticalCurvedList"/>
    <dgm:cxn modelId="{A74EDF84-6580-4DB7-8AA2-A3C7F1EDCF62}" type="presParOf" srcId="{FD7ED7F7-72CF-405E-884F-3D318401A281}" destId="{4CAC1AEA-7F4A-48C4-B088-93F51E40A726}" srcOrd="0" destOrd="0" presId="urn:microsoft.com/office/officeart/2008/layout/VerticalCurvedList"/>
    <dgm:cxn modelId="{1E5AF7FF-8C06-422F-86B4-6CE44DB8CA12}" type="presParOf" srcId="{4CAC1AEA-7F4A-48C4-B088-93F51E40A726}" destId="{F0E03D77-AAC6-48B4-A97C-25F4C2092642}" srcOrd="0" destOrd="0" presId="urn:microsoft.com/office/officeart/2008/layout/VerticalCurvedList"/>
    <dgm:cxn modelId="{65CBC021-AB15-42EB-89C6-68ACC9771F6A}" type="presParOf" srcId="{F0E03D77-AAC6-48B4-A97C-25F4C2092642}" destId="{011A923D-2483-4E38-947A-551B0129D456}" srcOrd="0" destOrd="0" presId="urn:microsoft.com/office/officeart/2008/layout/VerticalCurvedList"/>
    <dgm:cxn modelId="{770FEA5E-7511-48A7-89AB-45E8F588F72D}" type="presParOf" srcId="{F0E03D77-AAC6-48B4-A97C-25F4C2092642}" destId="{445374E9-E29F-4E10-91A4-E3C45DB758F0}" srcOrd="1" destOrd="0" presId="urn:microsoft.com/office/officeart/2008/layout/VerticalCurvedList"/>
    <dgm:cxn modelId="{37E61D2B-B4D1-40EB-972C-968627B58A6C}" type="presParOf" srcId="{F0E03D77-AAC6-48B4-A97C-25F4C2092642}" destId="{4D9DA615-3B50-4F16-BF1C-9D18FAF5E2DA}" srcOrd="2" destOrd="0" presId="urn:microsoft.com/office/officeart/2008/layout/VerticalCurvedList"/>
    <dgm:cxn modelId="{40A01B2B-8CF5-443E-81D5-F93FB48C8833}" type="presParOf" srcId="{F0E03D77-AAC6-48B4-A97C-25F4C2092642}" destId="{BC655DE6-A0FB-475D-A421-72A937559AAB}" srcOrd="3" destOrd="0" presId="urn:microsoft.com/office/officeart/2008/layout/VerticalCurvedList"/>
    <dgm:cxn modelId="{AE1FEED5-2E0C-460C-B570-873D57974EFF}" type="presParOf" srcId="{4CAC1AEA-7F4A-48C4-B088-93F51E40A726}" destId="{BF6448BE-B385-4652-935B-843AA0E39D8C}" srcOrd="1" destOrd="0" presId="urn:microsoft.com/office/officeart/2008/layout/VerticalCurvedList"/>
    <dgm:cxn modelId="{48B86FFE-3840-4E02-AB8E-BEDA03C62E53}" type="presParOf" srcId="{4CAC1AEA-7F4A-48C4-B088-93F51E40A726}" destId="{77F7C7B1-1F0C-4061-A9ED-48E317144777}" srcOrd="2" destOrd="0" presId="urn:microsoft.com/office/officeart/2008/layout/VerticalCurvedList"/>
    <dgm:cxn modelId="{997D805E-9E3C-487A-A2AD-4CAA738771D9}" type="presParOf" srcId="{77F7C7B1-1F0C-4061-A9ED-48E317144777}" destId="{1EC89BF0-0CE2-4A39-BF39-7C627CB2B19D}" srcOrd="0" destOrd="0" presId="urn:microsoft.com/office/officeart/2008/layout/VerticalCurvedList"/>
    <dgm:cxn modelId="{210D548C-8C81-4501-A820-E81EABAC8922}" type="presParOf" srcId="{4CAC1AEA-7F4A-48C4-B088-93F51E40A726}" destId="{D3FB1727-4968-4633-A2E2-779E4C03E89D}" srcOrd="3" destOrd="0" presId="urn:microsoft.com/office/officeart/2008/layout/VerticalCurvedList"/>
    <dgm:cxn modelId="{41614176-0D4C-4763-910F-E7B075A29C3A}" type="presParOf" srcId="{4CAC1AEA-7F4A-48C4-B088-93F51E40A726}" destId="{67E2D171-BC77-48F8-9F3D-685E96D9071D}" srcOrd="4" destOrd="0" presId="urn:microsoft.com/office/officeart/2008/layout/VerticalCurvedList"/>
    <dgm:cxn modelId="{C48F63ED-2566-480A-BBA1-4B71C3BEA9D1}" type="presParOf" srcId="{67E2D171-BC77-48F8-9F3D-685E96D9071D}" destId="{20F8C605-C494-4D7A-9C09-EA9439D59443}" srcOrd="0" destOrd="0" presId="urn:microsoft.com/office/officeart/2008/layout/VerticalCurvedList"/>
    <dgm:cxn modelId="{944A322A-DC8C-42AC-A322-EE314B0AF1D5}" type="presParOf" srcId="{4CAC1AEA-7F4A-48C4-B088-93F51E40A726}" destId="{4CE26C87-02B3-4363-8A95-E385D3D27658}" srcOrd="5" destOrd="0" presId="urn:microsoft.com/office/officeart/2008/layout/VerticalCurvedList"/>
    <dgm:cxn modelId="{3C1363FA-D2CB-4A3E-B473-7C50F0CDD4E1}" type="presParOf" srcId="{4CAC1AEA-7F4A-48C4-B088-93F51E40A726}" destId="{3BCDF1A5-7C81-4A3D-BC23-761D77D18B5D}" srcOrd="6" destOrd="0" presId="urn:microsoft.com/office/officeart/2008/layout/VerticalCurvedList"/>
    <dgm:cxn modelId="{548AB65C-BA89-44FE-BB47-C880C1D97498}" type="presParOf" srcId="{3BCDF1A5-7C81-4A3D-BC23-761D77D18B5D}" destId="{FDBB1D33-2915-495E-81ED-8C97EEA3721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F6B7EE-85A6-48FB-A802-53E704EE6F41}"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tr-TR"/>
        </a:p>
      </dgm:t>
    </dgm:pt>
    <dgm:pt modelId="{8C0208A4-0B23-4496-ACCD-13AE06C31E98}">
      <dgm:prSet custT="1"/>
      <dgm:spPr/>
      <dgm:t>
        <a:bodyPr/>
        <a:lstStyle/>
        <a:p>
          <a:pPr rtl="0"/>
          <a:r>
            <a:rPr lang="tr-TR" sz="1000" b="1" dirty="0" err="1"/>
            <a:t>Totipotent</a:t>
          </a:r>
          <a:endParaRPr lang="tr-TR" sz="1000" b="1" dirty="0"/>
        </a:p>
      </dgm:t>
    </dgm:pt>
    <dgm:pt modelId="{26666C21-3824-4809-878C-25282F244AB7}" type="parTrans" cxnId="{3A695B3B-B28A-43BF-B821-BD299A7F94EE}">
      <dgm:prSet/>
      <dgm:spPr/>
      <dgm:t>
        <a:bodyPr/>
        <a:lstStyle/>
        <a:p>
          <a:endParaRPr lang="tr-TR"/>
        </a:p>
      </dgm:t>
    </dgm:pt>
    <dgm:pt modelId="{A921A544-E314-40F3-AC97-1B84D803AF9D}" type="sibTrans" cxnId="{3A695B3B-B28A-43BF-B821-BD299A7F94EE}">
      <dgm:prSet/>
      <dgm:spPr/>
      <dgm:t>
        <a:bodyPr/>
        <a:lstStyle/>
        <a:p>
          <a:endParaRPr lang="tr-TR"/>
        </a:p>
      </dgm:t>
    </dgm:pt>
    <dgm:pt modelId="{8CB615D6-7996-420E-8EE1-44CBC0224BC8}">
      <dgm:prSet custT="1"/>
      <dgm:spPr/>
      <dgm:t>
        <a:bodyPr/>
        <a:lstStyle/>
        <a:p>
          <a:pPr rtl="0"/>
          <a:r>
            <a:rPr lang="tr-TR" sz="1000" b="1" dirty="0" err="1"/>
            <a:t>Pluripotent</a:t>
          </a:r>
          <a:endParaRPr lang="tr-TR" sz="1000" b="1" dirty="0"/>
        </a:p>
      </dgm:t>
    </dgm:pt>
    <dgm:pt modelId="{31E05C9C-0714-4562-8A47-62918D0DF537}" type="parTrans" cxnId="{9FA1567A-1BCE-4132-8429-6750302BAEE9}">
      <dgm:prSet/>
      <dgm:spPr/>
      <dgm:t>
        <a:bodyPr/>
        <a:lstStyle/>
        <a:p>
          <a:endParaRPr lang="tr-TR"/>
        </a:p>
      </dgm:t>
    </dgm:pt>
    <dgm:pt modelId="{3C2809D9-DBE3-468E-BCAE-77CD8220E13D}" type="sibTrans" cxnId="{9FA1567A-1BCE-4132-8429-6750302BAEE9}">
      <dgm:prSet/>
      <dgm:spPr/>
      <dgm:t>
        <a:bodyPr/>
        <a:lstStyle/>
        <a:p>
          <a:endParaRPr lang="tr-TR"/>
        </a:p>
      </dgm:t>
    </dgm:pt>
    <dgm:pt modelId="{76EC9582-5DF6-43C5-98B6-EBF450223AAA}">
      <dgm:prSet custT="1"/>
      <dgm:spPr/>
      <dgm:t>
        <a:bodyPr/>
        <a:lstStyle/>
        <a:p>
          <a:pPr rtl="0"/>
          <a:r>
            <a:rPr lang="tr-TR" sz="1000" b="1" dirty="0" err="1"/>
            <a:t>Multipotent</a:t>
          </a:r>
          <a:endParaRPr lang="tr-TR" sz="1000" b="1" dirty="0"/>
        </a:p>
      </dgm:t>
    </dgm:pt>
    <dgm:pt modelId="{21632F02-150B-4C7B-91A0-657F6EC7647B}" type="parTrans" cxnId="{BB57F9CB-39F2-4BFE-8030-E8BFB3FBEEAA}">
      <dgm:prSet/>
      <dgm:spPr/>
      <dgm:t>
        <a:bodyPr/>
        <a:lstStyle/>
        <a:p>
          <a:endParaRPr lang="tr-TR"/>
        </a:p>
      </dgm:t>
    </dgm:pt>
    <dgm:pt modelId="{086A61FC-3ACE-41CD-8A80-1F88AC545535}" type="sibTrans" cxnId="{BB57F9CB-39F2-4BFE-8030-E8BFB3FBEEAA}">
      <dgm:prSet/>
      <dgm:spPr/>
      <dgm:t>
        <a:bodyPr/>
        <a:lstStyle/>
        <a:p>
          <a:endParaRPr lang="tr-TR"/>
        </a:p>
      </dgm:t>
    </dgm:pt>
    <dgm:pt modelId="{04334246-C9A5-4E2A-A2A8-6D557A52D767}">
      <dgm:prSet custT="1"/>
      <dgm:spPr/>
      <dgm:t>
        <a:bodyPr/>
        <a:lstStyle/>
        <a:p>
          <a:pPr rtl="0"/>
          <a:r>
            <a:rPr lang="tr-TR" sz="1000" b="1" dirty="0" err="1"/>
            <a:t>Oligopotent</a:t>
          </a:r>
          <a:endParaRPr lang="tr-TR" sz="1000" b="1" dirty="0"/>
        </a:p>
      </dgm:t>
    </dgm:pt>
    <dgm:pt modelId="{412481EB-C22D-415D-8DB4-F3EA5F65BEE3}" type="parTrans" cxnId="{C20D5B03-5B9F-40A5-984B-C44FC7FB8573}">
      <dgm:prSet/>
      <dgm:spPr/>
      <dgm:t>
        <a:bodyPr/>
        <a:lstStyle/>
        <a:p>
          <a:endParaRPr lang="tr-TR"/>
        </a:p>
      </dgm:t>
    </dgm:pt>
    <dgm:pt modelId="{19C3464E-4979-4E5D-9833-7E348AC73AF8}" type="sibTrans" cxnId="{C20D5B03-5B9F-40A5-984B-C44FC7FB8573}">
      <dgm:prSet/>
      <dgm:spPr/>
      <dgm:t>
        <a:bodyPr/>
        <a:lstStyle/>
        <a:p>
          <a:endParaRPr lang="tr-TR"/>
        </a:p>
      </dgm:t>
    </dgm:pt>
    <dgm:pt modelId="{2AADC62B-D75D-49E0-B664-BC2E93D7AC3F}">
      <dgm:prSet custT="1"/>
      <dgm:spPr/>
      <dgm:t>
        <a:bodyPr/>
        <a:lstStyle/>
        <a:p>
          <a:pPr rtl="0"/>
          <a:r>
            <a:rPr lang="tr-TR" sz="1000" b="1" dirty="0" err="1"/>
            <a:t>Unipotent</a:t>
          </a:r>
          <a:endParaRPr lang="tr-TR" sz="1000" b="1" dirty="0"/>
        </a:p>
      </dgm:t>
    </dgm:pt>
    <dgm:pt modelId="{7109199F-B055-4D31-B89D-D05243B9F881}" type="parTrans" cxnId="{585B8C72-3FF1-4C81-BFB7-BC577506916E}">
      <dgm:prSet/>
      <dgm:spPr/>
      <dgm:t>
        <a:bodyPr/>
        <a:lstStyle/>
        <a:p>
          <a:endParaRPr lang="tr-TR"/>
        </a:p>
      </dgm:t>
    </dgm:pt>
    <dgm:pt modelId="{A84505B4-3326-481F-BEB7-4B8EDBF1C98A}" type="sibTrans" cxnId="{585B8C72-3FF1-4C81-BFB7-BC577506916E}">
      <dgm:prSet/>
      <dgm:spPr/>
      <dgm:t>
        <a:bodyPr/>
        <a:lstStyle/>
        <a:p>
          <a:endParaRPr lang="tr-TR"/>
        </a:p>
      </dgm:t>
    </dgm:pt>
    <dgm:pt modelId="{C2D82523-5EBF-4B9A-8E8D-D442B5D9F65E}" type="pres">
      <dgm:prSet presAssocID="{DAF6B7EE-85A6-48FB-A802-53E704EE6F41}" presName="arrowDiagram" presStyleCnt="0">
        <dgm:presLayoutVars>
          <dgm:chMax val="5"/>
          <dgm:dir/>
          <dgm:resizeHandles val="exact"/>
        </dgm:presLayoutVars>
      </dgm:prSet>
      <dgm:spPr/>
    </dgm:pt>
    <dgm:pt modelId="{93CF79CA-41DB-492A-92E8-0E1781133CFA}" type="pres">
      <dgm:prSet presAssocID="{DAF6B7EE-85A6-48FB-A802-53E704EE6F41}" presName="arrow" presStyleLbl="bgShp" presStyleIdx="0" presStyleCnt="1">
        <dgm:style>
          <a:lnRef idx="1">
            <a:schemeClr val="accent2"/>
          </a:lnRef>
          <a:fillRef idx="3">
            <a:schemeClr val="accent2"/>
          </a:fillRef>
          <a:effectRef idx="2">
            <a:schemeClr val="accent2"/>
          </a:effectRef>
          <a:fontRef idx="minor">
            <a:schemeClr val="lt1"/>
          </a:fontRef>
        </dgm:style>
      </dgm:prSet>
      <dgm:spPr/>
    </dgm:pt>
    <dgm:pt modelId="{BBC8B829-E0E0-4209-A2D7-4C2734F1DBFA}" type="pres">
      <dgm:prSet presAssocID="{DAF6B7EE-85A6-48FB-A802-53E704EE6F41}" presName="arrowDiagram5" presStyleCnt="0"/>
      <dgm:spPr/>
    </dgm:pt>
    <dgm:pt modelId="{2F3D50B1-E717-4D9A-9119-965F31CF72AB}" type="pres">
      <dgm:prSet presAssocID="{8C0208A4-0B23-4496-ACCD-13AE06C31E98}" presName="bullet5a" presStyleLbl="node1" presStyleIdx="0" presStyleCnt="5">
        <dgm:style>
          <a:lnRef idx="0">
            <a:schemeClr val="accent5"/>
          </a:lnRef>
          <a:fillRef idx="3">
            <a:schemeClr val="accent5"/>
          </a:fillRef>
          <a:effectRef idx="3">
            <a:schemeClr val="accent5"/>
          </a:effectRef>
          <a:fontRef idx="minor">
            <a:schemeClr val="lt1"/>
          </a:fontRef>
        </dgm:style>
      </dgm:prSet>
      <dgm:spPr/>
    </dgm:pt>
    <dgm:pt modelId="{C2A46A74-3F85-4AD5-9E54-E6FF1419F1BC}" type="pres">
      <dgm:prSet presAssocID="{8C0208A4-0B23-4496-ACCD-13AE06C31E98}" presName="textBox5a" presStyleLbl="revTx" presStyleIdx="0" presStyleCnt="5" custScaleX="114689" custLinFactNeighborX="19506" custLinFactNeighborY="998">
        <dgm:presLayoutVars>
          <dgm:bulletEnabled val="1"/>
        </dgm:presLayoutVars>
      </dgm:prSet>
      <dgm:spPr/>
    </dgm:pt>
    <dgm:pt modelId="{9F1C414F-5DD9-4921-B1CC-F2001F330C42}" type="pres">
      <dgm:prSet presAssocID="{8CB615D6-7996-420E-8EE1-44CBC0224BC8}" presName="bullet5b" presStyleLbl="node1" presStyleIdx="1" presStyleCnt="5">
        <dgm:style>
          <a:lnRef idx="0">
            <a:schemeClr val="accent5"/>
          </a:lnRef>
          <a:fillRef idx="3">
            <a:schemeClr val="accent5"/>
          </a:fillRef>
          <a:effectRef idx="3">
            <a:schemeClr val="accent5"/>
          </a:effectRef>
          <a:fontRef idx="minor">
            <a:schemeClr val="lt1"/>
          </a:fontRef>
        </dgm:style>
      </dgm:prSet>
      <dgm:spPr/>
    </dgm:pt>
    <dgm:pt modelId="{4E7E4E3C-93D4-4285-9375-FF6EA190F722}" type="pres">
      <dgm:prSet presAssocID="{8CB615D6-7996-420E-8EE1-44CBC0224BC8}" presName="textBox5b" presStyleLbl="revTx" presStyleIdx="1" presStyleCnt="5" custScaleY="70040" custLinFactNeighborX="10075" custLinFactNeighborY="-4879">
        <dgm:presLayoutVars>
          <dgm:bulletEnabled val="1"/>
        </dgm:presLayoutVars>
      </dgm:prSet>
      <dgm:spPr/>
    </dgm:pt>
    <dgm:pt modelId="{3D15E6AF-2786-4514-9AE8-E99550D48DBD}" type="pres">
      <dgm:prSet presAssocID="{76EC9582-5DF6-43C5-98B6-EBF450223AAA}" presName="bullet5c" presStyleLbl="node1" presStyleIdx="2" presStyleCnt="5" custAng="19973410" custScaleX="108374" custScaleY="99758" custLinFactNeighborX="-6009" custLinFactNeighborY="8504">
        <dgm:style>
          <a:lnRef idx="0">
            <a:schemeClr val="accent5"/>
          </a:lnRef>
          <a:fillRef idx="3">
            <a:schemeClr val="accent5"/>
          </a:fillRef>
          <a:effectRef idx="3">
            <a:schemeClr val="accent5"/>
          </a:effectRef>
          <a:fontRef idx="minor">
            <a:schemeClr val="lt1"/>
          </a:fontRef>
        </dgm:style>
      </dgm:prSet>
      <dgm:spPr/>
    </dgm:pt>
    <dgm:pt modelId="{02B2CFC4-87F5-4BE7-88CD-B545CCCCFE24}" type="pres">
      <dgm:prSet presAssocID="{76EC9582-5DF6-43C5-98B6-EBF450223AAA}" presName="textBox5c" presStyleLbl="revTx" presStyleIdx="2" presStyleCnt="5" custScaleY="65327" custLinFactNeighborY="-1055">
        <dgm:presLayoutVars>
          <dgm:bulletEnabled val="1"/>
        </dgm:presLayoutVars>
      </dgm:prSet>
      <dgm:spPr/>
    </dgm:pt>
    <dgm:pt modelId="{6ED1A66D-D4F7-4692-BC3B-8F0A6799C902}" type="pres">
      <dgm:prSet presAssocID="{04334246-C9A5-4E2A-A2A8-6D557A52D767}" presName="bullet5d" presStyleLbl="node1" presStyleIdx="3" presStyleCnt="5" custAng="4347137" custScaleX="100639" custScaleY="119151" custLinFactNeighborX="-11097" custLinFactNeighborY="2665">
        <dgm:style>
          <a:lnRef idx="0">
            <a:schemeClr val="accent5"/>
          </a:lnRef>
          <a:fillRef idx="3">
            <a:schemeClr val="accent5"/>
          </a:fillRef>
          <a:effectRef idx="3">
            <a:schemeClr val="accent5"/>
          </a:effectRef>
          <a:fontRef idx="minor">
            <a:schemeClr val="lt1"/>
          </a:fontRef>
        </dgm:style>
      </dgm:prSet>
      <dgm:spPr/>
    </dgm:pt>
    <dgm:pt modelId="{9FD90D8C-1C5A-432D-AB7F-28555B9EFBC7}" type="pres">
      <dgm:prSet presAssocID="{04334246-C9A5-4E2A-A2A8-6D557A52D767}" presName="textBox5d" presStyleLbl="revTx" presStyleIdx="3" presStyleCnt="5" custScaleY="71216" custLinFactNeighborX="-9121" custLinFactNeighborY="1436">
        <dgm:presLayoutVars>
          <dgm:bulletEnabled val="1"/>
        </dgm:presLayoutVars>
      </dgm:prSet>
      <dgm:spPr/>
    </dgm:pt>
    <dgm:pt modelId="{FAB963A0-0147-46E3-94A7-2EBFE4D6E476}" type="pres">
      <dgm:prSet presAssocID="{2AADC62B-D75D-49E0-B664-BC2E93D7AC3F}" presName="bullet5e" presStyleLbl="node1" presStyleIdx="4" presStyleCnt="5" custScaleX="141441" custScaleY="101610" custLinFactNeighborX="-16421" custLinFactNeighborY="-10041">
        <dgm:style>
          <a:lnRef idx="0">
            <a:schemeClr val="accent5"/>
          </a:lnRef>
          <a:fillRef idx="3">
            <a:schemeClr val="accent5"/>
          </a:fillRef>
          <a:effectRef idx="3">
            <a:schemeClr val="accent5"/>
          </a:effectRef>
          <a:fontRef idx="minor">
            <a:schemeClr val="lt1"/>
          </a:fontRef>
        </dgm:style>
      </dgm:prSet>
      <dgm:spPr/>
    </dgm:pt>
    <dgm:pt modelId="{72E575BD-E146-4439-8751-E42890B255AD}" type="pres">
      <dgm:prSet presAssocID="{2AADC62B-D75D-49E0-B664-BC2E93D7AC3F}" presName="textBox5e" presStyleLbl="revTx" presStyleIdx="4" presStyleCnt="5" custScaleY="65016" custLinFactNeighborX="-9133" custLinFactNeighborY="0">
        <dgm:presLayoutVars>
          <dgm:bulletEnabled val="1"/>
        </dgm:presLayoutVars>
      </dgm:prSet>
      <dgm:spPr/>
    </dgm:pt>
  </dgm:ptLst>
  <dgm:cxnLst>
    <dgm:cxn modelId="{C20D5B03-5B9F-40A5-984B-C44FC7FB8573}" srcId="{DAF6B7EE-85A6-48FB-A802-53E704EE6F41}" destId="{04334246-C9A5-4E2A-A2A8-6D557A52D767}" srcOrd="3" destOrd="0" parTransId="{412481EB-C22D-415D-8DB4-F3EA5F65BEE3}" sibTransId="{19C3464E-4979-4E5D-9833-7E348AC73AF8}"/>
    <dgm:cxn modelId="{3A695B3B-B28A-43BF-B821-BD299A7F94EE}" srcId="{DAF6B7EE-85A6-48FB-A802-53E704EE6F41}" destId="{8C0208A4-0B23-4496-ACCD-13AE06C31E98}" srcOrd="0" destOrd="0" parTransId="{26666C21-3824-4809-878C-25282F244AB7}" sibTransId="{A921A544-E314-40F3-AC97-1B84D803AF9D}"/>
    <dgm:cxn modelId="{585B8C72-3FF1-4C81-BFB7-BC577506916E}" srcId="{DAF6B7EE-85A6-48FB-A802-53E704EE6F41}" destId="{2AADC62B-D75D-49E0-B664-BC2E93D7AC3F}" srcOrd="4" destOrd="0" parTransId="{7109199F-B055-4D31-B89D-D05243B9F881}" sibTransId="{A84505B4-3326-481F-BEB7-4B8EDBF1C98A}"/>
    <dgm:cxn modelId="{9FA1567A-1BCE-4132-8429-6750302BAEE9}" srcId="{DAF6B7EE-85A6-48FB-A802-53E704EE6F41}" destId="{8CB615D6-7996-420E-8EE1-44CBC0224BC8}" srcOrd="1" destOrd="0" parTransId="{31E05C9C-0714-4562-8A47-62918D0DF537}" sibTransId="{3C2809D9-DBE3-468E-BCAE-77CD8220E13D}"/>
    <dgm:cxn modelId="{549CC888-D5F7-4CD6-A3AC-1E5BBCE6CBB9}" type="presOf" srcId="{76EC9582-5DF6-43C5-98B6-EBF450223AAA}" destId="{02B2CFC4-87F5-4BE7-88CD-B545CCCCFE24}" srcOrd="0" destOrd="0" presId="urn:microsoft.com/office/officeart/2005/8/layout/arrow2"/>
    <dgm:cxn modelId="{4F9B409A-476F-40D7-B840-963EC6200C43}" type="presOf" srcId="{04334246-C9A5-4E2A-A2A8-6D557A52D767}" destId="{9FD90D8C-1C5A-432D-AB7F-28555B9EFBC7}" srcOrd="0" destOrd="0" presId="urn:microsoft.com/office/officeart/2005/8/layout/arrow2"/>
    <dgm:cxn modelId="{5FB7BCBD-6602-4FFD-B325-0076C3C3EA69}" type="presOf" srcId="{2AADC62B-D75D-49E0-B664-BC2E93D7AC3F}" destId="{72E575BD-E146-4439-8751-E42890B255AD}" srcOrd="0" destOrd="0" presId="urn:microsoft.com/office/officeart/2005/8/layout/arrow2"/>
    <dgm:cxn modelId="{81CFC8C5-DE68-4245-A72F-1B2350DCB5EA}" type="presOf" srcId="{8C0208A4-0B23-4496-ACCD-13AE06C31E98}" destId="{C2A46A74-3F85-4AD5-9E54-E6FF1419F1BC}" srcOrd="0" destOrd="0" presId="urn:microsoft.com/office/officeart/2005/8/layout/arrow2"/>
    <dgm:cxn modelId="{BB57F9CB-39F2-4BFE-8030-E8BFB3FBEEAA}" srcId="{DAF6B7EE-85A6-48FB-A802-53E704EE6F41}" destId="{76EC9582-5DF6-43C5-98B6-EBF450223AAA}" srcOrd="2" destOrd="0" parTransId="{21632F02-150B-4C7B-91A0-657F6EC7647B}" sibTransId="{086A61FC-3ACE-41CD-8A80-1F88AC545535}"/>
    <dgm:cxn modelId="{946D8FD1-7B02-4ABF-BD2F-7666490C439F}" type="presOf" srcId="{DAF6B7EE-85A6-48FB-A802-53E704EE6F41}" destId="{C2D82523-5EBF-4B9A-8E8D-D442B5D9F65E}" srcOrd="0" destOrd="0" presId="urn:microsoft.com/office/officeart/2005/8/layout/arrow2"/>
    <dgm:cxn modelId="{560BF9E5-B82F-4954-ACFC-9D8D19513ED7}" type="presOf" srcId="{8CB615D6-7996-420E-8EE1-44CBC0224BC8}" destId="{4E7E4E3C-93D4-4285-9375-FF6EA190F722}" srcOrd="0" destOrd="0" presId="urn:microsoft.com/office/officeart/2005/8/layout/arrow2"/>
    <dgm:cxn modelId="{7043D7B5-05F1-4BEE-8F87-81FE7CB0CDAA}" type="presParOf" srcId="{C2D82523-5EBF-4B9A-8E8D-D442B5D9F65E}" destId="{93CF79CA-41DB-492A-92E8-0E1781133CFA}" srcOrd="0" destOrd="0" presId="urn:microsoft.com/office/officeart/2005/8/layout/arrow2"/>
    <dgm:cxn modelId="{3A7A5E22-C24C-460E-B462-F36C96F578D9}" type="presParOf" srcId="{C2D82523-5EBF-4B9A-8E8D-D442B5D9F65E}" destId="{BBC8B829-E0E0-4209-A2D7-4C2734F1DBFA}" srcOrd="1" destOrd="0" presId="urn:microsoft.com/office/officeart/2005/8/layout/arrow2"/>
    <dgm:cxn modelId="{3136E19D-D9B1-404E-B177-E48F8396DC38}" type="presParOf" srcId="{BBC8B829-E0E0-4209-A2D7-4C2734F1DBFA}" destId="{2F3D50B1-E717-4D9A-9119-965F31CF72AB}" srcOrd="0" destOrd="0" presId="urn:microsoft.com/office/officeart/2005/8/layout/arrow2"/>
    <dgm:cxn modelId="{F06F86BF-9A8D-4CEE-8B7A-689C9670F15E}" type="presParOf" srcId="{BBC8B829-E0E0-4209-A2D7-4C2734F1DBFA}" destId="{C2A46A74-3F85-4AD5-9E54-E6FF1419F1BC}" srcOrd="1" destOrd="0" presId="urn:microsoft.com/office/officeart/2005/8/layout/arrow2"/>
    <dgm:cxn modelId="{97ABF39D-D51D-426C-A60A-3A541E835CD2}" type="presParOf" srcId="{BBC8B829-E0E0-4209-A2D7-4C2734F1DBFA}" destId="{9F1C414F-5DD9-4921-B1CC-F2001F330C42}" srcOrd="2" destOrd="0" presId="urn:microsoft.com/office/officeart/2005/8/layout/arrow2"/>
    <dgm:cxn modelId="{D524ECDE-E947-4527-9732-D51492DA95D2}" type="presParOf" srcId="{BBC8B829-E0E0-4209-A2D7-4C2734F1DBFA}" destId="{4E7E4E3C-93D4-4285-9375-FF6EA190F722}" srcOrd="3" destOrd="0" presId="urn:microsoft.com/office/officeart/2005/8/layout/arrow2"/>
    <dgm:cxn modelId="{3A8176AA-D8F0-439B-8445-2D766828D975}" type="presParOf" srcId="{BBC8B829-E0E0-4209-A2D7-4C2734F1DBFA}" destId="{3D15E6AF-2786-4514-9AE8-E99550D48DBD}" srcOrd="4" destOrd="0" presId="urn:microsoft.com/office/officeart/2005/8/layout/arrow2"/>
    <dgm:cxn modelId="{CF829BB4-929F-4689-B034-2432A0028DFE}" type="presParOf" srcId="{BBC8B829-E0E0-4209-A2D7-4C2734F1DBFA}" destId="{02B2CFC4-87F5-4BE7-88CD-B545CCCCFE24}" srcOrd="5" destOrd="0" presId="urn:microsoft.com/office/officeart/2005/8/layout/arrow2"/>
    <dgm:cxn modelId="{5A07D09C-2B66-40E4-8AAC-76FEC47FB338}" type="presParOf" srcId="{BBC8B829-E0E0-4209-A2D7-4C2734F1DBFA}" destId="{6ED1A66D-D4F7-4692-BC3B-8F0A6799C902}" srcOrd="6" destOrd="0" presId="urn:microsoft.com/office/officeart/2005/8/layout/arrow2"/>
    <dgm:cxn modelId="{B4E34897-8CEC-402C-B46B-58F5935D4B41}" type="presParOf" srcId="{BBC8B829-E0E0-4209-A2D7-4C2734F1DBFA}" destId="{9FD90D8C-1C5A-432D-AB7F-28555B9EFBC7}" srcOrd="7" destOrd="0" presId="urn:microsoft.com/office/officeart/2005/8/layout/arrow2"/>
    <dgm:cxn modelId="{D5655EA4-5C07-4221-AE77-CAA32BCE3AE7}" type="presParOf" srcId="{BBC8B829-E0E0-4209-A2D7-4C2734F1DBFA}" destId="{FAB963A0-0147-46E3-94A7-2EBFE4D6E476}" srcOrd="8" destOrd="0" presId="urn:microsoft.com/office/officeart/2005/8/layout/arrow2"/>
    <dgm:cxn modelId="{A91D5386-29E2-40AD-94E7-EE3DBB60D4EB}" type="presParOf" srcId="{BBC8B829-E0E0-4209-A2D7-4C2734F1DBFA}" destId="{72E575BD-E146-4439-8751-E42890B255AD}" srcOrd="9"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374E9-E29F-4E10-91A4-E3C45DB758F0}">
      <dsp:nvSpPr>
        <dsp:cNvPr id="0" name=""/>
        <dsp:cNvSpPr/>
      </dsp:nvSpPr>
      <dsp:spPr>
        <a:xfrm>
          <a:off x="-3173673" y="-488429"/>
          <a:ext cx="3785171" cy="3785171"/>
        </a:xfrm>
        <a:prstGeom prst="blockArc">
          <a:avLst>
            <a:gd name="adj1" fmla="val 18900000"/>
            <a:gd name="adj2" fmla="val 2700000"/>
            <a:gd name="adj3" fmla="val 571"/>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6448BE-B385-4652-935B-843AA0E39D8C}">
      <dsp:nvSpPr>
        <dsp:cNvPr id="0" name=""/>
        <dsp:cNvSpPr/>
      </dsp:nvSpPr>
      <dsp:spPr>
        <a:xfrm>
          <a:off x="428548" y="280831"/>
          <a:ext cx="5299601" cy="561662"/>
        </a:xfrm>
        <a:prstGeom prst="rec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5820" tIns="71120" rIns="71120" bIns="7112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tr-TR" sz="2800" kern="1200" dirty="0"/>
        </a:p>
        <a:p>
          <a:pPr marL="0" marR="0" lvl="0" indent="0" algn="l" defTabSz="914400" rtl="0" eaLnBrk="1" fontAlgn="auto" latinLnBrk="0" hangingPunct="1">
            <a:lnSpc>
              <a:spcPct val="100000"/>
            </a:lnSpc>
            <a:spcBef>
              <a:spcPct val="0"/>
            </a:spcBef>
            <a:spcAft>
              <a:spcPts val="0"/>
            </a:spcAft>
            <a:buClrTx/>
            <a:buSzTx/>
            <a:buFontTx/>
            <a:buNone/>
            <a:tabLst/>
            <a:defRPr/>
          </a:pPr>
          <a:r>
            <a:rPr lang="tr-TR" sz="2800" kern="1200" dirty="0" err="1"/>
            <a:t>Proliferation</a:t>
          </a:r>
          <a:endParaRPr lang="tr-TR" sz="2800" kern="1200" dirty="0"/>
        </a:p>
        <a:p>
          <a:pPr lvl="0" algn="l" defTabSz="1289050" rtl="0">
            <a:lnSpc>
              <a:spcPct val="90000"/>
            </a:lnSpc>
            <a:spcBef>
              <a:spcPct val="0"/>
            </a:spcBef>
            <a:spcAft>
              <a:spcPct val="35000"/>
            </a:spcAft>
            <a:buNone/>
          </a:pPr>
          <a:endParaRPr lang="tr-TR" sz="2800" kern="1200" dirty="0"/>
        </a:p>
      </dsp:txBody>
      <dsp:txXfrm>
        <a:off x="428548" y="280831"/>
        <a:ext cx="5299601" cy="561662"/>
      </dsp:txXfrm>
    </dsp:sp>
    <dsp:sp modelId="{1EC89BF0-0CE2-4A39-BF39-7C627CB2B19D}">
      <dsp:nvSpPr>
        <dsp:cNvPr id="0" name=""/>
        <dsp:cNvSpPr/>
      </dsp:nvSpPr>
      <dsp:spPr>
        <a:xfrm>
          <a:off x="42155" y="210623"/>
          <a:ext cx="702078" cy="702078"/>
        </a:xfrm>
        <a:prstGeom prst="ellipse">
          <a:avLst/>
        </a:prstGeom>
        <a:solidFill>
          <a:schemeClr val="lt1">
            <a:hueOff val="0"/>
            <a:satOff val="0"/>
            <a:lumOff val="0"/>
            <a:alphaOff val="0"/>
          </a:schemeClr>
        </a:solidFill>
        <a:ln w="1587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sp>
    <dsp:sp modelId="{D3FB1727-4968-4633-A2E2-779E4C03E89D}">
      <dsp:nvSpPr>
        <dsp:cNvPr id="0" name=""/>
        <dsp:cNvSpPr/>
      </dsp:nvSpPr>
      <dsp:spPr>
        <a:xfrm>
          <a:off x="597358" y="1123324"/>
          <a:ext cx="5095437" cy="561662"/>
        </a:xfrm>
        <a:prstGeom prst="rec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5820" tIns="71120" rIns="71120" bIns="71120" numCol="1" spcCol="1270" anchor="ctr" anchorCtr="0">
          <a:noAutofit/>
        </a:bodyPr>
        <a:lstStyle/>
        <a:p>
          <a:pPr marL="0" lvl="0" indent="0" algn="l" defTabSz="1244600" rtl="0">
            <a:lnSpc>
              <a:spcPct val="90000"/>
            </a:lnSpc>
            <a:spcBef>
              <a:spcPct val="0"/>
            </a:spcBef>
            <a:spcAft>
              <a:spcPct val="35000"/>
            </a:spcAft>
            <a:buNone/>
          </a:pPr>
          <a:r>
            <a:rPr lang="tr-TR" sz="2800" kern="1200" dirty="0"/>
            <a:t>Self-</a:t>
          </a:r>
          <a:r>
            <a:rPr lang="tr-TR" sz="2800" kern="1200" dirty="0" err="1"/>
            <a:t>renewal</a:t>
          </a:r>
          <a:endParaRPr lang="tr-TR" sz="2800" kern="1200" dirty="0"/>
        </a:p>
      </dsp:txBody>
      <dsp:txXfrm>
        <a:off x="597358" y="1123324"/>
        <a:ext cx="5095437" cy="561662"/>
      </dsp:txXfrm>
    </dsp:sp>
    <dsp:sp modelId="{20F8C605-C494-4D7A-9C09-EA9439D59443}">
      <dsp:nvSpPr>
        <dsp:cNvPr id="0" name=""/>
        <dsp:cNvSpPr/>
      </dsp:nvSpPr>
      <dsp:spPr>
        <a:xfrm>
          <a:off x="246319" y="1053117"/>
          <a:ext cx="702078" cy="702078"/>
        </a:xfrm>
        <a:prstGeom prst="ellipse">
          <a:avLst/>
        </a:prstGeom>
        <a:solidFill>
          <a:schemeClr val="lt1">
            <a:hueOff val="0"/>
            <a:satOff val="0"/>
            <a:lumOff val="0"/>
            <a:alphaOff val="0"/>
          </a:schemeClr>
        </a:solidFill>
        <a:ln w="1587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sp>
    <dsp:sp modelId="{4CE26C87-02B3-4363-8A95-E385D3D27658}">
      <dsp:nvSpPr>
        <dsp:cNvPr id="0" name=""/>
        <dsp:cNvSpPr/>
      </dsp:nvSpPr>
      <dsp:spPr>
        <a:xfrm>
          <a:off x="393194" y="1965818"/>
          <a:ext cx="5299601" cy="561662"/>
        </a:xfrm>
        <a:prstGeom prst="rec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5820" tIns="71120" rIns="71120" bIns="71120" numCol="1" spcCol="1270" anchor="ctr" anchorCtr="0">
          <a:noAutofit/>
        </a:bodyPr>
        <a:lstStyle/>
        <a:p>
          <a:pPr marL="0" lvl="0" indent="0" algn="l" defTabSz="1244600" rtl="0">
            <a:lnSpc>
              <a:spcPct val="90000"/>
            </a:lnSpc>
            <a:spcBef>
              <a:spcPct val="0"/>
            </a:spcBef>
            <a:spcAft>
              <a:spcPct val="35000"/>
            </a:spcAft>
            <a:buNone/>
          </a:pPr>
          <a:r>
            <a:rPr lang="tr-TR" sz="2800" kern="1200" dirty="0" err="1"/>
            <a:t>Differentiation</a:t>
          </a:r>
          <a:endParaRPr lang="tr-TR" sz="2800" kern="1200" dirty="0"/>
        </a:p>
      </dsp:txBody>
      <dsp:txXfrm>
        <a:off x="393194" y="1965818"/>
        <a:ext cx="5299601" cy="561662"/>
      </dsp:txXfrm>
    </dsp:sp>
    <dsp:sp modelId="{FDBB1D33-2915-495E-81ED-8C97EEA3721C}">
      <dsp:nvSpPr>
        <dsp:cNvPr id="0" name=""/>
        <dsp:cNvSpPr/>
      </dsp:nvSpPr>
      <dsp:spPr>
        <a:xfrm>
          <a:off x="42155" y="1895610"/>
          <a:ext cx="702078" cy="702078"/>
        </a:xfrm>
        <a:prstGeom prst="ellipse">
          <a:avLst/>
        </a:prstGeom>
        <a:solidFill>
          <a:schemeClr val="lt1">
            <a:hueOff val="0"/>
            <a:satOff val="0"/>
            <a:lumOff val="0"/>
            <a:alphaOff val="0"/>
          </a:schemeClr>
        </a:solidFill>
        <a:ln w="1587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F79CA-41DB-492A-92E8-0E1781133CFA}">
      <dsp:nvSpPr>
        <dsp:cNvPr id="0" name=""/>
        <dsp:cNvSpPr/>
      </dsp:nvSpPr>
      <dsp:spPr>
        <a:xfrm>
          <a:off x="310112" y="0"/>
          <a:ext cx="5284430" cy="3302769"/>
        </a:xfrm>
        <a:prstGeom prst="swooshArrow">
          <a:avLst>
            <a:gd name="adj1" fmla="val 25000"/>
            <a:gd name="adj2" fmla="val 25000"/>
          </a:avLst>
        </a:prstGeom>
        <a:gradFill rotWithShape="1">
          <a:gsLst>
            <a:gs pos="0">
              <a:schemeClr val="accent2">
                <a:tint val="96000"/>
                <a:satMod val="120000"/>
                <a:lumMod val="120000"/>
              </a:schemeClr>
            </a:gs>
            <a:gs pos="100000">
              <a:schemeClr val="accent2">
                <a:shade val="89000"/>
                <a:lumMod val="90000"/>
              </a:schemeClr>
            </a:gs>
          </a:gsLst>
          <a:lin ang="5400000" scaled="0"/>
        </a:gradFill>
        <a:ln w="9525" cap="flat" cmpd="sng" algn="ctr">
          <a:solidFill>
            <a:schemeClr val="accent2"/>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hemeClr val="accent2"/>
        </a:lnRef>
        <a:fillRef idx="3">
          <a:schemeClr val="accent2"/>
        </a:fillRef>
        <a:effectRef idx="2">
          <a:schemeClr val="accent2"/>
        </a:effectRef>
        <a:fontRef idx="minor">
          <a:schemeClr val="lt1"/>
        </a:fontRef>
      </dsp:style>
    </dsp:sp>
    <dsp:sp modelId="{2F3D50B1-E717-4D9A-9119-965F31CF72AB}">
      <dsp:nvSpPr>
        <dsp:cNvPr id="0" name=""/>
        <dsp:cNvSpPr/>
      </dsp:nvSpPr>
      <dsp:spPr>
        <a:xfrm>
          <a:off x="830629" y="2455939"/>
          <a:ext cx="121541" cy="121541"/>
        </a:xfrm>
        <a:prstGeom prst="ellipse">
          <a:avLst/>
        </a:prstGeom>
        <a:gradFill rotWithShape="1">
          <a:gsLst>
            <a:gs pos="0">
              <a:schemeClr val="accent5">
                <a:tint val="96000"/>
                <a:satMod val="120000"/>
                <a:lumMod val="120000"/>
              </a:schemeClr>
            </a:gs>
            <a:gs pos="100000">
              <a:schemeClr val="accent5">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5">
              <a:shade val="25000"/>
              <a:satMod val="180000"/>
            </a:schemeClr>
          </a:contourClr>
        </a:sp3d>
      </dsp:spPr>
      <dsp:style>
        <a:lnRef idx="0">
          <a:schemeClr val="accent5"/>
        </a:lnRef>
        <a:fillRef idx="3">
          <a:schemeClr val="accent5"/>
        </a:fillRef>
        <a:effectRef idx="3">
          <a:schemeClr val="accent5"/>
        </a:effectRef>
        <a:fontRef idx="minor">
          <a:schemeClr val="lt1"/>
        </a:fontRef>
      </dsp:style>
    </dsp:sp>
    <dsp:sp modelId="{C2A46A74-3F85-4AD5-9E54-E6FF1419F1BC}">
      <dsp:nvSpPr>
        <dsp:cNvPr id="0" name=""/>
        <dsp:cNvSpPr/>
      </dsp:nvSpPr>
      <dsp:spPr>
        <a:xfrm>
          <a:off x="975589" y="2516709"/>
          <a:ext cx="793946" cy="786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403" tIns="0" rIns="0" bIns="0" numCol="1" spcCol="1270" anchor="t" anchorCtr="0">
          <a:noAutofit/>
        </a:bodyPr>
        <a:lstStyle/>
        <a:p>
          <a:pPr marL="0" lvl="0" indent="0" algn="l" defTabSz="444500" rtl="0">
            <a:lnSpc>
              <a:spcPct val="90000"/>
            </a:lnSpc>
            <a:spcBef>
              <a:spcPct val="0"/>
            </a:spcBef>
            <a:spcAft>
              <a:spcPct val="35000"/>
            </a:spcAft>
            <a:buNone/>
          </a:pPr>
          <a:r>
            <a:rPr lang="tr-TR" sz="1000" b="1" kern="1200" dirty="0" err="1"/>
            <a:t>Totipotent</a:t>
          </a:r>
          <a:endParaRPr lang="tr-TR" sz="1000" b="1" kern="1200" dirty="0"/>
        </a:p>
      </dsp:txBody>
      <dsp:txXfrm>
        <a:off x="975589" y="2516709"/>
        <a:ext cx="793946" cy="786059"/>
      </dsp:txXfrm>
    </dsp:sp>
    <dsp:sp modelId="{9F1C414F-5DD9-4921-B1CC-F2001F330C42}">
      <dsp:nvSpPr>
        <dsp:cNvPr id="0" name=""/>
        <dsp:cNvSpPr/>
      </dsp:nvSpPr>
      <dsp:spPr>
        <a:xfrm>
          <a:off x="1488540" y="1823789"/>
          <a:ext cx="190239" cy="190239"/>
        </a:xfrm>
        <a:prstGeom prst="ellipse">
          <a:avLst/>
        </a:prstGeom>
        <a:gradFill rotWithShape="1">
          <a:gsLst>
            <a:gs pos="0">
              <a:schemeClr val="accent5">
                <a:tint val="96000"/>
                <a:satMod val="120000"/>
                <a:lumMod val="120000"/>
              </a:schemeClr>
            </a:gs>
            <a:gs pos="100000">
              <a:schemeClr val="accent5">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5">
              <a:shade val="25000"/>
              <a:satMod val="180000"/>
            </a:schemeClr>
          </a:contourClr>
        </a:sp3d>
      </dsp:spPr>
      <dsp:style>
        <a:lnRef idx="0">
          <a:schemeClr val="accent5"/>
        </a:lnRef>
        <a:fillRef idx="3">
          <a:schemeClr val="accent5"/>
        </a:fillRef>
        <a:effectRef idx="3">
          <a:schemeClr val="accent5"/>
        </a:effectRef>
        <a:fontRef idx="minor">
          <a:schemeClr val="lt1"/>
        </a:fontRef>
      </dsp:style>
    </dsp:sp>
    <dsp:sp modelId="{4E7E4E3C-93D4-4285-9375-FF6EA190F722}">
      <dsp:nvSpPr>
        <dsp:cNvPr id="0" name=""/>
        <dsp:cNvSpPr/>
      </dsp:nvSpPr>
      <dsp:spPr>
        <a:xfrm>
          <a:off x="1672039" y="2058692"/>
          <a:ext cx="877215" cy="969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804" tIns="0" rIns="0" bIns="0" numCol="1" spcCol="1270" anchor="t" anchorCtr="0">
          <a:noAutofit/>
        </a:bodyPr>
        <a:lstStyle/>
        <a:p>
          <a:pPr marL="0" lvl="0" indent="0" algn="l" defTabSz="444500" rtl="0">
            <a:lnSpc>
              <a:spcPct val="90000"/>
            </a:lnSpc>
            <a:spcBef>
              <a:spcPct val="0"/>
            </a:spcBef>
            <a:spcAft>
              <a:spcPct val="35000"/>
            </a:spcAft>
            <a:buNone/>
          </a:pPr>
          <a:r>
            <a:rPr lang="tr-TR" sz="1000" b="1" kern="1200" dirty="0" err="1"/>
            <a:t>Pluripotent</a:t>
          </a:r>
          <a:endParaRPr lang="tr-TR" sz="1000" b="1" kern="1200" dirty="0"/>
        </a:p>
      </dsp:txBody>
      <dsp:txXfrm>
        <a:off x="1672039" y="2058692"/>
        <a:ext cx="877215" cy="969255"/>
      </dsp:txXfrm>
    </dsp:sp>
    <dsp:sp modelId="{3D15E6AF-2786-4514-9AE8-E99550D48DBD}">
      <dsp:nvSpPr>
        <dsp:cNvPr id="0" name=""/>
        <dsp:cNvSpPr/>
      </dsp:nvSpPr>
      <dsp:spPr>
        <a:xfrm rot="19973410">
          <a:off x="2308187" y="1341664"/>
          <a:ext cx="274893" cy="253038"/>
        </a:xfrm>
        <a:prstGeom prst="ellipse">
          <a:avLst/>
        </a:prstGeom>
        <a:gradFill rotWithShape="1">
          <a:gsLst>
            <a:gs pos="0">
              <a:schemeClr val="accent5">
                <a:tint val="96000"/>
                <a:satMod val="120000"/>
                <a:lumMod val="120000"/>
              </a:schemeClr>
            </a:gs>
            <a:gs pos="100000">
              <a:schemeClr val="accent5">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5">
              <a:shade val="25000"/>
              <a:satMod val="180000"/>
            </a:schemeClr>
          </a:contourClr>
        </a:sp3d>
      </dsp:spPr>
      <dsp:style>
        <a:lnRef idx="0">
          <a:schemeClr val="accent5"/>
        </a:lnRef>
        <a:fillRef idx="3">
          <a:schemeClr val="accent5"/>
        </a:fillRef>
        <a:effectRef idx="3">
          <a:schemeClr val="accent5"/>
        </a:effectRef>
        <a:fontRef idx="minor">
          <a:schemeClr val="lt1"/>
        </a:fontRef>
      </dsp:style>
    </dsp:sp>
    <dsp:sp modelId="{02B2CFC4-87F5-4BE7-88CD-B545CCCCFE24}">
      <dsp:nvSpPr>
        <dsp:cNvPr id="0" name=""/>
        <dsp:cNvSpPr/>
      </dsp:nvSpPr>
      <dsp:spPr>
        <a:xfrm>
          <a:off x="2460875" y="1748822"/>
          <a:ext cx="1019895" cy="1212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05" tIns="0" rIns="0" bIns="0" numCol="1" spcCol="1270" anchor="t" anchorCtr="0">
          <a:noAutofit/>
        </a:bodyPr>
        <a:lstStyle/>
        <a:p>
          <a:pPr marL="0" lvl="0" indent="0" algn="l" defTabSz="444500" rtl="0">
            <a:lnSpc>
              <a:spcPct val="90000"/>
            </a:lnSpc>
            <a:spcBef>
              <a:spcPct val="0"/>
            </a:spcBef>
            <a:spcAft>
              <a:spcPct val="35000"/>
            </a:spcAft>
            <a:buNone/>
          </a:pPr>
          <a:r>
            <a:rPr lang="tr-TR" sz="1000" b="1" kern="1200" dirty="0" err="1"/>
            <a:t>Multipotent</a:t>
          </a:r>
          <a:endParaRPr lang="tr-TR" sz="1000" b="1" kern="1200" dirty="0"/>
        </a:p>
      </dsp:txBody>
      <dsp:txXfrm>
        <a:off x="2460875" y="1748822"/>
        <a:ext cx="1019895" cy="1212571"/>
      </dsp:txXfrm>
    </dsp:sp>
    <dsp:sp modelId="{6ED1A66D-D4F7-4692-BC3B-8F0A6799C902}">
      <dsp:nvSpPr>
        <dsp:cNvPr id="0" name=""/>
        <dsp:cNvSpPr/>
      </dsp:nvSpPr>
      <dsp:spPr>
        <a:xfrm rot="4347137">
          <a:off x="3279549" y="903455"/>
          <a:ext cx="329728" cy="390380"/>
        </a:xfrm>
        <a:prstGeom prst="ellipse">
          <a:avLst/>
        </a:prstGeom>
        <a:gradFill rotWithShape="1">
          <a:gsLst>
            <a:gs pos="0">
              <a:schemeClr val="accent5">
                <a:tint val="96000"/>
                <a:satMod val="120000"/>
                <a:lumMod val="120000"/>
              </a:schemeClr>
            </a:gs>
            <a:gs pos="100000">
              <a:schemeClr val="accent5">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5">
              <a:shade val="25000"/>
              <a:satMod val="180000"/>
            </a:schemeClr>
          </a:contourClr>
        </a:sp3d>
      </dsp:spPr>
      <dsp:style>
        <a:lnRef idx="0">
          <a:schemeClr val="accent5"/>
        </a:lnRef>
        <a:fillRef idx="3">
          <a:schemeClr val="accent5"/>
        </a:fillRef>
        <a:effectRef idx="3">
          <a:schemeClr val="accent5"/>
        </a:effectRef>
        <a:fontRef idx="minor">
          <a:schemeClr val="lt1"/>
        </a:fontRef>
      </dsp:style>
    </dsp:sp>
    <dsp:sp modelId="{9FD90D8C-1C5A-432D-AB7F-28555B9EFBC7}">
      <dsp:nvSpPr>
        <dsp:cNvPr id="0" name=""/>
        <dsp:cNvSpPr/>
      </dsp:nvSpPr>
      <dsp:spPr>
        <a:xfrm>
          <a:off x="3384372" y="1440164"/>
          <a:ext cx="1056886" cy="1575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607" tIns="0" rIns="0" bIns="0" numCol="1" spcCol="1270" anchor="t" anchorCtr="0">
          <a:noAutofit/>
        </a:bodyPr>
        <a:lstStyle/>
        <a:p>
          <a:pPr marL="0" lvl="0" indent="0" algn="l" defTabSz="444500" rtl="0">
            <a:lnSpc>
              <a:spcPct val="90000"/>
            </a:lnSpc>
            <a:spcBef>
              <a:spcPct val="0"/>
            </a:spcBef>
            <a:spcAft>
              <a:spcPct val="35000"/>
            </a:spcAft>
            <a:buNone/>
          </a:pPr>
          <a:r>
            <a:rPr lang="tr-TR" sz="1000" b="1" kern="1200" dirty="0" err="1"/>
            <a:t>Oligopotent</a:t>
          </a:r>
          <a:endParaRPr lang="tr-TR" sz="1000" b="1" kern="1200" dirty="0"/>
        </a:p>
      </dsp:txBody>
      <dsp:txXfrm>
        <a:off x="3384372" y="1440164"/>
        <a:ext cx="1056886" cy="1575906"/>
      </dsp:txXfrm>
    </dsp:sp>
    <dsp:sp modelId="{FAB963A0-0147-46E3-94A7-2EBFE4D6E476}">
      <dsp:nvSpPr>
        <dsp:cNvPr id="0" name=""/>
        <dsp:cNvSpPr/>
      </dsp:nvSpPr>
      <dsp:spPr>
        <a:xfrm>
          <a:off x="4173867" y="617917"/>
          <a:ext cx="590473" cy="424191"/>
        </a:xfrm>
        <a:prstGeom prst="ellipse">
          <a:avLst/>
        </a:prstGeom>
        <a:gradFill rotWithShape="1">
          <a:gsLst>
            <a:gs pos="0">
              <a:schemeClr val="accent5">
                <a:tint val="96000"/>
                <a:satMod val="120000"/>
                <a:lumMod val="120000"/>
              </a:schemeClr>
            </a:gs>
            <a:gs pos="100000">
              <a:schemeClr val="accent5">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5">
              <a:shade val="25000"/>
              <a:satMod val="180000"/>
            </a:schemeClr>
          </a:contourClr>
        </a:sp3d>
      </dsp:spPr>
      <dsp:style>
        <a:lnRef idx="0">
          <a:schemeClr val="accent5"/>
        </a:lnRef>
        <a:fillRef idx="3">
          <a:schemeClr val="accent5"/>
        </a:fillRef>
        <a:effectRef idx="3">
          <a:schemeClr val="accent5"/>
        </a:effectRef>
        <a:fontRef idx="minor">
          <a:schemeClr val="lt1"/>
        </a:fontRef>
      </dsp:style>
    </dsp:sp>
    <dsp:sp modelId="{72E575BD-E146-4439-8751-E42890B255AD}">
      <dsp:nvSpPr>
        <dsp:cNvPr id="0" name=""/>
        <dsp:cNvSpPr/>
      </dsp:nvSpPr>
      <dsp:spPr>
        <a:xfrm>
          <a:off x="4441131" y="1297133"/>
          <a:ext cx="1056886" cy="1580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209" tIns="0" rIns="0" bIns="0" numCol="1" spcCol="1270" anchor="t" anchorCtr="0">
          <a:noAutofit/>
        </a:bodyPr>
        <a:lstStyle/>
        <a:p>
          <a:pPr marL="0" lvl="0" indent="0" algn="l" defTabSz="444500" rtl="0">
            <a:lnSpc>
              <a:spcPct val="90000"/>
            </a:lnSpc>
            <a:spcBef>
              <a:spcPct val="0"/>
            </a:spcBef>
            <a:spcAft>
              <a:spcPct val="35000"/>
            </a:spcAft>
            <a:buNone/>
          </a:pPr>
          <a:r>
            <a:rPr lang="tr-TR" sz="1000" b="1" kern="1200" dirty="0" err="1"/>
            <a:t>Unipotent</a:t>
          </a:r>
          <a:endParaRPr lang="tr-TR" sz="1000" b="1" kern="1200" dirty="0"/>
        </a:p>
      </dsp:txBody>
      <dsp:txXfrm>
        <a:off x="4441131" y="1297133"/>
        <a:ext cx="1056886" cy="158043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993BBA-178F-4A62-BDB8-F252697A6976}" type="datetimeFigureOut">
              <a:rPr lang="tr-TR" smtClean="0"/>
              <a:pPr/>
              <a:t>9.01.2022</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5EFD01-1F8B-4C76-A61D-6C6823EC94A1}" type="slidenum">
              <a:rPr lang="tr-TR" smtClean="0"/>
              <a:pPr/>
              <a:t>‹#›</a:t>
            </a:fld>
            <a:endParaRPr lang="tr-TR"/>
          </a:p>
        </p:txBody>
      </p:sp>
    </p:spTree>
    <p:extLst>
      <p:ext uri="{BB962C8B-B14F-4D97-AF65-F5344CB8AC3E}">
        <p14:creationId xmlns:p14="http://schemas.microsoft.com/office/powerpoint/2010/main" val="3635099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err="1"/>
              <a:t>Prof.Dr</a:t>
            </a:r>
            <a:r>
              <a:rPr lang="tr-TR" dirty="0"/>
              <a:t>. Yusuf</a:t>
            </a:r>
            <a:r>
              <a:rPr lang="tr-TR" baseline="0" dirty="0"/>
              <a:t> ÖZKUL</a:t>
            </a:r>
            <a:endParaRPr lang="tr-TR" dirty="0"/>
          </a:p>
        </p:txBody>
      </p:sp>
      <p:sp>
        <p:nvSpPr>
          <p:cNvPr id="4" name="3 Slayt Numarası Yer Tutucusu"/>
          <p:cNvSpPr>
            <a:spLocks noGrp="1"/>
          </p:cNvSpPr>
          <p:nvPr>
            <p:ph type="sldNum" sz="quarter" idx="10"/>
          </p:nvPr>
        </p:nvSpPr>
        <p:spPr/>
        <p:txBody>
          <a:bodyPr/>
          <a:lstStyle/>
          <a:p>
            <a:fld id="{E55EFD01-1F8B-4C76-A61D-6C6823EC94A1}" type="slidenum">
              <a:rPr lang="tr-TR" smtClean="0"/>
              <a:pPr/>
              <a:t>1</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5EFD01-1F8B-4C76-A61D-6C6823EC94A1}" type="slidenum">
              <a:rPr lang="tr-TR" smtClean="0"/>
              <a:pPr/>
              <a:t>9</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5EFD01-1F8B-4C76-A61D-6C6823EC94A1}" type="slidenum">
              <a:rPr lang="tr-TR" smtClean="0"/>
              <a:pPr/>
              <a:t>25</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5EFD01-1F8B-4C76-A61D-6C6823EC94A1}" type="slidenum">
              <a:rPr lang="tr-TR" smtClean="0"/>
              <a:pPr/>
              <a:t>37</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5EFD01-1F8B-4C76-A61D-6C6823EC94A1}" type="slidenum">
              <a:rPr lang="tr-TR" smtClean="0"/>
              <a:pPr/>
              <a:t>38</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dirty="0"/>
              <a:t>Yang Z, </a:t>
            </a:r>
            <a:r>
              <a:rPr lang="tr-TR" sz="1200" dirty="0"/>
              <a:t>et al. </a:t>
            </a:r>
            <a:r>
              <a:rPr lang="en-US" sz="1200" dirty="0"/>
              <a:t>Amelioration of diabetic retinopathy by engrafted human adipose-derived </a:t>
            </a:r>
            <a:r>
              <a:rPr lang="en-US" sz="1200" dirty="0" err="1"/>
              <a:t>mesenchymal</a:t>
            </a:r>
            <a:r>
              <a:rPr lang="en-US" sz="1200" dirty="0"/>
              <a:t> stem cells in </a:t>
            </a:r>
            <a:r>
              <a:rPr lang="en-US" sz="1200" dirty="0" err="1"/>
              <a:t>streptozotocin</a:t>
            </a:r>
            <a:r>
              <a:rPr lang="en-US" sz="1200" dirty="0"/>
              <a:t> diabetic rats. </a:t>
            </a:r>
            <a:r>
              <a:rPr lang="en-US" sz="1200" dirty="0" err="1"/>
              <a:t>Graefes</a:t>
            </a:r>
            <a:r>
              <a:rPr lang="en-US" sz="1200" dirty="0"/>
              <a:t> Arch </a:t>
            </a:r>
            <a:r>
              <a:rPr lang="en-US" sz="1200" dirty="0" err="1"/>
              <a:t>Clin</a:t>
            </a:r>
            <a:r>
              <a:rPr lang="en-US" sz="1200" dirty="0"/>
              <a:t> Exp </a:t>
            </a:r>
            <a:r>
              <a:rPr lang="en-US" sz="1200" dirty="0" err="1"/>
              <a:t>Ophthalmol</a:t>
            </a:r>
            <a:r>
              <a:rPr lang="en-US" sz="1200" dirty="0"/>
              <a:t> 2010; 248: 1415-1422</a:t>
            </a:r>
            <a:r>
              <a:rPr lang="tr-TR" sz="1200" dirty="0"/>
              <a:t>.</a:t>
            </a:r>
            <a:endParaRPr lang="tr-TR" dirty="0"/>
          </a:p>
        </p:txBody>
      </p:sp>
      <p:sp>
        <p:nvSpPr>
          <p:cNvPr id="4" name="3 Slayt Numarası Yer Tutucusu"/>
          <p:cNvSpPr>
            <a:spLocks noGrp="1"/>
          </p:cNvSpPr>
          <p:nvPr>
            <p:ph type="sldNum" sz="quarter" idx="10"/>
          </p:nvPr>
        </p:nvSpPr>
        <p:spPr/>
        <p:txBody>
          <a:bodyPr/>
          <a:lstStyle/>
          <a:p>
            <a:fld id="{E55EFD01-1F8B-4C76-A61D-6C6823EC94A1}" type="slidenum">
              <a:rPr lang="tr-TR" smtClean="0"/>
              <a:pPr/>
              <a:t>57</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5EFD01-1F8B-4C76-A61D-6C6823EC94A1}" type="slidenum">
              <a:rPr lang="tr-TR" smtClean="0"/>
              <a:pPr/>
              <a:t>61</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51206"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6200000">
            <a:off x="1143000" y="-1142999"/>
            <a:ext cx="6858001"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9"/>
          <p:cNvGrpSpPr>
            <a:grpSpLocks noChangeAspect="1"/>
          </p:cNvGrpSpPr>
          <p:nvPr/>
        </p:nvGrpSpPr>
        <p:grpSpPr bwMode="hidden">
          <a:xfrm>
            <a:off x="162695" y="5705517"/>
            <a:ext cx="8981305" cy="848733"/>
            <a:chOff x="-309563" y="4316413"/>
            <a:chExt cx="9415463" cy="1211262"/>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827584" y="2060848"/>
            <a:ext cx="7772400" cy="1780108"/>
          </a:xfrm>
        </p:spPr>
        <p:txBody>
          <a:bodyPr anchor="b">
            <a:normAutofit/>
          </a:bodyPr>
          <a:lstStyle>
            <a:lvl1pPr>
              <a:defRPr sz="4400">
                <a:solidFill>
                  <a:srgbClr val="FFFFFF"/>
                </a:solidFill>
              </a:defRPr>
            </a:lvl1pPr>
          </a:lstStyle>
          <a:p>
            <a:r>
              <a:rPr lang="tr-TR" dirty="0"/>
              <a:t>Asıl başlık stili için tıklatın</a:t>
            </a:r>
            <a:endParaRPr lang="en-US" dirty="0"/>
          </a:p>
        </p:txBody>
      </p:sp>
      <p:sp>
        <p:nvSpPr>
          <p:cNvPr id="3" name="Subtitle 2"/>
          <p:cNvSpPr>
            <a:spLocks noGrp="1"/>
          </p:cNvSpPr>
          <p:nvPr>
            <p:ph type="subTitle" idx="1"/>
          </p:nvPr>
        </p:nvSpPr>
        <p:spPr>
          <a:xfrm>
            <a:off x="2339752" y="3933056"/>
            <a:ext cx="5576663"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4487BB59-7D52-48DE-8B61-1487D2D98B93}" type="datetimeFigureOut">
              <a:rPr lang="tr-TR" smtClean="0"/>
              <a:pPr/>
              <a:t>9.01.2022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015F7DF-347E-44EA-AFAE-B6CE4BB3CC72}" type="slidenum">
              <a:rPr lang="tr-TR" smtClean="0"/>
              <a:pPr/>
              <a:t>‹#›</a:t>
            </a:fld>
            <a:endParaRPr lang="tr-TR"/>
          </a:p>
        </p:txBody>
      </p:sp>
      <p:pic>
        <p:nvPicPr>
          <p:cNvPr id="51207" name="Picture 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047" y="-11435"/>
            <a:ext cx="9111954" cy="171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11" y="283965"/>
            <a:ext cx="151784" cy="6574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251520" y="2708920"/>
            <a:ext cx="8229600" cy="1252728"/>
          </a:xfrm>
        </p:spPr>
        <p:txBody>
          <a:bodyPr/>
          <a:lstStyle/>
          <a:p>
            <a:r>
              <a:rPr lang="tr-TR" dirty="0"/>
              <a:t>Asıl başlık stili için tıklatın</a:t>
            </a:r>
            <a:endParaRPr lang="en-US" dirty="0"/>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4487BB59-7D52-48DE-8B61-1487D2D98B93}" type="datetimeFigureOut">
              <a:rPr lang="tr-TR" smtClean="0"/>
              <a:pPr/>
              <a:t>9.01.2022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015F7DF-347E-44EA-AFAE-B6CE4BB3CC72}"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487BB59-7D52-48DE-8B61-1487D2D98B93}" type="datetimeFigureOut">
              <a:rPr lang="tr-TR" smtClean="0"/>
              <a:pPr/>
              <a:t>9.01.2022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015F7DF-347E-44EA-AFAE-B6CE4BB3CC72}" type="slidenum">
              <a:rPr lang="tr-TR" smtClean="0"/>
              <a:pPr/>
              <a:t>‹#›</a:t>
            </a:fld>
            <a:endParaRPr lang="tr-T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5120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971600" y="2132856"/>
            <a:ext cx="7408333" cy="3450696"/>
          </a:xfrm>
        </p:spPr>
        <p:txBody>
          <a:bodyPr/>
          <a:lstStyle/>
          <a:p>
            <a:pPr lvl="0"/>
            <a:r>
              <a:rPr lang="tr-TR"/>
              <a:t>Asıl </a:t>
            </a:r>
            <a:r>
              <a:rPr lang="tr-TR" dirty="0"/>
              <a:t>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10"/>
          </p:nvPr>
        </p:nvSpPr>
        <p:spPr>
          <a:xfrm>
            <a:off x="5263205" y="5707553"/>
            <a:ext cx="3786690" cy="365125"/>
          </a:xfrm>
        </p:spPr>
        <p:txBody>
          <a:bodyPr/>
          <a:lstStyle/>
          <a:p>
            <a:fld id="{4487BB59-7D52-48DE-8B61-1487D2D98B93}" type="datetimeFigureOut">
              <a:rPr lang="tr-TR" smtClean="0"/>
              <a:pPr/>
              <a:t>9.01.2022</a:t>
            </a:fld>
            <a:endParaRPr lang="tr-TR"/>
          </a:p>
        </p:txBody>
      </p:sp>
      <p:sp>
        <p:nvSpPr>
          <p:cNvPr id="5" name="Footer Placeholder 4"/>
          <p:cNvSpPr>
            <a:spLocks noGrp="1"/>
          </p:cNvSpPr>
          <p:nvPr>
            <p:ph type="ftr" sz="quarter" idx="11"/>
          </p:nvPr>
        </p:nvSpPr>
        <p:spPr>
          <a:xfrm>
            <a:off x="293171" y="5707553"/>
            <a:ext cx="3786691" cy="365125"/>
          </a:xfrm>
        </p:spPr>
        <p:txBody>
          <a:bodyPr/>
          <a:lstStyle/>
          <a:p>
            <a:endParaRPr lang="tr-TR"/>
          </a:p>
        </p:txBody>
      </p:sp>
      <p:sp>
        <p:nvSpPr>
          <p:cNvPr id="6" name="Slide Number Placeholder 5"/>
          <p:cNvSpPr>
            <a:spLocks noGrp="1"/>
          </p:cNvSpPr>
          <p:nvPr>
            <p:ph type="sldNum" sz="quarter" idx="12"/>
          </p:nvPr>
        </p:nvSpPr>
        <p:spPr>
          <a:xfrm>
            <a:off x="4090621" y="5707552"/>
            <a:ext cx="1161826" cy="365125"/>
          </a:xfrm>
        </p:spPr>
        <p:txBody>
          <a:bodyPr/>
          <a:lstStyle/>
          <a:p>
            <a:fld id="{2015F7DF-347E-44EA-AFAE-B6CE4BB3CC72}" type="slidenum">
              <a:rPr lang="tr-TR" smtClean="0"/>
              <a:pPr/>
              <a:t>‹#›</a:t>
            </a:fld>
            <a:endParaRPr lang="tr-TR"/>
          </a:p>
        </p:txBody>
      </p:sp>
      <p:sp>
        <p:nvSpPr>
          <p:cNvPr id="7" name="Title 6"/>
          <p:cNvSpPr>
            <a:spLocks noGrp="1"/>
          </p:cNvSpPr>
          <p:nvPr>
            <p:ph type="title"/>
          </p:nvPr>
        </p:nvSpPr>
        <p:spPr>
          <a:xfrm>
            <a:off x="639085" y="1950285"/>
            <a:ext cx="8229600" cy="1252728"/>
          </a:xfrm>
        </p:spPr>
        <p:txBody>
          <a:bodyPr/>
          <a:lstStyle/>
          <a:p>
            <a:r>
              <a:rPr lang="tr-TR"/>
              <a:t>Asıl başlık stili için tıklatın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175913" y="5068319"/>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tr-TR"/>
              <a:t>Asıl başlık stili için tıklatın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4487BB59-7D52-48DE-8B61-1487D2D98B93}" type="datetimeFigureOut">
              <a:rPr lang="tr-TR" smtClean="0"/>
              <a:pPr/>
              <a:t>9.01.2022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015F7DF-347E-44EA-AFAE-B6CE4BB3CC72}" type="slidenum">
              <a:rPr lang="tr-TR" smtClean="0"/>
              <a:pPr/>
              <a:t>‹#›</a:t>
            </a:fld>
            <a:endParaRPr lang="tr-TR"/>
          </a:p>
        </p:txBody>
      </p:sp>
      <p:sp>
        <p:nvSpPr>
          <p:cNvPr id="10" name="Freeform 18"/>
          <p:cNvSpPr>
            <a:spLocks/>
          </p:cNvSpPr>
          <p:nvPr/>
        </p:nvSpPr>
        <p:spPr bwMode="hidden">
          <a:xfrm>
            <a:off x="-1" y="5466458"/>
            <a:ext cx="8899289"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4"/>
          <p:cNvSpPr>
            <a:spLocks/>
          </p:cNvSpPr>
          <p:nvPr/>
        </p:nvSpPr>
        <p:spPr bwMode="hidden">
          <a:xfrm>
            <a:off x="-76201" y="5301207"/>
            <a:ext cx="8965859" cy="600961"/>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5" name="Date Placeholder 4"/>
          <p:cNvSpPr>
            <a:spLocks noGrp="1"/>
          </p:cNvSpPr>
          <p:nvPr>
            <p:ph type="dt" sz="half" idx="10"/>
          </p:nvPr>
        </p:nvSpPr>
        <p:spPr/>
        <p:txBody>
          <a:bodyPr/>
          <a:lstStyle/>
          <a:p>
            <a:fld id="{4487BB59-7D52-48DE-8B61-1487D2D98B93}" type="datetimeFigureOut">
              <a:rPr lang="tr-TR" smtClean="0"/>
              <a:pPr/>
              <a:t>9.01.2022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015F7DF-347E-44EA-AFAE-B6CE4BB3CC72}" type="slidenum">
              <a:rPr lang="tr-TR" smtClean="0"/>
              <a:pPr/>
              <a:t>‹#›</a:t>
            </a:fld>
            <a:endParaRPr lang="tr-TR"/>
          </a:p>
        </p:txBody>
      </p:sp>
      <p:sp>
        <p:nvSpPr>
          <p:cNvPr id="9" name="Content Placeholder 8"/>
          <p:cNvSpPr>
            <a:spLocks noGrp="1"/>
          </p:cNvSpPr>
          <p:nvPr>
            <p:ph sz="quarter" idx="13"/>
          </p:nvPr>
        </p:nvSpPr>
        <p:spPr>
          <a:xfrm>
            <a:off x="676655" y="2679192"/>
            <a:ext cx="3822192" cy="34472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487BB59-7D52-48DE-8B61-1487D2D98B93}" type="datetimeFigureOut">
              <a:rPr lang="tr-TR" smtClean="0"/>
              <a:pPr/>
              <a:t>9.01.2022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015F7DF-347E-44EA-AFAE-B6CE4BB3CC72}"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3568" y="188640"/>
            <a:ext cx="8229600" cy="1252728"/>
          </a:xfrm>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fld id="{4487BB59-7D52-48DE-8B61-1487D2D98B93}" type="datetimeFigureOut">
              <a:rPr lang="tr-TR" smtClean="0"/>
              <a:pPr/>
              <a:t>9.01.2022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015F7DF-347E-44EA-AFAE-B6CE4BB3CC72}"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5427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4487BB59-7D52-48DE-8B61-1487D2D98B93}" type="datetimeFigureOut">
              <a:rPr lang="tr-TR" smtClean="0"/>
              <a:pPr/>
              <a:t>9.01.2022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2015F7DF-347E-44EA-AFAE-B6CE4BB3CC72}"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487BB59-7D52-48DE-8B61-1487D2D98B93}" type="datetimeFigureOut">
              <a:rPr lang="tr-TR" smtClean="0"/>
              <a:pPr/>
              <a:t>9.01.2022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015F7DF-347E-44EA-AFAE-B6CE4BB3CC72}" type="slidenum">
              <a:rPr lang="tr-TR" smtClean="0"/>
              <a:pPr/>
              <a:t>‹#›</a:t>
            </a:fld>
            <a:endParaRPr lang="tr-T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tr-TR"/>
              <a:t>Asıl başlık stili için tıklatın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tr-TR"/>
              <a:t>Asıl başlık stili için tıklatın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4487BB59-7D52-48DE-8B61-1487D2D98B93}" type="datetimeFigureOut">
              <a:rPr lang="tr-TR" smtClean="0"/>
              <a:pPr/>
              <a:t>9.01.2022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015F7DF-347E-44EA-AFAE-B6CE4BB3CC72}" type="slidenum">
              <a:rPr lang="tr-TR" smtClean="0"/>
              <a:pPr/>
              <a:t>‹#›</a:t>
            </a:fld>
            <a:endParaRPr lang="tr-T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9000" b="-29000"/>
          </a:stretch>
        </a:blip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4487BB59-7D52-48DE-8B61-1487D2D98B93}" type="datetimeFigureOut">
              <a:rPr lang="tr-TR" smtClean="0"/>
              <a:pPr/>
              <a:t>9.01.2022</a:t>
            </a:fld>
            <a:endParaRPr lang="tr-T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tr-T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2015F7DF-347E-44EA-AFAE-B6CE4BB3CC72}" type="slidenum">
              <a:rPr lang="tr-TR" smtClean="0"/>
              <a:pPr/>
              <a:t>‹#›</a:t>
            </a:fld>
            <a:endParaRPr lang="tr-T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26.emf"/><Relationship Id="rId3" Type="http://schemas.openxmlformats.org/officeDocument/2006/relationships/image" Target="../media/image23.png"/><Relationship Id="rId7" Type="http://schemas.openxmlformats.org/officeDocument/2006/relationships/diagramQuickStyle" Target="../diagrams/quickStyle2.xml"/><Relationship Id="rId12" Type="http://schemas.openxmlformats.org/officeDocument/2006/relationships/image" Target="../media/image25.png"/><Relationship Id="rId17" Type="http://schemas.openxmlformats.org/officeDocument/2006/relationships/image" Target="../media/image30.emf"/><Relationship Id="rId2" Type="http://schemas.openxmlformats.org/officeDocument/2006/relationships/slideLayout" Target="../slideLayouts/slideLayout2.xml"/><Relationship Id="rId16" Type="http://schemas.openxmlformats.org/officeDocument/2006/relationships/image" Target="../media/image29.png"/><Relationship Id="rId1" Type="http://schemas.openxmlformats.org/officeDocument/2006/relationships/vmlDrawing" Target="../drawings/vmlDrawing1.vml"/><Relationship Id="rId6" Type="http://schemas.openxmlformats.org/officeDocument/2006/relationships/diagramLayout" Target="../diagrams/layout2.xml"/><Relationship Id="rId11" Type="http://schemas.openxmlformats.org/officeDocument/2006/relationships/image" Target="../media/image22.png"/><Relationship Id="rId5" Type="http://schemas.openxmlformats.org/officeDocument/2006/relationships/diagramData" Target="../diagrams/data2.xml"/><Relationship Id="rId15" Type="http://schemas.openxmlformats.org/officeDocument/2006/relationships/image" Target="../media/image28.png"/><Relationship Id="rId10" Type="http://schemas.openxmlformats.org/officeDocument/2006/relationships/oleObject" Target="../embeddings/oleObject1.bin"/><Relationship Id="rId4" Type="http://schemas.openxmlformats.org/officeDocument/2006/relationships/image" Target="../media/image24.png"/><Relationship Id="rId9" Type="http://schemas.microsoft.com/office/2007/relationships/diagramDrawing" Target="../diagrams/drawing2.xml"/><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temcells.nih.gov/info/pages/glossary.aspx"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video" Target="file:///C:\Users\Ayse\Desktop\K&#246;k%20h&#252;cre%20video%20editleri\film%2011_all.mp4"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dirty="0"/>
          </a:p>
        </p:txBody>
      </p:sp>
      <p:pic>
        <p:nvPicPr>
          <p:cNvPr id="4" name="Picture 2" descr="C:\Users\MCetin\A-MCETIN 2012-2013\GENKÖK DOC  2013-2014\genkök FİLM RESIM\genkök fotoğraflar\IMG_042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34721"/>
            <a:ext cx="9144000" cy="68232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cstate="print"/>
          <a:srcRect/>
          <a:stretch>
            <a:fillRect/>
          </a:stretch>
        </p:blipFill>
        <p:spPr bwMode="auto">
          <a:xfrm>
            <a:off x="0" y="0"/>
            <a:ext cx="3384376" cy="10844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7 Dikdörtgen"/>
          <p:cNvSpPr/>
          <p:nvPr/>
        </p:nvSpPr>
        <p:spPr>
          <a:xfrm>
            <a:off x="2123728" y="2852936"/>
            <a:ext cx="7020272" cy="1800200"/>
          </a:xfrm>
          <a:prstGeom prst="rect">
            <a:avLst/>
          </a:prstGeom>
          <a:solidFill>
            <a:srgbClr val="E0E0E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70000"/>
              </a:lnSpc>
              <a:spcBef>
                <a:spcPct val="0"/>
              </a:spcBef>
              <a:defRPr/>
            </a:pPr>
            <a:r>
              <a:rPr lang="tr-TR" sz="4000" dirty="0">
                <a:ln w="18415" cmpd="sng">
                  <a:solidFill>
                    <a:srgbClr val="FFFFFF"/>
                  </a:solidFill>
                  <a:prstDash val="solid"/>
                </a:ln>
                <a:solidFill>
                  <a:srgbClr val="FF0000"/>
                </a:solidFill>
                <a:effectLst>
                  <a:outerShdw blurRad="38100" dist="38100" dir="2700000" algn="tl">
                    <a:srgbClr val="000000">
                      <a:alpha val="43137"/>
                    </a:srgbClr>
                  </a:outerShdw>
                </a:effectLst>
              </a:rPr>
              <a:t>STEM CELL THERAPIES IN RETINAL DEGENERATIONS</a:t>
            </a:r>
          </a:p>
        </p:txBody>
      </p:sp>
      <p:sp>
        <p:nvSpPr>
          <p:cNvPr id="10" name="9 Dikdörtgen"/>
          <p:cNvSpPr/>
          <p:nvPr/>
        </p:nvSpPr>
        <p:spPr>
          <a:xfrm>
            <a:off x="3635896" y="5877272"/>
            <a:ext cx="3779912" cy="523220"/>
          </a:xfrm>
          <a:prstGeom prst="rect">
            <a:avLst/>
          </a:prstGeom>
        </p:spPr>
        <p:txBody>
          <a:bodyPr wrap="square">
            <a:spAutoFit/>
          </a:bodyPr>
          <a:lstStyle/>
          <a:p>
            <a:r>
              <a:rPr lang="tr-TR" sz="2800" dirty="0"/>
              <a:t> </a:t>
            </a:r>
          </a:p>
        </p:txBody>
      </p:sp>
      <p:sp>
        <p:nvSpPr>
          <p:cNvPr id="11" name="10 Dikdörtgen"/>
          <p:cNvSpPr/>
          <p:nvPr/>
        </p:nvSpPr>
        <p:spPr>
          <a:xfrm>
            <a:off x="4499992" y="5445224"/>
            <a:ext cx="4644008" cy="1152128"/>
          </a:xfrm>
          <a:prstGeom prst="rect">
            <a:avLst/>
          </a:prstGeom>
          <a:solidFill>
            <a:srgbClr val="E0E0E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err="1">
                <a:solidFill>
                  <a:schemeClr val="tx1"/>
                </a:solidFill>
              </a:rPr>
              <a:t>Prof.Dr</a:t>
            </a:r>
            <a:r>
              <a:rPr lang="tr-TR" sz="2400" dirty="0">
                <a:solidFill>
                  <a:schemeClr val="tx1"/>
                </a:solidFill>
              </a:rPr>
              <a:t>. Ayşe Öner, FEBO</a:t>
            </a:r>
          </a:p>
          <a:p>
            <a:pPr algn="ctr"/>
            <a:r>
              <a:rPr lang="tr-TR" sz="2400" dirty="0">
                <a:solidFill>
                  <a:schemeClr val="tx1"/>
                </a:solidFill>
              </a:rPr>
              <a:t>Erciyes </a:t>
            </a:r>
            <a:r>
              <a:rPr lang="tr-TR" sz="2400" dirty="0" err="1">
                <a:solidFill>
                  <a:schemeClr val="tx1"/>
                </a:solidFill>
              </a:rPr>
              <a:t>University</a:t>
            </a:r>
            <a:r>
              <a:rPr lang="tr-TR" sz="2400" dirty="0">
                <a:solidFill>
                  <a:schemeClr val="tx1"/>
                </a:solidFill>
              </a:rPr>
              <a:t> </a:t>
            </a:r>
            <a:r>
              <a:rPr lang="tr-TR" sz="2400" dirty="0" err="1">
                <a:solidFill>
                  <a:schemeClr val="tx1"/>
                </a:solidFill>
              </a:rPr>
              <a:t>Medical</a:t>
            </a:r>
            <a:r>
              <a:rPr lang="tr-TR" sz="2400" dirty="0">
                <a:solidFill>
                  <a:schemeClr val="tx1"/>
                </a:solidFill>
              </a:rPr>
              <a:t> </a:t>
            </a:r>
            <a:r>
              <a:rPr lang="tr-TR" sz="2400" dirty="0" err="1">
                <a:solidFill>
                  <a:schemeClr val="tx1"/>
                </a:solidFill>
              </a:rPr>
              <a:t>Faculty</a:t>
            </a:r>
            <a:endParaRPr lang="tr-TR" sz="2400" dirty="0">
              <a:solidFill>
                <a:schemeClr val="tx1"/>
              </a:solidFill>
            </a:endParaRPr>
          </a:p>
          <a:p>
            <a:pPr algn="ctr"/>
            <a:r>
              <a:rPr lang="tr-TR" sz="2400" dirty="0" err="1">
                <a:solidFill>
                  <a:schemeClr val="tx1"/>
                </a:solidFill>
              </a:rPr>
              <a:t>Ophthalmology</a:t>
            </a:r>
            <a:r>
              <a:rPr lang="tr-TR" sz="2400" dirty="0">
                <a:solidFill>
                  <a:schemeClr val="tx1"/>
                </a:solidFill>
              </a:rPr>
              <a:t> </a:t>
            </a:r>
            <a:r>
              <a:rPr lang="tr-TR" sz="2400" dirty="0" err="1">
                <a:solidFill>
                  <a:schemeClr val="tx1"/>
                </a:solidFill>
              </a:rPr>
              <a:t>Dept</a:t>
            </a:r>
            <a:r>
              <a:rPr lang="tr-TR" sz="2400" dirty="0">
                <a:solidFill>
                  <a:schemeClr val="tx1"/>
                </a:solidFill>
              </a:rPr>
              <a:t>. KAYSERİ</a:t>
            </a:r>
          </a:p>
        </p:txBody>
      </p:sp>
      <p:pic>
        <p:nvPicPr>
          <p:cNvPr id="12" name="Picture 53"/>
          <p:cNvPicPr>
            <a:picLocks noChangeAspect="1" noChangeArrowheads="1"/>
          </p:cNvPicPr>
          <p:nvPr/>
        </p:nvPicPr>
        <p:blipFill>
          <a:blip r:embed="rId5" cstate="print"/>
          <a:srcRect/>
          <a:stretch>
            <a:fillRect/>
          </a:stretch>
        </p:blipFill>
        <p:spPr bwMode="auto">
          <a:xfrm>
            <a:off x="0" y="5347914"/>
            <a:ext cx="1512168" cy="1510086"/>
          </a:xfrm>
          <a:prstGeom prst="rect">
            <a:avLst/>
          </a:prstGeom>
          <a:noFill/>
          <a:ln w="12700">
            <a:solidFill>
              <a:srgbClr val="0099CC"/>
            </a:solidFill>
            <a:miter lim="800000"/>
            <a:headEnd/>
            <a:tailEnd/>
          </a:ln>
        </p:spPr>
      </p:pic>
    </p:spTree>
  </p:cSld>
  <p:clrMapOvr>
    <a:masterClrMapping/>
  </p:clrMapOvr>
  <p:transition>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0898" name="Picture 2" descr="C:\Users\Ayse\Desktop\Kök hücre sunumları\fotolar\SCparentaladvice01-05-13-252x300.jpg"/>
          <p:cNvPicPr>
            <a:picLocks noGrp="1" noChangeAspect="1" noChangeArrowheads="1"/>
          </p:cNvPicPr>
          <p:nvPr>
            <p:ph idx="1"/>
          </p:nvPr>
        </p:nvPicPr>
        <p:blipFill>
          <a:blip r:embed="rId2" cstate="print"/>
          <a:srcRect/>
          <a:stretch>
            <a:fillRect/>
          </a:stretch>
        </p:blipFill>
        <p:spPr bwMode="auto">
          <a:xfrm>
            <a:off x="1115616" y="1988840"/>
            <a:ext cx="2400300" cy="2857500"/>
          </a:xfrm>
          <a:prstGeom prst="rect">
            <a:avLst/>
          </a:prstGeom>
          <a:noFill/>
        </p:spPr>
      </p:pic>
      <p:pic>
        <p:nvPicPr>
          <p:cNvPr id="80899" name="Picture 3" descr="C:\Users\Ayse\Desktop\Kök hücre sunumları\fotolar\images (2).jpg"/>
          <p:cNvPicPr>
            <a:picLocks noChangeAspect="1" noChangeArrowheads="1"/>
          </p:cNvPicPr>
          <p:nvPr/>
        </p:nvPicPr>
        <p:blipFill>
          <a:blip r:embed="rId3" cstate="print"/>
          <a:srcRect/>
          <a:stretch>
            <a:fillRect/>
          </a:stretch>
        </p:blipFill>
        <p:spPr bwMode="auto">
          <a:xfrm>
            <a:off x="4788024" y="2132856"/>
            <a:ext cx="2719189" cy="2719189"/>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484784"/>
            <a:ext cx="7408333" cy="4896544"/>
          </a:xfrm>
        </p:spPr>
        <p:txBody>
          <a:bodyPr>
            <a:normAutofit fontScale="85000" lnSpcReduction="10000"/>
          </a:bodyPr>
          <a:lstStyle/>
          <a:p>
            <a:endParaRPr lang="tr-TR" dirty="0"/>
          </a:p>
          <a:p>
            <a:r>
              <a:rPr lang="tr-TR" sz="2600" b="1" dirty="0"/>
              <a:t>1981: </a:t>
            </a:r>
            <a:r>
              <a:rPr lang="tr-TR" sz="2600" dirty="0" err="1"/>
              <a:t>Discovery</a:t>
            </a:r>
            <a:r>
              <a:rPr lang="tr-TR" sz="2600" dirty="0"/>
              <a:t> of </a:t>
            </a:r>
            <a:r>
              <a:rPr lang="tr-TR" sz="2600" dirty="0" err="1"/>
              <a:t>embryonic</a:t>
            </a:r>
            <a:r>
              <a:rPr lang="tr-TR" sz="2600" dirty="0"/>
              <a:t> </a:t>
            </a:r>
            <a:r>
              <a:rPr lang="tr-TR" sz="2600" dirty="0" err="1"/>
              <a:t>stem</a:t>
            </a:r>
            <a:r>
              <a:rPr lang="tr-TR" sz="2600" dirty="0"/>
              <a:t> </a:t>
            </a:r>
            <a:r>
              <a:rPr lang="tr-TR" sz="2600" dirty="0" err="1"/>
              <a:t>cells</a:t>
            </a:r>
            <a:r>
              <a:rPr lang="tr-TR" sz="2600" dirty="0"/>
              <a:t> </a:t>
            </a:r>
            <a:r>
              <a:rPr lang="tr-TR" sz="2600" dirty="0" err="1"/>
              <a:t>from</a:t>
            </a:r>
            <a:r>
              <a:rPr lang="tr-TR" sz="2600" dirty="0"/>
              <a:t> </a:t>
            </a:r>
            <a:r>
              <a:rPr lang="tr-TR" sz="2600" dirty="0" err="1"/>
              <a:t>early</a:t>
            </a:r>
            <a:r>
              <a:rPr lang="tr-TR" sz="2600" dirty="0"/>
              <a:t> </a:t>
            </a:r>
            <a:r>
              <a:rPr lang="tr-TR" sz="2600" dirty="0" err="1"/>
              <a:t>mouse</a:t>
            </a:r>
            <a:r>
              <a:rPr lang="tr-TR" sz="2600" dirty="0"/>
              <a:t> </a:t>
            </a:r>
            <a:r>
              <a:rPr lang="tr-TR" sz="2600" dirty="0" err="1"/>
              <a:t>embryos</a:t>
            </a:r>
            <a:r>
              <a:rPr lang="tr-TR" sz="2600" dirty="0"/>
              <a:t>.</a:t>
            </a:r>
          </a:p>
          <a:p>
            <a:endParaRPr lang="tr-TR" sz="2600" dirty="0"/>
          </a:p>
          <a:p>
            <a:r>
              <a:rPr lang="tr-TR" sz="2600" b="1" dirty="0"/>
              <a:t>1998: </a:t>
            </a:r>
            <a:r>
              <a:rPr lang="tr-TR" sz="2600" dirty="0" err="1"/>
              <a:t>Stem</a:t>
            </a:r>
            <a:r>
              <a:rPr lang="tr-TR" sz="2600" dirty="0"/>
              <a:t> </a:t>
            </a:r>
            <a:r>
              <a:rPr lang="tr-TR" sz="2600" dirty="0" err="1"/>
              <a:t>cells</a:t>
            </a:r>
            <a:r>
              <a:rPr lang="tr-TR" sz="2600" dirty="0"/>
              <a:t> </a:t>
            </a:r>
            <a:r>
              <a:rPr lang="tr-TR" sz="2600" dirty="0" err="1"/>
              <a:t>from</a:t>
            </a:r>
            <a:r>
              <a:rPr lang="tr-TR" sz="2600" dirty="0"/>
              <a:t> </a:t>
            </a:r>
            <a:r>
              <a:rPr lang="tr-TR" sz="2600" dirty="0" err="1"/>
              <a:t>human</a:t>
            </a:r>
            <a:r>
              <a:rPr lang="tr-TR" sz="2600" dirty="0"/>
              <a:t> </a:t>
            </a:r>
            <a:r>
              <a:rPr lang="tr-TR" sz="2600" dirty="0" err="1"/>
              <a:t>embryos</a:t>
            </a:r>
            <a:r>
              <a:rPr lang="tr-TR" sz="2600" dirty="0"/>
              <a:t> </a:t>
            </a:r>
            <a:r>
              <a:rPr lang="tr-TR" sz="2600" dirty="0" err="1"/>
              <a:t>are</a:t>
            </a:r>
            <a:r>
              <a:rPr lang="tr-TR" sz="2600" dirty="0"/>
              <a:t> </a:t>
            </a:r>
            <a:r>
              <a:rPr lang="tr-TR" sz="2600" dirty="0" err="1"/>
              <a:t>derived</a:t>
            </a:r>
            <a:r>
              <a:rPr lang="tr-TR" sz="2600" dirty="0"/>
              <a:t>  in </a:t>
            </a:r>
            <a:r>
              <a:rPr lang="tr-TR" sz="2600" dirty="0" err="1"/>
              <a:t>the</a:t>
            </a:r>
            <a:r>
              <a:rPr lang="tr-TR" sz="2600" dirty="0"/>
              <a:t> </a:t>
            </a:r>
            <a:r>
              <a:rPr lang="tr-TR" sz="2600" dirty="0" err="1"/>
              <a:t>laboratory</a:t>
            </a:r>
            <a:r>
              <a:rPr lang="tr-TR" sz="2600" dirty="0"/>
              <a:t> </a:t>
            </a:r>
            <a:r>
              <a:rPr lang="tr-TR" sz="2600" dirty="0" err="1"/>
              <a:t>and</a:t>
            </a:r>
            <a:r>
              <a:rPr lang="tr-TR" sz="2600" dirty="0"/>
              <a:t>  </a:t>
            </a:r>
            <a:r>
              <a:rPr lang="tr-TR" sz="2600" dirty="0" err="1"/>
              <a:t>called</a:t>
            </a:r>
            <a:r>
              <a:rPr lang="tr-TR" sz="2600" dirty="0"/>
              <a:t> </a:t>
            </a:r>
            <a:r>
              <a:rPr lang="tr-TR" sz="2600" b="1" u="sng" dirty="0" err="1"/>
              <a:t>human</a:t>
            </a:r>
            <a:r>
              <a:rPr lang="tr-TR" sz="2600" b="1" u="sng" dirty="0"/>
              <a:t> </a:t>
            </a:r>
            <a:r>
              <a:rPr lang="tr-TR" sz="2600" b="1" u="sng" dirty="0" err="1"/>
              <a:t>embryonic</a:t>
            </a:r>
            <a:r>
              <a:rPr lang="tr-TR" sz="2600" b="1" u="sng" dirty="0"/>
              <a:t> </a:t>
            </a:r>
            <a:r>
              <a:rPr lang="tr-TR" sz="2600" b="1" u="sng" dirty="0" err="1"/>
              <a:t>stem</a:t>
            </a:r>
            <a:r>
              <a:rPr lang="tr-TR" sz="2600" b="1" u="sng" dirty="0"/>
              <a:t> </a:t>
            </a:r>
            <a:r>
              <a:rPr lang="tr-TR" sz="2600" b="1" u="sng" dirty="0" err="1"/>
              <a:t>cells</a:t>
            </a:r>
            <a:r>
              <a:rPr lang="tr-TR" sz="2600" b="1" dirty="0"/>
              <a:t> (</a:t>
            </a:r>
            <a:r>
              <a:rPr lang="tr-TR" sz="2600" b="1" dirty="0" err="1"/>
              <a:t>hESCs</a:t>
            </a:r>
            <a:r>
              <a:rPr lang="tr-TR" sz="2600" b="1" dirty="0"/>
              <a:t>)</a:t>
            </a:r>
          </a:p>
          <a:p>
            <a:endParaRPr lang="tr-TR" sz="2600" b="1" dirty="0"/>
          </a:p>
          <a:p>
            <a:r>
              <a:rPr lang="tr-TR" sz="2600" b="1" dirty="0"/>
              <a:t>2006:  </a:t>
            </a:r>
            <a:r>
              <a:rPr lang="tr-TR" sz="2600" dirty="0" err="1"/>
              <a:t>Researchers</a:t>
            </a:r>
            <a:r>
              <a:rPr lang="tr-TR" sz="2600" dirty="0"/>
              <a:t>  "</a:t>
            </a:r>
            <a:r>
              <a:rPr lang="tr-TR" sz="2600" dirty="0" err="1"/>
              <a:t>reprogrammed</a:t>
            </a:r>
            <a:r>
              <a:rPr lang="tr-TR" sz="2600" dirty="0"/>
              <a:t>" </a:t>
            </a:r>
            <a:r>
              <a:rPr lang="tr-TR" sz="2600" dirty="0" err="1"/>
              <a:t>some</a:t>
            </a:r>
            <a:r>
              <a:rPr lang="tr-TR" sz="2600" dirty="0"/>
              <a:t> </a:t>
            </a:r>
            <a:r>
              <a:rPr lang="tr-TR" sz="2600" dirty="0" err="1"/>
              <a:t>specialized</a:t>
            </a:r>
            <a:r>
              <a:rPr lang="tr-TR" sz="2600" dirty="0"/>
              <a:t> </a:t>
            </a:r>
            <a:r>
              <a:rPr lang="tr-TR" sz="2600" dirty="0" err="1"/>
              <a:t>adult</a:t>
            </a:r>
            <a:r>
              <a:rPr lang="tr-TR" sz="2600" dirty="0"/>
              <a:t> </a:t>
            </a:r>
            <a:r>
              <a:rPr lang="tr-TR" sz="2600" dirty="0" err="1"/>
              <a:t>cells</a:t>
            </a:r>
            <a:r>
              <a:rPr lang="tr-TR" sz="2600" dirty="0"/>
              <a:t> </a:t>
            </a:r>
            <a:r>
              <a:rPr lang="tr-TR" sz="2600" dirty="0" err="1"/>
              <a:t>genetically</a:t>
            </a:r>
            <a:r>
              <a:rPr lang="tr-TR" sz="2600" dirty="0"/>
              <a:t> </a:t>
            </a:r>
            <a:r>
              <a:rPr lang="tr-TR" sz="2600" dirty="0" err="1"/>
              <a:t>to</a:t>
            </a:r>
            <a:r>
              <a:rPr lang="tr-TR" sz="2600" dirty="0"/>
              <a:t> </a:t>
            </a:r>
            <a:r>
              <a:rPr lang="tr-TR" sz="2600" dirty="0" err="1"/>
              <a:t>assume</a:t>
            </a:r>
            <a:r>
              <a:rPr lang="tr-TR" sz="2600" dirty="0"/>
              <a:t> a </a:t>
            </a:r>
            <a:r>
              <a:rPr lang="tr-TR" sz="2600" dirty="0" err="1"/>
              <a:t>stem</a:t>
            </a:r>
            <a:r>
              <a:rPr lang="tr-TR" sz="2600" dirty="0"/>
              <a:t> </a:t>
            </a:r>
            <a:r>
              <a:rPr lang="tr-TR" sz="2600" dirty="0" err="1"/>
              <a:t>cell</a:t>
            </a:r>
            <a:r>
              <a:rPr lang="tr-TR" sz="2600" dirty="0"/>
              <a:t>-</a:t>
            </a:r>
            <a:r>
              <a:rPr lang="tr-TR" sz="2600" dirty="0" err="1"/>
              <a:t>like</a:t>
            </a:r>
            <a:r>
              <a:rPr lang="tr-TR" sz="2600" dirty="0"/>
              <a:t> </a:t>
            </a:r>
            <a:r>
              <a:rPr lang="tr-TR" sz="2600" dirty="0" err="1"/>
              <a:t>state</a:t>
            </a:r>
            <a:r>
              <a:rPr lang="tr-TR" sz="2600" dirty="0"/>
              <a:t> ( </a:t>
            </a:r>
            <a:r>
              <a:rPr lang="tr-TR" sz="2600" b="1" u="sng" dirty="0" err="1"/>
              <a:t>induced</a:t>
            </a:r>
            <a:r>
              <a:rPr lang="tr-TR" sz="2600" b="1" u="sng" dirty="0"/>
              <a:t> </a:t>
            </a:r>
            <a:r>
              <a:rPr lang="tr-TR" sz="2600" b="1" u="sng" dirty="0" err="1"/>
              <a:t>pluripotent</a:t>
            </a:r>
            <a:r>
              <a:rPr lang="tr-TR" sz="2600" b="1" u="sng" dirty="0"/>
              <a:t> </a:t>
            </a:r>
            <a:r>
              <a:rPr lang="tr-TR" sz="2600" b="1" u="sng" dirty="0" err="1"/>
              <a:t>stem</a:t>
            </a:r>
            <a:r>
              <a:rPr lang="tr-TR" sz="2600" b="1" u="sng" dirty="0"/>
              <a:t> </a:t>
            </a:r>
            <a:r>
              <a:rPr lang="tr-TR" sz="2600" b="1" u="sng" dirty="0" err="1"/>
              <a:t>cells</a:t>
            </a:r>
            <a:r>
              <a:rPr lang="tr-TR" sz="2600" b="1" u="sng" dirty="0"/>
              <a:t>) (</a:t>
            </a:r>
            <a:r>
              <a:rPr lang="tr-TR" sz="2600" b="1" u="sng" dirty="0" err="1"/>
              <a:t>iPSCs</a:t>
            </a:r>
            <a:r>
              <a:rPr lang="tr-TR" sz="2600" b="1" u="sng" dirty="0"/>
              <a:t>)</a:t>
            </a:r>
            <a:r>
              <a:rPr lang="tr-TR" sz="2600" dirty="0"/>
              <a:t>, </a:t>
            </a:r>
          </a:p>
          <a:p>
            <a:pPr>
              <a:buNone/>
            </a:pPr>
            <a:r>
              <a:rPr lang="tr-TR" sz="2600" dirty="0"/>
              <a:t> </a:t>
            </a:r>
          </a:p>
          <a:p>
            <a:r>
              <a:rPr lang="en-US" sz="2600" b="1" dirty="0"/>
              <a:t>2009</a:t>
            </a:r>
            <a:r>
              <a:rPr lang="tr-TR" sz="2600" b="1" dirty="0"/>
              <a:t>: </a:t>
            </a:r>
            <a:r>
              <a:rPr lang="tr-TR" sz="2600" dirty="0"/>
              <a:t>W</a:t>
            </a:r>
            <a:r>
              <a:rPr lang="en-US" sz="2600" dirty="0" err="1"/>
              <a:t>ith</a:t>
            </a:r>
            <a:r>
              <a:rPr lang="en-US" sz="2600" dirty="0"/>
              <a:t> the permission of the FDA, the first </a:t>
            </a:r>
            <a:r>
              <a:rPr lang="en-US" sz="2600" dirty="0" err="1"/>
              <a:t>hESC</a:t>
            </a:r>
            <a:r>
              <a:rPr lang="en-US" sz="2600" dirty="0"/>
              <a:t> clinical trial was approved for spinal cord injury. </a:t>
            </a:r>
            <a:endParaRPr lang="tr-TR" sz="2600" dirty="0"/>
          </a:p>
          <a:p>
            <a:endParaRPr lang="tr-TR" sz="2100" b="1" dirty="0"/>
          </a:p>
        </p:txBody>
      </p:sp>
      <p:sp>
        <p:nvSpPr>
          <p:cNvPr id="4" name="3 Metin kutusu"/>
          <p:cNvSpPr txBox="1"/>
          <p:nvPr/>
        </p:nvSpPr>
        <p:spPr>
          <a:xfrm>
            <a:off x="2555776" y="548680"/>
            <a:ext cx="4307589" cy="646331"/>
          </a:xfrm>
          <a:prstGeom prst="rect">
            <a:avLst/>
          </a:prstGeom>
          <a:noFill/>
        </p:spPr>
        <p:txBody>
          <a:bodyPr wrap="none" rtlCol="0">
            <a:spAutoFit/>
          </a:bodyPr>
          <a:lstStyle/>
          <a:p>
            <a:r>
              <a:rPr lang="tr-TR" sz="3600" dirty="0" err="1">
                <a:solidFill>
                  <a:schemeClr val="bg1"/>
                </a:solidFill>
              </a:rPr>
              <a:t>History</a:t>
            </a:r>
            <a:r>
              <a:rPr lang="tr-TR" sz="3600" dirty="0">
                <a:solidFill>
                  <a:schemeClr val="bg1"/>
                </a:solidFill>
              </a:rPr>
              <a:t> of  </a:t>
            </a:r>
            <a:r>
              <a:rPr lang="tr-TR" sz="3600" dirty="0" err="1">
                <a:solidFill>
                  <a:schemeClr val="bg1"/>
                </a:solidFill>
              </a:rPr>
              <a:t>Stem</a:t>
            </a:r>
            <a:r>
              <a:rPr lang="tr-TR" sz="3600" dirty="0">
                <a:solidFill>
                  <a:schemeClr val="bg1"/>
                </a:solidFill>
              </a:rPr>
              <a:t> </a:t>
            </a:r>
            <a:r>
              <a:rPr lang="tr-TR" sz="3600" dirty="0" err="1">
                <a:solidFill>
                  <a:schemeClr val="bg1"/>
                </a:solidFill>
              </a:rPr>
              <a:t>Cells</a:t>
            </a:r>
            <a:endParaRPr lang="tr-TR" sz="36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331640" y="2420888"/>
            <a:ext cx="7048293" cy="3162664"/>
          </a:xfrm>
        </p:spPr>
        <p:txBody>
          <a:bodyPr/>
          <a:lstStyle/>
          <a:p>
            <a:r>
              <a:rPr lang="tr-TR" dirty="0"/>
              <a:t>X</a:t>
            </a:r>
            <a:r>
              <a:rPr lang="en-US" dirty="0" err="1"/>
              <a:t>enogenic</a:t>
            </a:r>
            <a:r>
              <a:rPr lang="en-US" dirty="0"/>
              <a:t> (from another species)</a:t>
            </a:r>
            <a:r>
              <a:rPr lang="tr-TR" dirty="0"/>
              <a:t> </a:t>
            </a:r>
          </a:p>
          <a:p>
            <a:pPr>
              <a:buNone/>
            </a:pPr>
            <a:endParaRPr lang="tr-TR" dirty="0"/>
          </a:p>
          <a:p>
            <a:r>
              <a:rPr lang="tr-TR" dirty="0"/>
              <a:t>A</a:t>
            </a:r>
            <a:r>
              <a:rPr lang="en-US" dirty="0" err="1"/>
              <a:t>llogenic</a:t>
            </a:r>
            <a:r>
              <a:rPr lang="en-US" dirty="0"/>
              <a:t> (from another individual) </a:t>
            </a:r>
            <a:endParaRPr lang="tr-TR" dirty="0"/>
          </a:p>
          <a:p>
            <a:pPr>
              <a:buNone/>
            </a:pPr>
            <a:endParaRPr lang="tr-TR" dirty="0"/>
          </a:p>
          <a:p>
            <a:r>
              <a:rPr lang="tr-TR" dirty="0"/>
              <a:t>A</a:t>
            </a:r>
            <a:r>
              <a:rPr lang="en-US" dirty="0" err="1"/>
              <a:t>utog</a:t>
            </a:r>
            <a:r>
              <a:rPr lang="tr-TR" dirty="0" err="1"/>
              <a:t>enic</a:t>
            </a:r>
            <a:r>
              <a:rPr lang="en-US" dirty="0"/>
              <a:t> (from the same individual)</a:t>
            </a:r>
            <a:endParaRPr lang="tr-TR" dirty="0"/>
          </a:p>
        </p:txBody>
      </p:sp>
      <p:sp>
        <p:nvSpPr>
          <p:cNvPr id="3" name="2 Başlık"/>
          <p:cNvSpPr>
            <a:spLocks noGrp="1"/>
          </p:cNvSpPr>
          <p:nvPr>
            <p:ph type="title"/>
          </p:nvPr>
        </p:nvSpPr>
        <p:spPr>
          <a:xfrm>
            <a:off x="914400" y="260648"/>
            <a:ext cx="8229600" cy="1252728"/>
          </a:xfrm>
        </p:spPr>
        <p:txBody>
          <a:bodyPr/>
          <a:lstStyle/>
          <a:p>
            <a:r>
              <a:rPr lang="tr-TR" dirty="0"/>
              <a:t>TYPES OF TRANSPLANTATION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27013916"/>
              </p:ext>
            </p:extLst>
          </p:nvPr>
        </p:nvGraphicFramePr>
        <p:xfrm>
          <a:off x="1619672" y="2276872"/>
          <a:ext cx="5728150" cy="2808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Başlık"/>
          <p:cNvSpPr>
            <a:spLocks noGrp="1"/>
          </p:cNvSpPr>
          <p:nvPr>
            <p:ph type="title"/>
          </p:nvPr>
        </p:nvSpPr>
        <p:spPr>
          <a:xfrm>
            <a:off x="1331640" y="332656"/>
            <a:ext cx="7596336" cy="892688"/>
          </a:xfrm>
        </p:spPr>
        <p:txBody>
          <a:bodyPr>
            <a:normAutofit/>
          </a:bodyPr>
          <a:lstStyle/>
          <a:p>
            <a:r>
              <a:rPr lang="tr-TR" sz="4000" dirty="0">
                <a:ln w="18415" cmpd="sng">
                  <a:solidFill>
                    <a:srgbClr val="FFFFFF"/>
                  </a:solidFill>
                  <a:prstDash val="solid"/>
                </a:ln>
                <a:effectLst>
                  <a:outerShdw blurRad="63500" dir="3600000" algn="tl" rotWithShape="0">
                    <a:srgbClr val="000000">
                      <a:alpha val="70000"/>
                    </a:srgbClr>
                  </a:outerShdw>
                </a:effectLst>
              </a:rPr>
              <a:t>UNIQUE PROPERTIES OF SC</a:t>
            </a:r>
          </a:p>
        </p:txBody>
      </p:sp>
    </p:spTree>
    <p:extLst>
      <p:ext uri="{BB962C8B-B14F-4D97-AF65-F5344CB8AC3E}">
        <p14:creationId xmlns:p14="http://schemas.microsoft.com/office/powerpoint/2010/main" val="2349906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72816"/>
            <a:ext cx="7408333" cy="3450696"/>
          </a:xfrm>
        </p:spPr>
        <p:txBody>
          <a:bodyPr>
            <a:normAutofit/>
          </a:bodyPr>
          <a:lstStyle/>
          <a:p>
            <a:endParaRPr lang="tr-TR" dirty="0"/>
          </a:p>
          <a:p>
            <a:r>
              <a:rPr lang="tr-TR" b="1" dirty="0" err="1"/>
              <a:t>Proliferation</a:t>
            </a:r>
            <a:r>
              <a:rPr lang="tr-TR" b="1" dirty="0"/>
              <a:t>: </a:t>
            </a:r>
            <a:r>
              <a:rPr lang="tr-TR" dirty="0" err="1"/>
              <a:t>Stem</a:t>
            </a:r>
            <a:r>
              <a:rPr lang="tr-TR" dirty="0"/>
              <a:t> </a:t>
            </a:r>
            <a:r>
              <a:rPr lang="tr-TR" dirty="0" err="1"/>
              <a:t>cells</a:t>
            </a:r>
            <a:r>
              <a:rPr lang="tr-TR" dirty="0"/>
              <a:t> </a:t>
            </a:r>
            <a:r>
              <a:rPr lang="tr-TR" dirty="0" err="1"/>
              <a:t>are</a:t>
            </a:r>
            <a:r>
              <a:rPr lang="tr-TR" dirty="0"/>
              <a:t> </a:t>
            </a:r>
            <a:r>
              <a:rPr lang="tr-TR" dirty="0" err="1"/>
              <a:t>capable</a:t>
            </a:r>
            <a:r>
              <a:rPr lang="tr-TR" dirty="0"/>
              <a:t> of </a:t>
            </a:r>
            <a:r>
              <a:rPr lang="tr-TR" dirty="0" err="1"/>
              <a:t>dividing</a:t>
            </a:r>
            <a:r>
              <a:rPr lang="tr-TR" dirty="0"/>
              <a:t> </a:t>
            </a:r>
            <a:r>
              <a:rPr lang="tr-TR" dirty="0" err="1"/>
              <a:t>and</a:t>
            </a:r>
            <a:r>
              <a:rPr lang="tr-TR" dirty="0"/>
              <a:t> </a:t>
            </a:r>
            <a:r>
              <a:rPr lang="tr-TR" dirty="0" err="1"/>
              <a:t>replicating</a:t>
            </a:r>
            <a:r>
              <a:rPr lang="tr-TR" dirty="0"/>
              <a:t> </a:t>
            </a:r>
            <a:r>
              <a:rPr lang="tr-TR" dirty="0" err="1"/>
              <a:t>themselves</a:t>
            </a:r>
            <a:r>
              <a:rPr lang="tr-TR" dirty="0"/>
              <a:t> </a:t>
            </a:r>
            <a:r>
              <a:rPr lang="tr-TR" dirty="0" err="1"/>
              <a:t>for</a:t>
            </a:r>
            <a:r>
              <a:rPr lang="tr-TR" dirty="0"/>
              <a:t> </a:t>
            </a:r>
            <a:r>
              <a:rPr lang="tr-TR" dirty="0" err="1"/>
              <a:t>long</a:t>
            </a:r>
            <a:r>
              <a:rPr lang="tr-TR" dirty="0"/>
              <a:t> </a:t>
            </a:r>
            <a:r>
              <a:rPr lang="tr-TR" dirty="0" err="1"/>
              <a:t>periods</a:t>
            </a:r>
            <a:r>
              <a:rPr lang="tr-TR" dirty="0"/>
              <a:t>. </a:t>
            </a:r>
          </a:p>
          <a:p>
            <a:pPr>
              <a:buNone/>
            </a:pPr>
            <a:endParaRPr lang="tr-TR" dirty="0"/>
          </a:p>
          <a:p>
            <a:pPr fontAlgn="base"/>
            <a:r>
              <a:rPr lang="tr-TR" b="1" dirty="0"/>
              <a:t>Self –</a:t>
            </a:r>
            <a:r>
              <a:rPr lang="tr-TR" b="1" dirty="0" err="1"/>
              <a:t>renewal</a:t>
            </a:r>
            <a:r>
              <a:rPr lang="tr-TR" b="1" dirty="0"/>
              <a:t>: </a:t>
            </a:r>
            <a:r>
              <a:rPr lang="tr-TR" dirty="0" err="1"/>
              <a:t>If</a:t>
            </a:r>
            <a:r>
              <a:rPr lang="tr-TR" dirty="0"/>
              <a:t> </a:t>
            </a:r>
            <a:r>
              <a:rPr lang="tr-TR" dirty="0" err="1"/>
              <a:t>the</a:t>
            </a:r>
            <a:r>
              <a:rPr lang="tr-TR" dirty="0"/>
              <a:t> </a:t>
            </a:r>
            <a:r>
              <a:rPr lang="tr-TR" dirty="0" err="1"/>
              <a:t>resulting</a:t>
            </a:r>
            <a:r>
              <a:rPr lang="tr-TR" dirty="0"/>
              <a:t> </a:t>
            </a:r>
            <a:r>
              <a:rPr lang="tr-TR" dirty="0" err="1"/>
              <a:t>cells</a:t>
            </a:r>
            <a:r>
              <a:rPr lang="tr-TR" dirty="0"/>
              <a:t> </a:t>
            </a:r>
            <a:r>
              <a:rPr lang="tr-TR" dirty="0" err="1"/>
              <a:t>after</a:t>
            </a:r>
            <a:r>
              <a:rPr lang="tr-TR" dirty="0"/>
              <a:t> </a:t>
            </a:r>
            <a:r>
              <a:rPr lang="tr-TR" dirty="0" err="1"/>
              <a:t>division</a:t>
            </a:r>
            <a:r>
              <a:rPr lang="tr-TR" dirty="0"/>
              <a:t> </a:t>
            </a:r>
            <a:r>
              <a:rPr lang="tr-TR" dirty="0" err="1"/>
              <a:t>continue</a:t>
            </a:r>
            <a:r>
              <a:rPr lang="tr-TR" dirty="0"/>
              <a:t> </a:t>
            </a:r>
            <a:r>
              <a:rPr lang="tr-TR" dirty="0" err="1"/>
              <a:t>to</a:t>
            </a:r>
            <a:r>
              <a:rPr lang="tr-TR" dirty="0"/>
              <a:t> be </a:t>
            </a:r>
            <a:r>
              <a:rPr lang="tr-TR" dirty="0" err="1"/>
              <a:t>unspecialized</a:t>
            </a:r>
            <a:r>
              <a:rPr lang="tr-TR" dirty="0"/>
              <a:t>, </a:t>
            </a:r>
            <a:r>
              <a:rPr lang="tr-TR" dirty="0" err="1"/>
              <a:t>like</a:t>
            </a:r>
            <a:r>
              <a:rPr lang="tr-TR" dirty="0"/>
              <a:t> </a:t>
            </a:r>
            <a:r>
              <a:rPr lang="tr-TR" dirty="0" err="1"/>
              <a:t>the</a:t>
            </a:r>
            <a:r>
              <a:rPr lang="tr-TR" dirty="0"/>
              <a:t> </a:t>
            </a:r>
            <a:r>
              <a:rPr lang="tr-TR" dirty="0" err="1"/>
              <a:t>parent</a:t>
            </a:r>
            <a:r>
              <a:rPr lang="tr-TR" dirty="0"/>
              <a:t> </a:t>
            </a:r>
            <a:r>
              <a:rPr lang="tr-TR" dirty="0" err="1"/>
              <a:t>stem</a:t>
            </a:r>
            <a:r>
              <a:rPr lang="tr-TR" dirty="0"/>
              <a:t> </a:t>
            </a:r>
            <a:r>
              <a:rPr lang="tr-TR" dirty="0" err="1"/>
              <a:t>cells</a:t>
            </a:r>
            <a:r>
              <a:rPr lang="tr-TR" dirty="0"/>
              <a:t>, </a:t>
            </a:r>
            <a:r>
              <a:rPr lang="tr-TR" dirty="0" err="1"/>
              <a:t>the</a:t>
            </a:r>
            <a:r>
              <a:rPr lang="tr-TR" dirty="0"/>
              <a:t> </a:t>
            </a:r>
            <a:r>
              <a:rPr lang="tr-TR" dirty="0" err="1"/>
              <a:t>cells</a:t>
            </a:r>
            <a:r>
              <a:rPr lang="tr-TR" dirty="0"/>
              <a:t> </a:t>
            </a:r>
            <a:r>
              <a:rPr lang="tr-TR" dirty="0" err="1"/>
              <a:t>are</a:t>
            </a:r>
            <a:r>
              <a:rPr lang="tr-TR" dirty="0"/>
              <a:t> </a:t>
            </a:r>
            <a:r>
              <a:rPr lang="tr-TR" dirty="0" err="1"/>
              <a:t>said</a:t>
            </a:r>
            <a:r>
              <a:rPr lang="tr-TR" dirty="0"/>
              <a:t> </a:t>
            </a:r>
            <a:r>
              <a:rPr lang="tr-TR" dirty="0" err="1"/>
              <a:t>to</a:t>
            </a:r>
            <a:r>
              <a:rPr lang="tr-TR" dirty="0"/>
              <a:t> be </a:t>
            </a:r>
            <a:r>
              <a:rPr lang="tr-TR" dirty="0" err="1"/>
              <a:t>capable</a:t>
            </a:r>
            <a:r>
              <a:rPr lang="tr-TR" dirty="0"/>
              <a:t> of </a:t>
            </a:r>
            <a:r>
              <a:rPr lang="tr-TR" dirty="0" err="1"/>
              <a:t>long</a:t>
            </a:r>
            <a:r>
              <a:rPr lang="tr-TR" dirty="0"/>
              <a:t>-</a:t>
            </a:r>
            <a:r>
              <a:rPr lang="tr-TR" dirty="0" err="1"/>
              <a:t>term</a:t>
            </a:r>
            <a:r>
              <a:rPr lang="tr-TR" dirty="0"/>
              <a:t> self-</a:t>
            </a:r>
            <a:r>
              <a:rPr lang="tr-TR" dirty="0" err="1"/>
              <a:t>renewal</a:t>
            </a:r>
            <a:r>
              <a:rPr lang="tr-TR" dirty="0"/>
              <a:t>.</a:t>
            </a:r>
          </a:p>
          <a:p>
            <a:pPr>
              <a:buNone/>
            </a:pPr>
            <a:endParaRPr lang="tr-TR" dirty="0"/>
          </a:p>
        </p:txBody>
      </p:sp>
      <p:sp>
        <p:nvSpPr>
          <p:cNvPr id="3" name="2 Başlık"/>
          <p:cNvSpPr>
            <a:spLocks noGrp="1"/>
          </p:cNvSpPr>
          <p:nvPr>
            <p:ph type="title"/>
          </p:nvPr>
        </p:nvSpPr>
        <p:spPr>
          <a:xfrm>
            <a:off x="914400" y="260648"/>
            <a:ext cx="8229600" cy="1252728"/>
          </a:xfrm>
        </p:spPr>
        <p:txBody>
          <a:bodyPr/>
          <a:lstStyle/>
          <a:p>
            <a:r>
              <a:rPr lang="tr-TR" dirty="0"/>
              <a:t>PROLIFERATION-SELF-RENEWAL</a:t>
            </a:r>
          </a:p>
        </p:txBody>
      </p:sp>
      <p:pic>
        <p:nvPicPr>
          <p:cNvPr id="4" name="Picture 1" descr="C:\Users\Ayse\Desktop\Kök hücre sunumları\fotolar\images 1.jpg"/>
          <p:cNvPicPr>
            <a:picLocks noChangeAspect="1" noChangeArrowheads="1"/>
          </p:cNvPicPr>
          <p:nvPr/>
        </p:nvPicPr>
        <p:blipFill>
          <a:blip r:embed="rId2" cstate="print"/>
          <a:srcRect/>
          <a:stretch>
            <a:fillRect/>
          </a:stretch>
        </p:blipFill>
        <p:spPr bwMode="auto">
          <a:xfrm>
            <a:off x="2843808" y="5157192"/>
            <a:ext cx="3162300" cy="14478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39552" y="1225689"/>
            <a:ext cx="8280920" cy="5170646"/>
          </a:xfrm>
          <a:prstGeom prst="rect">
            <a:avLst/>
          </a:prstGeom>
        </p:spPr>
        <p:txBody>
          <a:bodyPr wrap="square">
            <a:spAutoFit/>
          </a:bodyPr>
          <a:lstStyle/>
          <a:p>
            <a:pPr algn="just">
              <a:lnSpc>
                <a:spcPct val="150000"/>
              </a:lnSpc>
              <a:buFontTx/>
              <a:buNone/>
            </a:pPr>
            <a:endParaRPr lang="tr-TR" sz="2000" dirty="0"/>
          </a:p>
          <a:p>
            <a:pPr algn="just">
              <a:lnSpc>
                <a:spcPct val="150000"/>
              </a:lnSpc>
            </a:pPr>
            <a:r>
              <a:rPr lang="tr-TR" sz="2000" b="1" dirty="0" err="1"/>
              <a:t>Differentiation</a:t>
            </a:r>
            <a:r>
              <a:rPr lang="tr-TR" sz="2000" b="1" dirty="0"/>
              <a:t>: </a:t>
            </a:r>
            <a:r>
              <a:rPr lang="tr-TR" sz="2000" dirty="0" err="1"/>
              <a:t>When</a:t>
            </a:r>
            <a:r>
              <a:rPr lang="tr-TR" sz="2000" dirty="0"/>
              <a:t> </a:t>
            </a:r>
            <a:r>
              <a:rPr lang="tr-TR" sz="2000" dirty="0" err="1"/>
              <a:t>unspecialized</a:t>
            </a:r>
            <a:r>
              <a:rPr lang="tr-TR" sz="2000" dirty="0"/>
              <a:t> </a:t>
            </a:r>
            <a:r>
              <a:rPr lang="tr-TR" sz="2000" dirty="0" err="1"/>
              <a:t>stem</a:t>
            </a:r>
            <a:r>
              <a:rPr lang="tr-TR" sz="2000" dirty="0"/>
              <a:t> </a:t>
            </a:r>
            <a:r>
              <a:rPr lang="tr-TR" sz="2000" dirty="0" err="1"/>
              <a:t>cells</a:t>
            </a:r>
            <a:r>
              <a:rPr lang="tr-TR" sz="2000" dirty="0"/>
              <a:t> </a:t>
            </a:r>
            <a:r>
              <a:rPr lang="tr-TR" sz="2000" dirty="0" err="1"/>
              <a:t>give</a:t>
            </a:r>
            <a:r>
              <a:rPr lang="tr-TR" sz="2000" dirty="0"/>
              <a:t> </a:t>
            </a:r>
            <a:r>
              <a:rPr lang="tr-TR" sz="2000" dirty="0" err="1"/>
              <a:t>rise</a:t>
            </a:r>
            <a:r>
              <a:rPr lang="tr-TR" sz="2000" dirty="0"/>
              <a:t> </a:t>
            </a:r>
            <a:r>
              <a:rPr lang="tr-TR" sz="2000" dirty="0" err="1"/>
              <a:t>to</a:t>
            </a:r>
            <a:r>
              <a:rPr lang="tr-TR" sz="2000" dirty="0"/>
              <a:t> </a:t>
            </a:r>
            <a:r>
              <a:rPr lang="tr-TR" sz="2000" dirty="0" err="1"/>
              <a:t>specialized</a:t>
            </a:r>
            <a:r>
              <a:rPr lang="tr-TR" sz="2000" dirty="0"/>
              <a:t> </a:t>
            </a:r>
            <a:r>
              <a:rPr lang="tr-TR" sz="2000" dirty="0" err="1"/>
              <a:t>cells</a:t>
            </a:r>
            <a:r>
              <a:rPr lang="tr-TR" sz="2000" dirty="0"/>
              <a:t>, </a:t>
            </a:r>
            <a:r>
              <a:rPr lang="tr-TR" sz="2000" dirty="0" err="1"/>
              <a:t>the</a:t>
            </a:r>
            <a:r>
              <a:rPr lang="tr-TR" sz="2000" dirty="0"/>
              <a:t> </a:t>
            </a:r>
            <a:r>
              <a:rPr lang="tr-TR" sz="2000" dirty="0" err="1"/>
              <a:t>process</a:t>
            </a:r>
            <a:r>
              <a:rPr lang="tr-TR" sz="2000" dirty="0"/>
              <a:t> is </a:t>
            </a:r>
            <a:r>
              <a:rPr lang="tr-TR" sz="2000" dirty="0" err="1"/>
              <a:t>called</a:t>
            </a:r>
            <a:r>
              <a:rPr lang="tr-TR" sz="2000" dirty="0"/>
              <a:t> </a:t>
            </a:r>
            <a:r>
              <a:rPr lang="tr-TR" sz="2000" b="1" dirty="0" err="1"/>
              <a:t>differentiation</a:t>
            </a:r>
            <a:r>
              <a:rPr lang="tr-TR" sz="2000" dirty="0"/>
              <a:t>. </a:t>
            </a:r>
          </a:p>
          <a:p>
            <a:pPr algn="just">
              <a:lnSpc>
                <a:spcPct val="150000"/>
              </a:lnSpc>
            </a:pPr>
            <a:endParaRPr lang="tr-TR" sz="2000" dirty="0"/>
          </a:p>
          <a:p>
            <a:pPr algn="just">
              <a:lnSpc>
                <a:spcPct val="150000"/>
              </a:lnSpc>
            </a:pPr>
            <a:r>
              <a:rPr lang="tr-TR" sz="2000" dirty="0" err="1"/>
              <a:t>There</a:t>
            </a:r>
            <a:r>
              <a:rPr lang="tr-TR" sz="2000" dirty="0"/>
              <a:t> </a:t>
            </a:r>
            <a:r>
              <a:rPr lang="tr-TR" sz="2000" dirty="0" err="1"/>
              <a:t>are</a:t>
            </a:r>
            <a:r>
              <a:rPr lang="tr-TR" sz="2000" dirty="0"/>
              <a:t> </a:t>
            </a:r>
            <a:r>
              <a:rPr lang="tr-TR" sz="2000" dirty="0" err="1"/>
              <a:t>internal</a:t>
            </a:r>
            <a:r>
              <a:rPr lang="tr-TR" sz="2000" dirty="0"/>
              <a:t> </a:t>
            </a:r>
            <a:r>
              <a:rPr lang="tr-TR" sz="2000" dirty="0" err="1"/>
              <a:t>and</a:t>
            </a:r>
            <a:r>
              <a:rPr lang="tr-TR" sz="2000" dirty="0"/>
              <a:t> </a:t>
            </a:r>
            <a:r>
              <a:rPr lang="tr-TR" sz="2000" dirty="0" err="1"/>
              <a:t>external</a:t>
            </a:r>
            <a:r>
              <a:rPr lang="tr-TR" sz="2000" dirty="0"/>
              <a:t> </a:t>
            </a:r>
            <a:r>
              <a:rPr lang="tr-TR" sz="2000" dirty="0" err="1"/>
              <a:t>signals</a:t>
            </a:r>
            <a:r>
              <a:rPr lang="tr-TR" sz="2000" dirty="0"/>
              <a:t> </a:t>
            </a:r>
            <a:r>
              <a:rPr lang="tr-TR" sz="2000" dirty="0" err="1"/>
              <a:t>during</a:t>
            </a:r>
            <a:r>
              <a:rPr lang="tr-TR" sz="2000" dirty="0"/>
              <a:t> </a:t>
            </a:r>
            <a:r>
              <a:rPr lang="tr-TR" sz="2000" dirty="0" err="1"/>
              <a:t>differantiation</a:t>
            </a:r>
            <a:r>
              <a:rPr lang="tr-TR" sz="2000" dirty="0"/>
              <a:t>. </a:t>
            </a:r>
          </a:p>
          <a:p>
            <a:pPr algn="just">
              <a:lnSpc>
                <a:spcPct val="150000"/>
              </a:lnSpc>
            </a:pPr>
            <a:endParaRPr lang="tr-TR" sz="2000" dirty="0"/>
          </a:p>
          <a:p>
            <a:pPr algn="just">
              <a:lnSpc>
                <a:spcPct val="150000"/>
              </a:lnSpc>
            </a:pPr>
            <a:r>
              <a:rPr lang="tr-TR" sz="2000" dirty="0" err="1"/>
              <a:t>The</a:t>
            </a:r>
            <a:r>
              <a:rPr lang="tr-TR" sz="2000" dirty="0"/>
              <a:t> </a:t>
            </a:r>
            <a:r>
              <a:rPr lang="tr-TR" sz="2000" dirty="0" err="1"/>
              <a:t>internal</a:t>
            </a:r>
            <a:r>
              <a:rPr lang="tr-TR" sz="2000" dirty="0"/>
              <a:t> </a:t>
            </a:r>
            <a:r>
              <a:rPr lang="tr-TR" sz="2000" b="1" dirty="0" err="1"/>
              <a:t>signals</a:t>
            </a:r>
            <a:r>
              <a:rPr lang="tr-TR" sz="2000" dirty="0"/>
              <a:t> </a:t>
            </a:r>
            <a:r>
              <a:rPr lang="tr-TR" sz="2000" dirty="0" err="1"/>
              <a:t>are</a:t>
            </a:r>
            <a:r>
              <a:rPr lang="tr-TR" sz="2000" dirty="0"/>
              <a:t> </a:t>
            </a:r>
            <a:r>
              <a:rPr lang="tr-TR" sz="2000" dirty="0" err="1"/>
              <a:t>controlled</a:t>
            </a:r>
            <a:r>
              <a:rPr lang="tr-TR" sz="2000" dirty="0"/>
              <a:t> </a:t>
            </a:r>
            <a:r>
              <a:rPr lang="tr-TR" sz="2000" dirty="0" err="1"/>
              <a:t>by</a:t>
            </a:r>
            <a:r>
              <a:rPr lang="tr-TR" sz="2000" dirty="0"/>
              <a:t> a </a:t>
            </a:r>
            <a:r>
              <a:rPr lang="tr-TR" sz="2000" dirty="0" err="1"/>
              <a:t>cell's</a:t>
            </a:r>
            <a:r>
              <a:rPr lang="tr-TR" sz="2000" dirty="0"/>
              <a:t> </a:t>
            </a:r>
            <a:r>
              <a:rPr lang="tr-TR" sz="2000" b="1" dirty="0" err="1"/>
              <a:t>genes</a:t>
            </a:r>
            <a:endParaRPr lang="tr-TR" sz="2000" b="1" dirty="0"/>
          </a:p>
          <a:p>
            <a:pPr algn="just">
              <a:lnSpc>
                <a:spcPct val="150000"/>
              </a:lnSpc>
            </a:pPr>
            <a:r>
              <a:rPr lang="tr-TR" sz="2000" dirty="0"/>
              <a:t> </a:t>
            </a:r>
          </a:p>
          <a:p>
            <a:pPr algn="just">
              <a:lnSpc>
                <a:spcPct val="150000"/>
              </a:lnSpc>
            </a:pPr>
            <a:r>
              <a:rPr lang="tr-TR" sz="2000" dirty="0" err="1"/>
              <a:t>The</a:t>
            </a:r>
            <a:r>
              <a:rPr lang="tr-TR" sz="2000" dirty="0"/>
              <a:t> </a:t>
            </a:r>
            <a:r>
              <a:rPr lang="tr-TR" sz="2000" dirty="0" err="1"/>
              <a:t>external</a:t>
            </a:r>
            <a:r>
              <a:rPr lang="tr-TR" sz="2000" dirty="0"/>
              <a:t> </a:t>
            </a:r>
            <a:r>
              <a:rPr lang="tr-TR" sz="2000" dirty="0" err="1"/>
              <a:t>signals</a:t>
            </a:r>
            <a:r>
              <a:rPr lang="tr-TR" sz="2000" dirty="0"/>
              <a:t> </a:t>
            </a:r>
            <a:r>
              <a:rPr lang="tr-TR" sz="2000" dirty="0" err="1"/>
              <a:t>for</a:t>
            </a:r>
            <a:r>
              <a:rPr lang="tr-TR" sz="2000" dirty="0"/>
              <a:t> </a:t>
            </a:r>
            <a:r>
              <a:rPr lang="tr-TR" sz="2000" dirty="0" err="1"/>
              <a:t>cell</a:t>
            </a:r>
            <a:r>
              <a:rPr lang="tr-TR" sz="2000" dirty="0"/>
              <a:t> </a:t>
            </a:r>
            <a:r>
              <a:rPr lang="tr-TR" sz="2000" dirty="0" err="1"/>
              <a:t>differentiation</a:t>
            </a:r>
            <a:r>
              <a:rPr lang="tr-TR" sz="2000" dirty="0"/>
              <a:t> </a:t>
            </a:r>
            <a:r>
              <a:rPr lang="tr-TR" sz="2000" dirty="0" err="1"/>
              <a:t>include</a:t>
            </a:r>
            <a:r>
              <a:rPr lang="tr-TR" sz="2000" dirty="0"/>
              <a:t> </a:t>
            </a:r>
            <a:r>
              <a:rPr lang="tr-TR" sz="2000" dirty="0" err="1"/>
              <a:t>chemicals</a:t>
            </a:r>
            <a:r>
              <a:rPr lang="tr-TR" sz="2000" dirty="0"/>
              <a:t> </a:t>
            </a:r>
            <a:r>
              <a:rPr lang="tr-TR" sz="2000" dirty="0" err="1"/>
              <a:t>secreted</a:t>
            </a:r>
            <a:r>
              <a:rPr lang="tr-TR" sz="2000" dirty="0"/>
              <a:t> </a:t>
            </a:r>
            <a:r>
              <a:rPr lang="tr-TR" sz="2000" dirty="0" err="1"/>
              <a:t>by</a:t>
            </a:r>
            <a:r>
              <a:rPr lang="tr-TR" sz="2000" dirty="0"/>
              <a:t> </a:t>
            </a:r>
            <a:r>
              <a:rPr lang="tr-TR" sz="2000" dirty="0" err="1"/>
              <a:t>other</a:t>
            </a:r>
            <a:r>
              <a:rPr lang="tr-TR" sz="2000" dirty="0"/>
              <a:t> </a:t>
            </a:r>
            <a:r>
              <a:rPr lang="tr-TR" sz="2000" dirty="0" err="1"/>
              <a:t>cells</a:t>
            </a:r>
            <a:r>
              <a:rPr lang="tr-TR" sz="2000" dirty="0"/>
              <a:t>, </a:t>
            </a:r>
            <a:r>
              <a:rPr lang="tr-TR" sz="2000" dirty="0" err="1"/>
              <a:t>physical</a:t>
            </a:r>
            <a:r>
              <a:rPr lang="tr-TR" sz="2000" dirty="0"/>
              <a:t> </a:t>
            </a:r>
            <a:r>
              <a:rPr lang="tr-TR" sz="2000" dirty="0" err="1"/>
              <a:t>contact</a:t>
            </a:r>
            <a:r>
              <a:rPr lang="tr-TR" sz="2000" dirty="0"/>
              <a:t> </a:t>
            </a:r>
            <a:r>
              <a:rPr lang="tr-TR" sz="2000" dirty="0" err="1"/>
              <a:t>with</a:t>
            </a:r>
            <a:r>
              <a:rPr lang="tr-TR" sz="2000" dirty="0"/>
              <a:t> </a:t>
            </a:r>
            <a:r>
              <a:rPr lang="tr-TR" sz="2000" dirty="0" err="1"/>
              <a:t>neighboring</a:t>
            </a:r>
            <a:r>
              <a:rPr lang="tr-TR" sz="2000" dirty="0"/>
              <a:t> </a:t>
            </a:r>
            <a:r>
              <a:rPr lang="tr-TR" sz="2000" dirty="0" err="1"/>
              <a:t>cells</a:t>
            </a:r>
            <a:r>
              <a:rPr lang="tr-TR" sz="2000" dirty="0"/>
              <a:t>, </a:t>
            </a:r>
            <a:r>
              <a:rPr lang="tr-TR" sz="2000" dirty="0" err="1"/>
              <a:t>and</a:t>
            </a:r>
            <a:r>
              <a:rPr lang="tr-TR" sz="2000" dirty="0"/>
              <a:t> </a:t>
            </a:r>
            <a:r>
              <a:rPr lang="tr-TR" sz="2000" dirty="0" err="1"/>
              <a:t>certain</a:t>
            </a:r>
            <a:r>
              <a:rPr lang="tr-TR" sz="2000" dirty="0"/>
              <a:t> </a:t>
            </a:r>
            <a:r>
              <a:rPr lang="tr-TR" sz="2000" dirty="0" err="1"/>
              <a:t>molecules</a:t>
            </a:r>
            <a:r>
              <a:rPr lang="tr-TR" sz="2000" dirty="0"/>
              <a:t> in </a:t>
            </a:r>
            <a:r>
              <a:rPr lang="tr-TR" sz="2000" dirty="0" err="1"/>
              <a:t>the</a:t>
            </a:r>
            <a:r>
              <a:rPr lang="tr-TR" sz="2000" dirty="0"/>
              <a:t> </a:t>
            </a:r>
            <a:r>
              <a:rPr lang="tr-TR" sz="2000" b="1" dirty="0" err="1"/>
              <a:t>microenvironment</a:t>
            </a:r>
            <a:r>
              <a:rPr lang="tr-TR" sz="2000" dirty="0"/>
              <a:t>. </a:t>
            </a:r>
          </a:p>
        </p:txBody>
      </p:sp>
      <p:sp>
        <p:nvSpPr>
          <p:cNvPr id="6" name="Dikdörtgen 5"/>
          <p:cNvSpPr/>
          <p:nvPr/>
        </p:nvSpPr>
        <p:spPr>
          <a:xfrm>
            <a:off x="2271020" y="548680"/>
            <a:ext cx="4673972" cy="769441"/>
          </a:xfrm>
          <a:prstGeom prst="rect">
            <a:avLst/>
          </a:prstGeom>
          <a:noFill/>
        </p:spPr>
        <p:txBody>
          <a:bodyPr wrap="none" lIns="91440" tIns="45720" rIns="91440" bIns="45720">
            <a:spAutoFit/>
          </a:bodyPr>
          <a:lstStyle/>
          <a:p>
            <a:pPr algn="ctr"/>
            <a:r>
              <a:rPr lang="tr-TR"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DIFFERENTIATION </a:t>
            </a:r>
          </a:p>
        </p:txBody>
      </p:sp>
    </p:spTree>
    <p:extLst>
      <p:ext uri="{BB962C8B-B14F-4D97-AF65-F5344CB8AC3E}">
        <p14:creationId xmlns:p14="http://schemas.microsoft.com/office/powerpoint/2010/main" val="1203144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8628" y="4641734"/>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074" y="4398681"/>
            <a:ext cx="990600" cy="65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 name="İçerik Yer Tutucusu 5"/>
          <p:cNvGraphicFramePr>
            <a:graphicFrameLocks noGrp="1"/>
          </p:cNvGraphicFramePr>
          <p:nvPr>
            <p:ph idx="1"/>
            <p:extLst>
              <p:ext uri="{D42A27DB-BD31-4B8C-83A1-F6EECF244321}">
                <p14:modId xmlns:p14="http://schemas.microsoft.com/office/powerpoint/2010/main" val="4150275508"/>
              </p:ext>
            </p:extLst>
          </p:nvPr>
        </p:nvGraphicFramePr>
        <p:xfrm>
          <a:off x="395536" y="2348880"/>
          <a:ext cx="5904656" cy="33027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Dikdörtgen 4"/>
          <p:cNvSpPr/>
          <p:nvPr/>
        </p:nvSpPr>
        <p:spPr>
          <a:xfrm>
            <a:off x="2051720" y="332656"/>
            <a:ext cx="5544616" cy="830997"/>
          </a:xfrm>
          <a:prstGeom prst="rect">
            <a:avLst/>
          </a:prstGeom>
          <a:noFill/>
        </p:spPr>
        <p:txBody>
          <a:bodyPr wrap="square" lIns="91440" tIns="45720" rIns="91440" bIns="45720">
            <a:spAutoFit/>
          </a:bodyPr>
          <a:lstStyle/>
          <a:p>
            <a:pPr algn="ctr"/>
            <a:r>
              <a:rPr lang="tr-TR"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POTENCY OF SC</a:t>
            </a:r>
          </a:p>
        </p:txBody>
      </p:sp>
      <p:graphicFrame>
        <p:nvGraphicFramePr>
          <p:cNvPr id="9" name="Nesne 8"/>
          <p:cNvGraphicFramePr>
            <a:graphicFrameLocks noChangeAspect="1"/>
          </p:cNvGraphicFramePr>
          <p:nvPr>
            <p:extLst>
              <p:ext uri="{D42A27DB-BD31-4B8C-83A1-F6EECF244321}">
                <p14:modId xmlns:p14="http://schemas.microsoft.com/office/powerpoint/2010/main" val="1079365316"/>
              </p:ext>
            </p:extLst>
          </p:nvPr>
        </p:nvGraphicFramePr>
        <p:xfrm>
          <a:off x="1574379" y="5428456"/>
          <a:ext cx="457200" cy="304800"/>
        </p:xfrm>
        <a:graphic>
          <a:graphicData uri="http://schemas.openxmlformats.org/presentationml/2006/ole">
            <mc:AlternateContent xmlns:mc="http://schemas.openxmlformats.org/markup-compatibility/2006">
              <mc:Choice xmlns:v="urn:schemas-microsoft-com:vml" Requires="v">
                <p:oleObj spid="_x0000_s53340" name="Bit Eşlem Resmi" r:id="rId10" imgW="819048" imgH="676369" progId="PBrush">
                  <p:embed/>
                </p:oleObj>
              </mc:Choice>
              <mc:Fallback>
                <p:oleObj name="Bit Eşlem Resmi" r:id="rId10" imgW="819048" imgH="676369" progId="PBrush">
                  <p:embed/>
                  <p:pic>
                    <p:nvPicPr>
                      <p:cNvPr id="0" name="Picture 9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74379" y="5428456"/>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325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28552" y="5089409"/>
            <a:ext cx="471239"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9"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4804246" y="4132858"/>
            <a:ext cx="14065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2123728" y="4437112"/>
            <a:ext cx="72008" cy="72008"/>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3263" name="Picture 1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43808" y="4005064"/>
            <a:ext cx="137357" cy="127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65" name="Picture 1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6411" y="3392177"/>
            <a:ext cx="201613" cy="1952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66" name="Picture 1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18570" y="3660453"/>
            <a:ext cx="133350" cy="12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68" name="Picture 2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84168" y="2204864"/>
            <a:ext cx="2384748" cy="205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4288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641484" y="1988840"/>
            <a:ext cx="7962963" cy="2123658"/>
          </a:xfrm>
          <a:prstGeom prst="rect">
            <a:avLst/>
          </a:prstGeom>
        </p:spPr>
        <p:txBody>
          <a:bodyPr wrap="square">
            <a:spAutoFit/>
          </a:bodyPr>
          <a:lstStyle/>
          <a:p>
            <a:pPr marL="285750" indent="-285750">
              <a:lnSpc>
                <a:spcPct val="150000"/>
              </a:lnSpc>
              <a:buFont typeface="Wingdings" pitchFamily="2" charset="2"/>
              <a:buChar char="§"/>
            </a:pPr>
            <a:r>
              <a:rPr lang="tr-TR" dirty="0" err="1"/>
              <a:t>Unlimited</a:t>
            </a:r>
            <a:r>
              <a:rPr lang="tr-TR" dirty="0"/>
              <a:t>  </a:t>
            </a:r>
            <a:r>
              <a:rPr lang="tr-TR" dirty="0" err="1"/>
              <a:t>proliferation</a:t>
            </a:r>
            <a:r>
              <a:rPr lang="tr-TR" dirty="0"/>
              <a:t> </a:t>
            </a:r>
            <a:r>
              <a:rPr lang="tr-TR" dirty="0" err="1"/>
              <a:t>capacity</a:t>
            </a:r>
            <a:r>
              <a:rPr lang="tr-TR" dirty="0"/>
              <a:t> </a:t>
            </a:r>
          </a:p>
          <a:p>
            <a:pPr marL="285750" indent="-285750">
              <a:lnSpc>
                <a:spcPct val="150000"/>
              </a:lnSpc>
              <a:buFont typeface="Wingdings" pitchFamily="2" charset="2"/>
              <a:buChar char="§"/>
            </a:pPr>
            <a:r>
              <a:rPr lang="tr-TR" dirty="0" err="1"/>
              <a:t>Capacity</a:t>
            </a:r>
            <a:r>
              <a:rPr lang="tr-TR" dirty="0"/>
              <a:t> </a:t>
            </a:r>
            <a:r>
              <a:rPr lang="tr-TR" dirty="0" err="1"/>
              <a:t>to</a:t>
            </a:r>
            <a:r>
              <a:rPr lang="tr-TR" dirty="0"/>
              <a:t> </a:t>
            </a:r>
            <a:r>
              <a:rPr lang="tr-TR" dirty="0" err="1"/>
              <a:t>differentiate</a:t>
            </a:r>
            <a:r>
              <a:rPr lang="tr-TR" dirty="0"/>
              <a:t> </a:t>
            </a:r>
            <a:r>
              <a:rPr lang="tr-TR" dirty="0" err="1"/>
              <a:t>into</a:t>
            </a:r>
            <a:r>
              <a:rPr lang="tr-TR" dirty="0"/>
              <a:t> </a:t>
            </a:r>
            <a:r>
              <a:rPr lang="tr-TR" dirty="0" err="1"/>
              <a:t>embriyogenic</a:t>
            </a:r>
            <a:r>
              <a:rPr lang="tr-TR" dirty="0"/>
              <a:t> </a:t>
            </a:r>
            <a:r>
              <a:rPr lang="tr-TR" dirty="0" err="1"/>
              <a:t>and</a:t>
            </a:r>
            <a:r>
              <a:rPr lang="tr-TR" dirty="0"/>
              <a:t> </a:t>
            </a:r>
            <a:r>
              <a:rPr lang="tr-TR" dirty="0" err="1"/>
              <a:t>extra</a:t>
            </a:r>
            <a:r>
              <a:rPr lang="tr-TR" dirty="0"/>
              <a:t> </a:t>
            </a:r>
            <a:r>
              <a:rPr lang="tr-TR" dirty="0" err="1"/>
              <a:t>embriyogenic</a:t>
            </a:r>
            <a:r>
              <a:rPr lang="tr-TR" dirty="0"/>
              <a:t> </a:t>
            </a:r>
            <a:r>
              <a:rPr lang="tr-TR" dirty="0" err="1"/>
              <a:t>cells</a:t>
            </a:r>
            <a:r>
              <a:rPr lang="tr-TR" dirty="0"/>
              <a:t>.</a:t>
            </a:r>
          </a:p>
          <a:p>
            <a:pPr marL="285750" indent="-285750">
              <a:lnSpc>
                <a:spcPct val="150000"/>
              </a:lnSpc>
              <a:buFont typeface="Wingdings" pitchFamily="2" charset="2"/>
              <a:buChar char="§"/>
            </a:pPr>
            <a:r>
              <a:rPr lang="tr-TR" dirty="0" err="1"/>
              <a:t>Capacity</a:t>
            </a:r>
            <a:r>
              <a:rPr lang="tr-TR" dirty="0"/>
              <a:t> </a:t>
            </a:r>
            <a:r>
              <a:rPr lang="tr-TR" dirty="0" err="1"/>
              <a:t>to</a:t>
            </a:r>
            <a:r>
              <a:rPr lang="tr-TR" dirty="0"/>
              <a:t> form a </a:t>
            </a:r>
            <a:r>
              <a:rPr lang="tr-TR" dirty="0" err="1"/>
              <a:t>whole</a:t>
            </a:r>
            <a:r>
              <a:rPr lang="tr-TR" dirty="0"/>
              <a:t> </a:t>
            </a:r>
            <a:r>
              <a:rPr lang="tr-TR" dirty="0" err="1"/>
              <a:t>human</a:t>
            </a:r>
            <a:r>
              <a:rPr lang="tr-TR" dirty="0"/>
              <a:t> body (endoderm, </a:t>
            </a:r>
            <a:r>
              <a:rPr lang="tr-TR" dirty="0" err="1"/>
              <a:t>mesoderm</a:t>
            </a:r>
            <a:r>
              <a:rPr lang="tr-TR" dirty="0"/>
              <a:t> </a:t>
            </a:r>
            <a:r>
              <a:rPr lang="tr-TR" dirty="0" err="1"/>
              <a:t>and</a:t>
            </a:r>
            <a:r>
              <a:rPr lang="tr-TR" dirty="0"/>
              <a:t> </a:t>
            </a:r>
            <a:r>
              <a:rPr lang="tr-TR" dirty="0" err="1"/>
              <a:t>ectoderm</a:t>
            </a:r>
            <a:r>
              <a:rPr lang="tr-TR" dirty="0"/>
              <a:t>)</a:t>
            </a:r>
          </a:p>
          <a:p>
            <a:pPr marL="285750" indent="-285750">
              <a:lnSpc>
                <a:spcPct val="150000"/>
              </a:lnSpc>
              <a:buFont typeface="Wingdings" pitchFamily="2" charset="2"/>
              <a:buChar char="§"/>
            </a:pPr>
            <a:r>
              <a:rPr lang="tr-TR" dirty="0" err="1"/>
              <a:t>All</a:t>
            </a:r>
            <a:r>
              <a:rPr lang="tr-TR" dirty="0"/>
              <a:t> of </a:t>
            </a:r>
            <a:r>
              <a:rPr lang="tr-TR" dirty="0" err="1"/>
              <a:t>the</a:t>
            </a:r>
            <a:r>
              <a:rPr lang="tr-TR" dirty="0"/>
              <a:t> </a:t>
            </a:r>
            <a:r>
              <a:rPr lang="tr-TR" dirty="0" err="1"/>
              <a:t>cells</a:t>
            </a:r>
            <a:r>
              <a:rPr lang="tr-TR" dirty="0"/>
              <a:t> of </a:t>
            </a:r>
            <a:r>
              <a:rPr lang="tr-TR" dirty="0" err="1"/>
              <a:t>the</a:t>
            </a:r>
            <a:r>
              <a:rPr lang="tr-TR" dirty="0"/>
              <a:t> </a:t>
            </a:r>
            <a:r>
              <a:rPr lang="tr-TR" dirty="0" err="1"/>
              <a:t>embrio</a:t>
            </a:r>
            <a:r>
              <a:rPr lang="tr-TR" dirty="0"/>
              <a:t> in </a:t>
            </a:r>
            <a:r>
              <a:rPr lang="tr-TR" dirty="0" err="1"/>
              <a:t>the</a:t>
            </a:r>
            <a:r>
              <a:rPr lang="tr-TR" dirty="0"/>
              <a:t> </a:t>
            </a:r>
            <a:r>
              <a:rPr lang="tr-TR" dirty="0" err="1"/>
              <a:t>first</a:t>
            </a:r>
            <a:r>
              <a:rPr lang="tr-TR" dirty="0"/>
              <a:t> </a:t>
            </a:r>
            <a:r>
              <a:rPr lang="tr-TR" dirty="0" err="1"/>
              <a:t>week</a:t>
            </a:r>
            <a:r>
              <a:rPr lang="tr-TR" dirty="0"/>
              <a:t> </a:t>
            </a:r>
            <a:r>
              <a:rPr lang="tr-TR" dirty="0" err="1"/>
              <a:t>after</a:t>
            </a:r>
            <a:r>
              <a:rPr lang="tr-TR" dirty="0"/>
              <a:t> </a:t>
            </a:r>
            <a:r>
              <a:rPr lang="tr-TR" dirty="0" err="1"/>
              <a:t>fertilization</a:t>
            </a:r>
            <a:r>
              <a:rPr lang="tr-TR" dirty="0"/>
              <a:t> </a:t>
            </a:r>
            <a:r>
              <a:rPr lang="tr-TR" dirty="0" err="1"/>
              <a:t>are</a:t>
            </a:r>
            <a:r>
              <a:rPr lang="tr-TR" dirty="0"/>
              <a:t> </a:t>
            </a:r>
            <a:r>
              <a:rPr lang="tr-TR" dirty="0" err="1"/>
              <a:t>totipotent</a:t>
            </a:r>
            <a:r>
              <a:rPr lang="tr-TR" dirty="0"/>
              <a:t> </a:t>
            </a:r>
          </a:p>
          <a:p>
            <a:pPr marL="285750" indent="-285750">
              <a:lnSpc>
                <a:spcPct val="150000"/>
              </a:lnSpc>
              <a:buFont typeface="Wingdings" pitchFamily="2" charset="2"/>
              <a:buChar char="§"/>
            </a:pPr>
            <a:endParaRPr lang="tr-TR" sz="1600" dirty="0"/>
          </a:p>
        </p:txBody>
      </p:sp>
      <p:sp>
        <p:nvSpPr>
          <p:cNvPr id="10" name="Dikdörtgen 9"/>
          <p:cNvSpPr/>
          <p:nvPr/>
        </p:nvSpPr>
        <p:spPr>
          <a:xfrm>
            <a:off x="3078340" y="332656"/>
            <a:ext cx="3096232" cy="830997"/>
          </a:xfrm>
          <a:prstGeom prst="rect">
            <a:avLst/>
          </a:prstGeom>
          <a:noFill/>
        </p:spPr>
        <p:txBody>
          <a:bodyPr wrap="none" lIns="91440" tIns="45720" rIns="91440" bIns="45720">
            <a:spAutoFit/>
          </a:bodyPr>
          <a:lstStyle/>
          <a:p>
            <a:pPr algn="ctr"/>
            <a:r>
              <a:rPr lang="tr-TR" sz="4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Totipotent</a:t>
            </a:r>
            <a:r>
              <a:rPr lang="tr-TR"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pic>
        <p:nvPicPr>
          <p:cNvPr id="552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4623767"/>
            <a:ext cx="6120680"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832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756803" y="1916832"/>
            <a:ext cx="7200800" cy="707886"/>
          </a:xfrm>
          <a:prstGeom prst="rect">
            <a:avLst/>
          </a:prstGeom>
        </p:spPr>
        <p:txBody>
          <a:bodyPr wrap="square">
            <a:spAutoFit/>
          </a:bodyPr>
          <a:lstStyle/>
          <a:p>
            <a:pPr lvl="0" algn="just">
              <a:spcBef>
                <a:spcPct val="20000"/>
              </a:spcBef>
              <a:buClr>
                <a:srgbClr val="31B6FD"/>
              </a:buClr>
              <a:buSzPct val="100000"/>
            </a:pPr>
            <a:r>
              <a:rPr lang="tr-TR" sz="2000" dirty="0" err="1"/>
              <a:t>Capacity</a:t>
            </a:r>
            <a:r>
              <a:rPr lang="tr-TR" sz="2000" dirty="0"/>
              <a:t> </a:t>
            </a:r>
            <a:r>
              <a:rPr lang="tr-TR" sz="2000" dirty="0" err="1"/>
              <a:t>to</a:t>
            </a:r>
            <a:r>
              <a:rPr lang="tr-TR" sz="2000" dirty="0"/>
              <a:t> </a:t>
            </a:r>
            <a:r>
              <a:rPr lang="tr-TR" sz="2000" dirty="0" err="1"/>
              <a:t>differentiate</a:t>
            </a:r>
            <a:r>
              <a:rPr lang="tr-TR" sz="2000" dirty="0"/>
              <a:t> </a:t>
            </a:r>
            <a:r>
              <a:rPr lang="tr-TR" sz="2000" dirty="0" err="1"/>
              <a:t>into</a:t>
            </a:r>
            <a:r>
              <a:rPr lang="tr-TR" sz="2000" dirty="0"/>
              <a:t> </a:t>
            </a:r>
            <a:r>
              <a:rPr lang="tr-TR" sz="2000" dirty="0" err="1"/>
              <a:t>embriyogenic</a:t>
            </a:r>
            <a:r>
              <a:rPr lang="tr-TR" sz="2000" dirty="0"/>
              <a:t> </a:t>
            </a:r>
            <a:r>
              <a:rPr lang="tr-TR" sz="2000" dirty="0" err="1"/>
              <a:t>cell</a:t>
            </a:r>
            <a:r>
              <a:rPr lang="tr-TR" sz="2000" dirty="0"/>
              <a:t> </a:t>
            </a:r>
            <a:r>
              <a:rPr lang="tr-TR" sz="2000" dirty="0" err="1"/>
              <a:t>layers</a:t>
            </a:r>
            <a:r>
              <a:rPr lang="tr-TR" sz="2000" dirty="0"/>
              <a:t> (endoderm, </a:t>
            </a:r>
            <a:r>
              <a:rPr lang="tr-TR" sz="2000" dirty="0" err="1"/>
              <a:t>mesoderm</a:t>
            </a:r>
            <a:r>
              <a:rPr lang="tr-TR" sz="2000" dirty="0"/>
              <a:t>,  </a:t>
            </a:r>
            <a:r>
              <a:rPr lang="tr-TR" sz="2000" dirty="0" err="1"/>
              <a:t>ectoderm</a:t>
            </a:r>
            <a:r>
              <a:rPr lang="tr-TR" sz="2000" dirty="0"/>
              <a:t>) </a:t>
            </a:r>
          </a:p>
        </p:txBody>
      </p:sp>
      <p:sp>
        <p:nvSpPr>
          <p:cNvPr id="8" name="Dikdörtgen 7"/>
          <p:cNvSpPr/>
          <p:nvPr/>
        </p:nvSpPr>
        <p:spPr>
          <a:xfrm>
            <a:off x="2843808" y="404663"/>
            <a:ext cx="3026791" cy="769441"/>
          </a:xfrm>
          <a:prstGeom prst="rect">
            <a:avLst/>
          </a:prstGeom>
          <a:noFill/>
        </p:spPr>
        <p:txBody>
          <a:bodyPr wrap="none" lIns="91440" tIns="45720" rIns="91440" bIns="45720">
            <a:spAutoFit/>
          </a:bodyPr>
          <a:lstStyle/>
          <a:p>
            <a:pPr algn="ctr"/>
            <a:r>
              <a:rPr lang="tr-TR" sz="44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Pluripotent</a:t>
            </a:r>
            <a:r>
              <a:rPr lang="tr-TR"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pic>
        <p:nvPicPr>
          <p:cNvPr id="573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924944"/>
            <a:ext cx="5153025"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457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35645" y="1700808"/>
            <a:ext cx="7143800" cy="1008112"/>
          </a:xfrm>
        </p:spPr>
        <p:txBody>
          <a:bodyPr>
            <a:noAutofit/>
          </a:bodyPr>
          <a:lstStyle/>
          <a:p>
            <a:pPr marL="0" indent="0" algn="just">
              <a:lnSpc>
                <a:spcPct val="150000"/>
              </a:lnSpc>
              <a:buNone/>
            </a:pPr>
            <a:r>
              <a:rPr lang="tr-TR" sz="2000" dirty="0" err="1">
                <a:solidFill>
                  <a:schemeClr val="tx1"/>
                </a:solidFill>
              </a:rPr>
              <a:t>Human</a:t>
            </a:r>
            <a:r>
              <a:rPr lang="tr-TR" sz="2000" dirty="0">
                <a:solidFill>
                  <a:schemeClr val="tx1"/>
                </a:solidFill>
              </a:rPr>
              <a:t> </a:t>
            </a:r>
            <a:r>
              <a:rPr lang="tr-TR" sz="2000" dirty="0" err="1">
                <a:solidFill>
                  <a:schemeClr val="tx1"/>
                </a:solidFill>
              </a:rPr>
              <a:t>embriyogenic</a:t>
            </a:r>
            <a:r>
              <a:rPr lang="tr-TR" sz="2000" dirty="0">
                <a:solidFill>
                  <a:schemeClr val="tx1"/>
                </a:solidFill>
              </a:rPr>
              <a:t> </a:t>
            </a:r>
            <a:r>
              <a:rPr lang="tr-TR" sz="2000" dirty="0" err="1">
                <a:solidFill>
                  <a:schemeClr val="tx1"/>
                </a:solidFill>
              </a:rPr>
              <a:t>stem</a:t>
            </a:r>
            <a:r>
              <a:rPr lang="tr-TR" sz="2000" dirty="0">
                <a:solidFill>
                  <a:schemeClr val="tx1"/>
                </a:solidFill>
              </a:rPr>
              <a:t> </a:t>
            </a:r>
            <a:r>
              <a:rPr lang="tr-TR" sz="2000" dirty="0" err="1">
                <a:solidFill>
                  <a:schemeClr val="tx1"/>
                </a:solidFill>
              </a:rPr>
              <a:t>cells</a:t>
            </a:r>
            <a:r>
              <a:rPr lang="tr-TR" sz="2000" dirty="0">
                <a:solidFill>
                  <a:schemeClr val="tx1"/>
                </a:solidFill>
              </a:rPr>
              <a:t> (</a:t>
            </a:r>
            <a:r>
              <a:rPr lang="tr-TR" sz="2000" dirty="0" err="1">
                <a:solidFill>
                  <a:schemeClr val="tx1"/>
                </a:solidFill>
              </a:rPr>
              <a:t>hESC</a:t>
            </a:r>
            <a:r>
              <a:rPr lang="tr-TR" sz="2000" dirty="0">
                <a:solidFill>
                  <a:schemeClr val="tx1"/>
                </a:solidFill>
              </a:rPr>
              <a:t>) </a:t>
            </a:r>
            <a:r>
              <a:rPr lang="tr-TR" sz="2000" dirty="0" err="1">
                <a:solidFill>
                  <a:schemeClr val="tx1"/>
                </a:solidFill>
              </a:rPr>
              <a:t>are</a:t>
            </a:r>
            <a:r>
              <a:rPr lang="tr-TR" sz="2000" dirty="0">
                <a:solidFill>
                  <a:schemeClr val="tx1"/>
                </a:solidFill>
              </a:rPr>
              <a:t> </a:t>
            </a:r>
            <a:r>
              <a:rPr lang="tr-TR" sz="2000" dirty="0" err="1">
                <a:solidFill>
                  <a:schemeClr val="tx1"/>
                </a:solidFill>
              </a:rPr>
              <a:t>pluripotent</a:t>
            </a:r>
            <a:r>
              <a:rPr lang="tr-TR" sz="2000" dirty="0">
                <a:solidFill>
                  <a:schemeClr val="tx1"/>
                </a:solidFill>
              </a:rPr>
              <a:t>.</a:t>
            </a:r>
          </a:p>
          <a:p>
            <a:pPr marL="0" indent="0" algn="just">
              <a:lnSpc>
                <a:spcPct val="150000"/>
              </a:lnSpc>
              <a:buNone/>
            </a:pPr>
            <a:endParaRPr lang="tr-TR" sz="2000" dirty="0">
              <a:solidFill>
                <a:schemeClr val="tx1"/>
              </a:solidFill>
            </a:endParaRPr>
          </a:p>
          <a:p>
            <a:pPr marL="0" indent="0" algn="just">
              <a:lnSpc>
                <a:spcPct val="150000"/>
              </a:lnSpc>
              <a:buNone/>
            </a:pPr>
            <a:r>
              <a:rPr lang="tr-TR" sz="2000" dirty="0">
                <a:solidFill>
                  <a:schemeClr val="tx1"/>
                </a:solidFill>
              </a:rPr>
              <a:t>İPSC s </a:t>
            </a:r>
            <a:r>
              <a:rPr lang="tr-TR" sz="2000" dirty="0" err="1">
                <a:solidFill>
                  <a:schemeClr val="tx1"/>
                </a:solidFill>
              </a:rPr>
              <a:t>are</a:t>
            </a:r>
            <a:r>
              <a:rPr lang="tr-TR" sz="2000" dirty="0">
                <a:solidFill>
                  <a:schemeClr val="tx1"/>
                </a:solidFill>
              </a:rPr>
              <a:t> </a:t>
            </a:r>
            <a:r>
              <a:rPr lang="tr-TR" sz="2000" dirty="0" err="1">
                <a:solidFill>
                  <a:schemeClr val="tx1"/>
                </a:solidFill>
              </a:rPr>
              <a:t>pluripotent</a:t>
            </a:r>
            <a:r>
              <a:rPr lang="tr-TR" sz="2000" dirty="0">
                <a:solidFill>
                  <a:schemeClr val="tx1"/>
                </a:solidFill>
              </a:rPr>
              <a:t>.  </a:t>
            </a:r>
          </a:p>
          <a:p>
            <a:pPr algn="just">
              <a:lnSpc>
                <a:spcPct val="150000"/>
              </a:lnSpc>
              <a:buNone/>
            </a:pPr>
            <a:endParaRPr lang="tr-TR" sz="1600" dirty="0">
              <a:latin typeface="Arial" charset="0"/>
            </a:endParaRPr>
          </a:p>
          <a:p>
            <a:pPr>
              <a:lnSpc>
                <a:spcPct val="150000"/>
              </a:lnSpc>
            </a:pPr>
            <a:endParaRPr lang="tr-TR" sz="1600" dirty="0"/>
          </a:p>
          <a:p>
            <a:pPr>
              <a:lnSpc>
                <a:spcPct val="150000"/>
              </a:lnSpc>
            </a:pPr>
            <a:endParaRPr lang="tr-TR" sz="1600" dirty="0"/>
          </a:p>
        </p:txBody>
      </p:sp>
      <p:sp>
        <p:nvSpPr>
          <p:cNvPr id="6" name="Dikdörtgen 5"/>
          <p:cNvSpPr/>
          <p:nvPr/>
        </p:nvSpPr>
        <p:spPr>
          <a:xfrm>
            <a:off x="2843808" y="404663"/>
            <a:ext cx="3026791" cy="769441"/>
          </a:xfrm>
          <a:prstGeom prst="rect">
            <a:avLst/>
          </a:prstGeom>
          <a:noFill/>
        </p:spPr>
        <p:txBody>
          <a:bodyPr wrap="none" lIns="91440" tIns="45720" rIns="91440" bIns="45720">
            <a:spAutoFit/>
          </a:bodyPr>
          <a:lstStyle/>
          <a:p>
            <a:pPr algn="ctr"/>
            <a:r>
              <a:rPr lang="tr-TR" sz="44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Pluripotent</a:t>
            </a:r>
            <a:r>
              <a:rPr lang="tr-TR"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pic>
        <p:nvPicPr>
          <p:cNvPr id="7" name="Picture 2" descr="Animation showing sequences from a video by Jamie Griffo"/>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4077072"/>
            <a:ext cx="2736304"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4005064"/>
            <a:ext cx="3312368" cy="200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6433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pPr>
              <a:buNone/>
            </a:pPr>
            <a:endParaRPr lang="tr-TR" dirty="0"/>
          </a:p>
          <a:p>
            <a:pPr>
              <a:buNone/>
            </a:pPr>
            <a:endParaRPr lang="tr-TR" dirty="0"/>
          </a:p>
          <a:p>
            <a:pPr>
              <a:buNone/>
            </a:pPr>
            <a:endParaRPr lang="tr-TR" dirty="0"/>
          </a:p>
          <a:p>
            <a:pPr>
              <a:buNone/>
            </a:pPr>
            <a:r>
              <a:rPr lang="tr-TR" dirty="0"/>
              <a:t>     </a:t>
            </a:r>
            <a:r>
              <a:rPr lang="tr-TR" sz="2800" dirty="0"/>
              <a:t>I </a:t>
            </a:r>
            <a:r>
              <a:rPr lang="tr-TR" sz="2800" dirty="0" err="1"/>
              <a:t>have</a:t>
            </a:r>
            <a:r>
              <a:rPr lang="tr-TR" sz="2800" dirty="0"/>
              <a:t> no </a:t>
            </a:r>
            <a:r>
              <a:rPr lang="tr-TR" sz="2800" dirty="0" err="1"/>
              <a:t>financial</a:t>
            </a:r>
            <a:r>
              <a:rPr lang="tr-TR" sz="2800" dirty="0"/>
              <a:t> </a:t>
            </a:r>
            <a:r>
              <a:rPr lang="tr-TR" sz="2800" dirty="0" err="1"/>
              <a:t>interest</a:t>
            </a:r>
            <a:r>
              <a:rPr lang="tr-TR" sz="2800" dirty="0"/>
              <a:t> </a:t>
            </a:r>
            <a:r>
              <a:rPr lang="tr-TR" sz="2800" dirty="0" err="1"/>
              <a:t>to</a:t>
            </a:r>
            <a:r>
              <a:rPr lang="tr-TR" sz="2800" dirty="0"/>
              <a:t> </a:t>
            </a:r>
            <a:r>
              <a:rPr lang="tr-TR" sz="2800" dirty="0" err="1"/>
              <a:t>disclose</a:t>
            </a:r>
            <a:endParaRPr lang="tr-TR"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55576" y="3501008"/>
            <a:ext cx="3744416" cy="2997836"/>
          </a:xfrm>
        </p:spPr>
        <p:txBody>
          <a:bodyPr>
            <a:normAutofit/>
          </a:bodyPr>
          <a:lstStyle/>
          <a:p>
            <a:pPr marL="0" indent="0" algn="just">
              <a:lnSpc>
                <a:spcPct val="150000"/>
              </a:lnSpc>
              <a:buNone/>
              <a:defRPr/>
            </a:pPr>
            <a:r>
              <a:rPr lang="tr-TR" sz="2000" dirty="0"/>
              <a:t> </a:t>
            </a:r>
          </a:p>
          <a:p>
            <a:pPr>
              <a:lnSpc>
                <a:spcPct val="150000"/>
              </a:lnSpc>
            </a:pPr>
            <a:endParaRPr lang="tr-TR" sz="2000" dirty="0"/>
          </a:p>
        </p:txBody>
      </p:sp>
      <p:sp>
        <p:nvSpPr>
          <p:cNvPr id="2" name="Dikdörtgen 1"/>
          <p:cNvSpPr/>
          <p:nvPr/>
        </p:nvSpPr>
        <p:spPr>
          <a:xfrm>
            <a:off x="755576" y="1844824"/>
            <a:ext cx="7488832" cy="1015663"/>
          </a:xfrm>
          <a:prstGeom prst="rect">
            <a:avLst/>
          </a:prstGeom>
        </p:spPr>
        <p:txBody>
          <a:bodyPr wrap="square">
            <a:spAutoFit/>
          </a:bodyPr>
          <a:lstStyle/>
          <a:p>
            <a:r>
              <a:rPr lang="tr-TR" sz="2000" dirty="0" err="1"/>
              <a:t>Capacity</a:t>
            </a:r>
            <a:r>
              <a:rPr lang="tr-TR" sz="2000" dirty="0"/>
              <a:t> </a:t>
            </a:r>
            <a:r>
              <a:rPr lang="tr-TR" sz="2000" dirty="0" err="1"/>
              <a:t>to</a:t>
            </a:r>
            <a:r>
              <a:rPr lang="tr-TR" sz="2000" dirty="0"/>
              <a:t> </a:t>
            </a:r>
            <a:r>
              <a:rPr lang="tr-TR" sz="2000" dirty="0" err="1"/>
              <a:t>differentiate</a:t>
            </a:r>
            <a:r>
              <a:rPr lang="tr-TR" sz="2000" dirty="0"/>
              <a:t> </a:t>
            </a:r>
            <a:r>
              <a:rPr lang="tr-TR" sz="2000" dirty="0" err="1"/>
              <a:t>limited</a:t>
            </a:r>
            <a:r>
              <a:rPr lang="tr-TR" sz="2000" dirty="0"/>
              <a:t> </a:t>
            </a:r>
            <a:r>
              <a:rPr lang="tr-TR" sz="2000" dirty="0" err="1"/>
              <a:t>types</a:t>
            </a:r>
            <a:r>
              <a:rPr lang="tr-TR" sz="2000" dirty="0"/>
              <a:t> of </a:t>
            </a:r>
            <a:r>
              <a:rPr lang="tr-TR" sz="2000" dirty="0" err="1"/>
              <a:t>cell</a:t>
            </a:r>
            <a:r>
              <a:rPr lang="tr-TR" sz="2000" dirty="0"/>
              <a:t> </a:t>
            </a:r>
            <a:r>
              <a:rPr lang="tr-TR" sz="2000" dirty="0" err="1"/>
              <a:t>types</a:t>
            </a:r>
            <a:r>
              <a:rPr lang="tr-TR" sz="2000" dirty="0"/>
              <a:t>.</a:t>
            </a:r>
          </a:p>
          <a:p>
            <a:endParaRPr lang="tr-TR" sz="2000" dirty="0"/>
          </a:p>
          <a:p>
            <a:r>
              <a:rPr lang="tr-TR" sz="2000" dirty="0" err="1"/>
              <a:t>Adult</a:t>
            </a:r>
            <a:r>
              <a:rPr lang="tr-TR" sz="2000" dirty="0"/>
              <a:t> </a:t>
            </a:r>
            <a:r>
              <a:rPr lang="tr-TR" sz="2000" dirty="0" err="1"/>
              <a:t>stem</a:t>
            </a:r>
            <a:r>
              <a:rPr lang="tr-TR" sz="2000" dirty="0"/>
              <a:t> </a:t>
            </a:r>
            <a:r>
              <a:rPr lang="tr-TR" sz="2000" dirty="0" err="1"/>
              <a:t>cells</a:t>
            </a:r>
            <a:r>
              <a:rPr lang="tr-TR" sz="2000" dirty="0"/>
              <a:t> </a:t>
            </a:r>
            <a:r>
              <a:rPr lang="tr-TR" sz="2000" dirty="0" err="1"/>
              <a:t>are</a:t>
            </a:r>
            <a:r>
              <a:rPr lang="tr-TR" sz="2000" dirty="0"/>
              <a:t> </a:t>
            </a:r>
            <a:r>
              <a:rPr lang="tr-TR" sz="2000" dirty="0" err="1"/>
              <a:t>multipotent</a:t>
            </a:r>
            <a:r>
              <a:rPr lang="tr-TR" sz="2000" dirty="0"/>
              <a:t> </a:t>
            </a:r>
          </a:p>
        </p:txBody>
      </p:sp>
      <p:sp>
        <p:nvSpPr>
          <p:cNvPr id="7" name="Dikdörtgen 6"/>
          <p:cNvSpPr/>
          <p:nvPr/>
        </p:nvSpPr>
        <p:spPr>
          <a:xfrm>
            <a:off x="3261003" y="404664"/>
            <a:ext cx="3054041" cy="769441"/>
          </a:xfrm>
          <a:prstGeom prst="rect">
            <a:avLst/>
          </a:prstGeom>
          <a:noFill/>
        </p:spPr>
        <p:txBody>
          <a:bodyPr wrap="none" lIns="91440" tIns="45720" rIns="91440" bIns="45720">
            <a:spAutoFit/>
          </a:bodyPr>
          <a:lstStyle/>
          <a:p>
            <a:pPr algn="ctr"/>
            <a:r>
              <a:rPr lang="tr-TR" sz="44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Multipotent</a:t>
            </a:r>
            <a:endParaRPr lang="tr-TR"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83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2996952"/>
            <a:ext cx="3384376" cy="355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323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865251" y="1902897"/>
            <a:ext cx="6912767" cy="1015663"/>
          </a:xfrm>
          <a:prstGeom prst="rect">
            <a:avLst/>
          </a:prstGeom>
        </p:spPr>
        <p:txBody>
          <a:bodyPr wrap="square">
            <a:spAutoFit/>
          </a:bodyPr>
          <a:lstStyle/>
          <a:p>
            <a:r>
              <a:rPr lang="tr-TR" sz="2000" dirty="0" err="1"/>
              <a:t>Capacity</a:t>
            </a:r>
            <a:r>
              <a:rPr lang="tr-TR" sz="2000" dirty="0"/>
              <a:t> </a:t>
            </a:r>
            <a:r>
              <a:rPr lang="tr-TR" sz="2000" dirty="0" err="1"/>
              <a:t>to</a:t>
            </a:r>
            <a:r>
              <a:rPr lang="tr-TR" sz="2000" dirty="0"/>
              <a:t> </a:t>
            </a:r>
            <a:r>
              <a:rPr lang="tr-TR" sz="2000" dirty="0" err="1"/>
              <a:t>differentiate</a:t>
            </a:r>
            <a:r>
              <a:rPr lang="tr-TR" sz="2000" dirty="0"/>
              <a:t> </a:t>
            </a:r>
            <a:r>
              <a:rPr lang="tr-TR" sz="2000" dirty="0" err="1"/>
              <a:t>into</a:t>
            </a:r>
            <a:r>
              <a:rPr lang="tr-TR" sz="2000" dirty="0"/>
              <a:t> a </a:t>
            </a:r>
            <a:r>
              <a:rPr lang="tr-TR" sz="2000" dirty="0" err="1"/>
              <a:t>few</a:t>
            </a:r>
            <a:r>
              <a:rPr lang="tr-TR" sz="2000" dirty="0"/>
              <a:t> </a:t>
            </a:r>
            <a:r>
              <a:rPr lang="tr-TR" sz="2000" dirty="0" err="1"/>
              <a:t>cell</a:t>
            </a:r>
            <a:r>
              <a:rPr lang="tr-TR" sz="2000" dirty="0"/>
              <a:t> </a:t>
            </a:r>
            <a:r>
              <a:rPr lang="tr-TR" sz="2000" dirty="0" err="1"/>
              <a:t>types</a:t>
            </a:r>
            <a:r>
              <a:rPr lang="tr-TR" sz="2000" dirty="0"/>
              <a:t>.</a:t>
            </a:r>
          </a:p>
          <a:p>
            <a:r>
              <a:rPr lang="tr-TR" sz="2000" dirty="0"/>
              <a:t> </a:t>
            </a:r>
          </a:p>
          <a:p>
            <a:r>
              <a:rPr lang="tr-TR" sz="2000" dirty="0" err="1"/>
              <a:t>Hematopoetic</a:t>
            </a:r>
            <a:r>
              <a:rPr lang="tr-TR" sz="2000" dirty="0"/>
              <a:t> </a:t>
            </a:r>
            <a:r>
              <a:rPr lang="tr-TR" sz="2000" dirty="0" err="1"/>
              <a:t>stem</a:t>
            </a:r>
            <a:r>
              <a:rPr lang="tr-TR" sz="2000" dirty="0"/>
              <a:t> </a:t>
            </a:r>
            <a:r>
              <a:rPr lang="tr-TR" sz="2000" dirty="0" err="1"/>
              <a:t>cells</a:t>
            </a:r>
            <a:r>
              <a:rPr lang="tr-TR" sz="2000" dirty="0"/>
              <a:t> </a:t>
            </a:r>
            <a:r>
              <a:rPr lang="tr-TR" sz="2000" dirty="0" err="1"/>
              <a:t>are</a:t>
            </a:r>
            <a:r>
              <a:rPr lang="tr-TR" sz="2000" dirty="0"/>
              <a:t> </a:t>
            </a:r>
            <a:r>
              <a:rPr lang="tr-TR" sz="2000" dirty="0" err="1"/>
              <a:t>oligopotent</a:t>
            </a:r>
            <a:r>
              <a:rPr lang="tr-TR" sz="2000" dirty="0"/>
              <a:t>.</a:t>
            </a:r>
          </a:p>
        </p:txBody>
      </p:sp>
      <p:sp>
        <p:nvSpPr>
          <p:cNvPr id="2" name="Dikdörtgen 1"/>
          <p:cNvSpPr/>
          <p:nvPr/>
        </p:nvSpPr>
        <p:spPr>
          <a:xfrm>
            <a:off x="3098813" y="410180"/>
            <a:ext cx="3079689" cy="769441"/>
          </a:xfrm>
          <a:prstGeom prst="rect">
            <a:avLst/>
          </a:prstGeom>
          <a:noFill/>
        </p:spPr>
        <p:txBody>
          <a:bodyPr wrap="none" lIns="91440" tIns="45720" rIns="91440" bIns="45720">
            <a:spAutoFit/>
          </a:bodyPr>
          <a:lstStyle/>
          <a:p>
            <a:pPr algn="ctr"/>
            <a:r>
              <a:rPr lang="tr-TR" sz="44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Oligopotent</a:t>
            </a:r>
            <a:endParaRPr lang="tr-TR"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42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140968"/>
            <a:ext cx="6405386"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4499992" y="3356992"/>
            <a:ext cx="79208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08182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liverDiagram"/>
          <p:cNvPicPr>
            <a:picLocks noChangeAspect="1" noChangeArrowheads="1"/>
          </p:cNvPicPr>
          <p:nvPr/>
        </p:nvPicPr>
        <p:blipFill>
          <a:blip r:embed="rId2" cstate="print"/>
          <a:srcRect/>
          <a:stretch>
            <a:fillRect/>
          </a:stretch>
        </p:blipFill>
        <p:spPr bwMode="auto">
          <a:xfrm>
            <a:off x="2411760" y="2636912"/>
            <a:ext cx="3935913" cy="3108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ikdörtgen 5"/>
          <p:cNvSpPr/>
          <p:nvPr/>
        </p:nvSpPr>
        <p:spPr>
          <a:xfrm>
            <a:off x="539552" y="1772816"/>
            <a:ext cx="7560840" cy="400110"/>
          </a:xfrm>
          <a:prstGeom prst="rect">
            <a:avLst/>
          </a:prstGeom>
        </p:spPr>
        <p:txBody>
          <a:bodyPr wrap="square">
            <a:spAutoFit/>
          </a:bodyPr>
          <a:lstStyle/>
          <a:p>
            <a:pPr>
              <a:defRPr/>
            </a:pPr>
            <a:r>
              <a:rPr lang="tr-TR" sz="2000" dirty="0"/>
              <a:t>       </a:t>
            </a:r>
            <a:r>
              <a:rPr lang="tr-TR" sz="2000" dirty="0" err="1"/>
              <a:t>Capacity</a:t>
            </a:r>
            <a:r>
              <a:rPr lang="tr-TR" sz="2000" dirty="0"/>
              <a:t> </a:t>
            </a:r>
            <a:r>
              <a:rPr lang="tr-TR" sz="2000" dirty="0" err="1"/>
              <a:t>to</a:t>
            </a:r>
            <a:r>
              <a:rPr lang="tr-TR" sz="2000" dirty="0"/>
              <a:t> form </a:t>
            </a:r>
            <a:r>
              <a:rPr lang="tr-TR" sz="2000" dirty="0" err="1"/>
              <a:t>only</a:t>
            </a:r>
            <a:r>
              <a:rPr lang="tr-TR" sz="2000" dirty="0"/>
              <a:t> </a:t>
            </a:r>
            <a:r>
              <a:rPr lang="tr-TR" sz="2000" dirty="0" err="1"/>
              <a:t>one</a:t>
            </a:r>
            <a:r>
              <a:rPr lang="tr-TR" sz="2000" dirty="0"/>
              <a:t> </a:t>
            </a:r>
            <a:r>
              <a:rPr lang="tr-TR" sz="2000" dirty="0" err="1"/>
              <a:t>type</a:t>
            </a:r>
            <a:r>
              <a:rPr lang="tr-TR" sz="2000" dirty="0"/>
              <a:t> of </a:t>
            </a:r>
            <a:r>
              <a:rPr lang="tr-TR" sz="2000" dirty="0" err="1"/>
              <a:t>cell</a:t>
            </a:r>
            <a:r>
              <a:rPr lang="tr-TR" sz="2000" dirty="0"/>
              <a:t>. Skin </a:t>
            </a:r>
            <a:r>
              <a:rPr lang="tr-TR" sz="2000" dirty="0" err="1"/>
              <a:t>cell</a:t>
            </a:r>
            <a:r>
              <a:rPr lang="tr-TR" sz="2000" dirty="0"/>
              <a:t>, </a:t>
            </a:r>
            <a:r>
              <a:rPr lang="tr-TR" sz="2000" dirty="0" err="1"/>
              <a:t>hepatocyte</a:t>
            </a:r>
            <a:r>
              <a:rPr lang="tr-TR" sz="2000" dirty="0"/>
              <a:t>. </a:t>
            </a:r>
          </a:p>
        </p:txBody>
      </p:sp>
      <p:sp>
        <p:nvSpPr>
          <p:cNvPr id="2" name="Dikdörtgen 1"/>
          <p:cNvSpPr/>
          <p:nvPr/>
        </p:nvSpPr>
        <p:spPr>
          <a:xfrm>
            <a:off x="3120326" y="332656"/>
            <a:ext cx="2629246" cy="769441"/>
          </a:xfrm>
          <a:prstGeom prst="rect">
            <a:avLst/>
          </a:prstGeom>
          <a:noFill/>
        </p:spPr>
        <p:txBody>
          <a:bodyPr wrap="none" lIns="91440" tIns="45720" rIns="91440" bIns="45720">
            <a:spAutoFit/>
          </a:bodyPr>
          <a:lstStyle/>
          <a:p>
            <a:pPr algn="ctr"/>
            <a:r>
              <a:rPr lang="tr-TR" sz="44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Unipotent</a:t>
            </a:r>
            <a:endParaRPr lang="tr-TR"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60501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539552" y="332656"/>
            <a:ext cx="8229600" cy="1252728"/>
          </a:xfrm>
        </p:spPr>
        <p:txBody>
          <a:bodyPr/>
          <a:lstStyle/>
          <a:p>
            <a:r>
              <a:rPr lang="tr-TR" dirty="0"/>
              <a:t>TYPES OF STEM CELLS</a:t>
            </a:r>
          </a:p>
        </p:txBody>
      </p:sp>
      <p:sp>
        <p:nvSpPr>
          <p:cNvPr id="4" name="3 Metin kutusu"/>
          <p:cNvSpPr txBox="1"/>
          <p:nvPr/>
        </p:nvSpPr>
        <p:spPr>
          <a:xfrm>
            <a:off x="971600" y="1772816"/>
            <a:ext cx="8496944" cy="4524315"/>
          </a:xfrm>
          <a:prstGeom prst="rect">
            <a:avLst/>
          </a:prstGeom>
          <a:noFill/>
        </p:spPr>
        <p:txBody>
          <a:bodyPr wrap="square" rtlCol="0">
            <a:spAutoFit/>
          </a:bodyPr>
          <a:lstStyle/>
          <a:p>
            <a:r>
              <a:rPr lang="tr-TR" sz="3200" dirty="0"/>
              <a:t>1-EMBRYONIC STEM CELLS</a:t>
            </a:r>
          </a:p>
          <a:p>
            <a:endParaRPr lang="tr-TR" sz="3200" dirty="0"/>
          </a:p>
          <a:p>
            <a:r>
              <a:rPr lang="tr-TR" sz="3200" dirty="0"/>
              <a:t>2- ADULT STEM CELLS</a:t>
            </a:r>
          </a:p>
          <a:p>
            <a:r>
              <a:rPr lang="tr-TR" sz="3200" dirty="0"/>
              <a:t>                    - </a:t>
            </a:r>
            <a:r>
              <a:rPr lang="tr-TR" sz="3200" dirty="0" err="1"/>
              <a:t>Mesencymal</a:t>
            </a:r>
            <a:r>
              <a:rPr lang="tr-TR" sz="3200" dirty="0"/>
              <a:t> SC</a:t>
            </a:r>
          </a:p>
          <a:p>
            <a:r>
              <a:rPr lang="tr-TR" sz="3200" dirty="0"/>
              <a:t>	         -  </a:t>
            </a:r>
            <a:r>
              <a:rPr lang="tr-TR" sz="3200" dirty="0" err="1"/>
              <a:t>İnduced</a:t>
            </a:r>
            <a:r>
              <a:rPr lang="tr-TR" sz="3200" dirty="0"/>
              <a:t> </a:t>
            </a:r>
            <a:r>
              <a:rPr lang="tr-TR" sz="3200" dirty="0" err="1"/>
              <a:t>Pluripotent</a:t>
            </a:r>
            <a:r>
              <a:rPr lang="tr-TR" sz="3200" dirty="0"/>
              <a:t> SC</a:t>
            </a:r>
          </a:p>
          <a:p>
            <a:endParaRPr lang="tr-TR" sz="3200" dirty="0"/>
          </a:p>
          <a:p>
            <a:r>
              <a:rPr lang="tr-TR" sz="3200" dirty="0"/>
              <a:t>3-CORD BLOOD STEM CELLS</a:t>
            </a:r>
          </a:p>
          <a:p>
            <a:endParaRPr lang="tr-TR" sz="3200" dirty="0"/>
          </a:p>
          <a:p>
            <a:r>
              <a:rPr lang="tr-TR" sz="3200" dirty="0"/>
              <a:t>4- AMNIOTIC FLUID STEM CELLS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reeform 5"/>
          <p:cNvSpPr>
            <a:spLocks/>
          </p:cNvSpPr>
          <p:nvPr/>
        </p:nvSpPr>
        <p:spPr bwMode="auto">
          <a:xfrm>
            <a:off x="25400" y="6637338"/>
            <a:ext cx="1714500" cy="184150"/>
          </a:xfrm>
          <a:custGeom>
            <a:avLst/>
            <a:gdLst>
              <a:gd name="T0" fmla="*/ 0 w 1080"/>
              <a:gd name="T1" fmla="*/ 2147483647 h 120"/>
              <a:gd name="T2" fmla="*/ 2147483647 w 1080"/>
              <a:gd name="T3" fmla="*/ 2147483647 h 120"/>
              <a:gd name="T4" fmla="*/ 2147483647 w 1080"/>
              <a:gd name="T5" fmla="*/ 0 h 120"/>
              <a:gd name="T6" fmla="*/ 0 w 1080"/>
              <a:gd name="T7" fmla="*/ 0 h 120"/>
              <a:gd name="T8" fmla="*/ 0 w 1080"/>
              <a:gd name="T9" fmla="*/ 2147483647 h 120"/>
              <a:gd name="T10" fmla="*/ 0 60000 65536"/>
              <a:gd name="T11" fmla="*/ 0 60000 65536"/>
              <a:gd name="T12" fmla="*/ 0 60000 65536"/>
              <a:gd name="T13" fmla="*/ 0 60000 65536"/>
              <a:gd name="T14" fmla="*/ 0 60000 65536"/>
              <a:gd name="T15" fmla="*/ 0 w 1080"/>
              <a:gd name="T16" fmla="*/ 0 h 120"/>
              <a:gd name="T17" fmla="*/ 1080 w 1080"/>
              <a:gd name="T18" fmla="*/ 120 h 120"/>
            </a:gdLst>
            <a:ahLst/>
            <a:cxnLst>
              <a:cxn ang="T10">
                <a:pos x="T0" y="T1"/>
              </a:cxn>
              <a:cxn ang="T11">
                <a:pos x="T2" y="T3"/>
              </a:cxn>
              <a:cxn ang="T12">
                <a:pos x="T4" y="T5"/>
              </a:cxn>
              <a:cxn ang="T13">
                <a:pos x="T6" y="T7"/>
              </a:cxn>
              <a:cxn ang="T14">
                <a:pos x="T8" y="T9"/>
              </a:cxn>
            </a:cxnLst>
            <a:rect l="T15" t="T16" r="T17" b="T18"/>
            <a:pathLst>
              <a:path w="1080" h="120">
                <a:moveTo>
                  <a:pt x="0" y="120"/>
                </a:moveTo>
                <a:lnTo>
                  <a:pt x="1080" y="120"/>
                </a:lnTo>
                <a:lnTo>
                  <a:pt x="1080" y="0"/>
                </a:lnTo>
                <a:lnTo>
                  <a:pt x="0" y="0"/>
                </a:lnTo>
                <a:lnTo>
                  <a:pt x="0" y="120"/>
                </a:lnTo>
                <a:close/>
              </a:path>
            </a:pathLst>
          </a:custGeom>
          <a:solidFill>
            <a:srgbClr val="FFFFFF"/>
          </a:solidFill>
          <a:ln w="12700">
            <a:solidFill>
              <a:srgbClr val="000000">
                <a:alpha val="0"/>
              </a:srgbClr>
            </a:solidFill>
            <a:round/>
            <a:headEnd/>
            <a:tailEnd/>
          </a:ln>
        </p:spPr>
        <p:txBody>
          <a:bodyPr wrap="none" lIns="80168" tIns="40083" rIns="80168" bIns="40083" anchor="ctr"/>
          <a:lstStyle/>
          <a:p>
            <a:endParaRPr lang="tr-TR"/>
          </a:p>
        </p:txBody>
      </p:sp>
      <p:sp>
        <p:nvSpPr>
          <p:cNvPr id="2" name="Dikdörtgen 1"/>
          <p:cNvSpPr/>
          <p:nvPr/>
        </p:nvSpPr>
        <p:spPr>
          <a:xfrm>
            <a:off x="1942152" y="404664"/>
            <a:ext cx="5716630" cy="769441"/>
          </a:xfrm>
          <a:prstGeom prst="rect">
            <a:avLst/>
          </a:prstGeom>
          <a:noFill/>
        </p:spPr>
        <p:txBody>
          <a:bodyPr wrap="none" lIns="91440" tIns="45720" rIns="91440" bIns="45720">
            <a:spAutoFit/>
          </a:bodyPr>
          <a:lstStyle/>
          <a:p>
            <a:pPr algn="ctr"/>
            <a:r>
              <a:rPr lang="tr-T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egoe UI" pitchFamily="34" charset="0"/>
              </a:rPr>
              <a:t>TYPES OF STEM CELLS</a:t>
            </a:r>
            <a:endParaRPr lang="tr-TR"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1923" name="Picture 3"/>
          <p:cNvPicPr>
            <a:picLocks noChangeAspect="1" noChangeArrowheads="1"/>
          </p:cNvPicPr>
          <p:nvPr/>
        </p:nvPicPr>
        <p:blipFill>
          <a:blip r:embed="rId3" cstate="print"/>
          <a:srcRect/>
          <a:stretch>
            <a:fillRect/>
          </a:stretch>
        </p:blipFill>
        <p:spPr bwMode="auto">
          <a:xfrm>
            <a:off x="971600" y="2018445"/>
            <a:ext cx="7128792" cy="3943587"/>
          </a:xfrm>
          <a:prstGeom prst="rect">
            <a:avLst/>
          </a:prstGeom>
          <a:noFill/>
          <a:ln w="9525">
            <a:noFill/>
            <a:miter lim="800000"/>
            <a:headEnd/>
            <a:tailEnd/>
          </a:ln>
        </p:spPr>
      </p:pic>
    </p:spTree>
    <p:extLst>
      <p:ext uri="{BB962C8B-B14F-4D97-AF65-F5344CB8AC3E}">
        <p14:creationId xmlns:p14="http://schemas.microsoft.com/office/powerpoint/2010/main" val="2326987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467544" y="260648"/>
            <a:ext cx="8676456" cy="1252728"/>
          </a:xfrm>
        </p:spPr>
        <p:txBody>
          <a:bodyPr>
            <a:normAutofit/>
          </a:bodyPr>
          <a:lstStyle/>
          <a:p>
            <a:r>
              <a:rPr lang="tr-TR" sz="3200" b="1" dirty="0" err="1"/>
              <a:t>Embryonic</a:t>
            </a:r>
            <a:r>
              <a:rPr lang="tr-TR" sz="3200" b="1" dirty="0"/>
              <a:t> (ES) SC </a:t>
            </a:r>
            <a:r>
              <a:rPr lang="tr-TR" sz="3200" b="1" dirty="0" err="1"/>
              <a:t>and</a:t>
            </a:r>
            <a:r>
              <a:rPr lang="tr-TR" sz="3200" b="1" dirty="0"/>
              <a:t> </a:t>
            </a:r>
            <a:r>
              <a:rPr lang="tr-TR" sz="3200" b="1" dirty="0" err="1"/>
              <a:t>Foetal</a:t>
            </a:r>
            <a:r>
              <a:rPr lang="tr-TR" sz="3200" b="1" dirty="0"/>
              <a:t> SC</a:t>
            </a:r>
            <a:endParaRPr lang="tr-TR" sz="3200" dirty="0"/>
          </a:p>
        </p:txBody>
      </p:sp>
      <p:sp>
        <p:nvSpPr>
          <p:cNvPr id="5" name="4 İçerik Yer Tutucusu"/>
          <p:cNvSpPr>
            <a:spLocks noGrp="1"/>
          </p:cNvSpPr>
          <p:nvPr>
            <p:ph idx="1"/>
          </p:nvPr>
        </p:nvSpPr>
        <p:spPr>
          <a:xfrm>
            <a:off x="971600" y="1772816"/>
            <a:ext cx="7408333" cy="4392488"/>
          </a:xfrm>
        </p:spPr>
        <p:txBody>
          <a:bodyPr>
            <a:normAutofit lnSpcReduction="10000"/>
          </a:bodyPr>
          <a:lstStyle/>
          <a:p>
            <a:pPr>
              <a:buNone/>
            </a:pPr>
            <a:r>
              <a:rPr lang="tr-TR" b="1" dirty="0"/>
              <a:t>      </a:t>
            </a:r>
            <a:endParaRPr lang="tr-TR" dirty="0"/>
          </a:p>
          <a:p>
            <a:pPr lvl="0"/>
            <a:r>
              <a:rPr lang="tr-TR" dirty="0" err="1"/>
              <a:t>Derived</a:t>
            </a:r>
            <a:r>
              <a:rPr lang="tr-TR" dirty="0"/>
              <a:t> </a:t>
            </a:r>
            <a:r>
              <a:rPr lang="tr-TR" dirty="0" err="1"/>
              <a:t>from</a:t>
            </a:r>
            <a:r>
              <a:rPr lang="tr-TR" dirty="0"/>
              <a:t> </a:t>
            </a:r>
            <a:r>
              <a:rPr lang="tr-TR" dirty="0" err="1"/>
              <a:t>human</a:t>
            </a:r>
            <a:r>
              <a:rPr lang="tr-TR" dirty="0"/>
              <a:t> </a:t>
            </a:r>
            <a:r>
              <a:rPr lang="tr-TR" dirty="0" err="1"/>
              <a:t>embryos</a:t>
            </a:r>
            <a:r>
              <a:rPr lang="tr-TR" dirty="0"/>
              <a:t> </a:t>
            </a:r>
            <a:r>
              <a:rPr lang="tr-TR" dirty="0" err="1"/>
              <a:t>that</a:t>
            </a:r>
            <a:r>
              <a:rPr lang="tr-TR" dirty="0"/>
              <a:t> </a:t>
            </a:r>
            <a:r>
              <a:rPr lang="tr-TR" dirty="0" err="1"/>
              <a:t>are</a:t>
            </a:r>
            <a:r>
              <a:rPr lang="tr-TR" dirty="0"/>
              <a:t> </a:t>
            </a:r>
            <a:r>
              <a:rPr lang="tr-TR" dirty="0" err="1"/>
              <a:t>few</a:t>
            </a:r>
            <a:r>
              <a:rPr lang="tr-TR" dirty="0"/>
              <a:t> </a:t>
            </a:r>
            <a:r>
              <a:rPr lang="tr-TR" dirty="0" err="1"/>
              <a:t>days</a:t>
            </a:r>
            <a:r>
              <a:rPr lang="tr-TR" dirty="0"/>
              <a:t> </a:t>
            </a:r>
            <a:r>
              <a:rPr lang="tr-TR" dirty="0" err="1"/>
              <a:t>old</a:t>
            </a:r>
            <a:r>
              <a:rPr lang="tr-TR" dirty="0"/>
              <a:t> </a:t>
            </a:r>
            <a:r>
              <a:rPr lang="tr-TR" dirty="0" err="1"/>
              <a:t>or</a:t>
            </a:r>
            <a:r>
              <a:rPr lang="tr-TR" dirty="0"/>
              <a:t> </a:t>
            </a:r>
            <a:r>
              <a:rPr lang="tr-TR" dirty="0" err="1"/>
              <a:t>foetus</a:t>
            </a:r>
            <a:endParaRPr lang="tr-TR" dirty="0"/>
          </a:p>
          <a:p>
            <a:pPr lvl="0">
              <a:buNone/>
            </a:pPr>
            <a:endParaRPr lang="tr-TR" dirty="0"/>
          </a:p>
          <a:p>
            <a:pPr lvl="0"/>
            <a:r>
              <a:rPr lang="tr-TR" dirty="0" err="1"/>
              <a:t>Have</a:t>
            </a:r>
            <a:r>
              <a:rPr lang="tr-TR" dirty="0"/>
              <a:t> </a:t>
            </a:r>
            <a:r>
              <a:rPr lang="tr-TR" dirty="0" err="1"/>
              <a:t>the</a:t>
            </a:r>
            <a:r>
              <a:rPr lang="tr-TR" dirty="0"/>
              <a:t> </a:t>
            </a:r>
            <a:r>
              <a:rPr lang="tr-TR" dirty="0" err="1"/>
              <a:t>potential</a:t>
            </a:r>
            <a:r>
              <a:rPr lang="tr-TR" dirty="0"/>
              <a:t> </a:t>
            </a:r>
            <a:r>
              <a:rPr lang="tr-TR" dirty="0" err="1"/>
              <a:t>to</a:t>
            </a:r>
            <a:r>
              <a:rPr lang="tr-TR" dirty="0"/>
              <a:t> </a:t>
            </a:r>
            <a:r>
              <a:rPr lang="tr-TR" dirty="0" err="1"/>
              <a:t>become</a:t>
            </a:r>
            <a:r>
              <a:rPr lang="tr-TR" dirty="0"/>
              <a:t> </a:t>
            </a:r>
            <a:r>
              <a:rPr lang="tr-TR" dirty="0" err="1"/>
              <a:t>almost</a:t>
            </a:r>
            <a:r>
              <a:rPr lang="tr-TR" dirty="0"/>
              <a:t> </a:t>
            </a:r>
            <a:r>
              <a:rPr lang="tr-TR" dirty="0" err="1"/>
              <a:t>any</a:t>
            </a:r>
            <a:r>
              <a:rPr lang="tr-TR" dirty="0"/>
              <a:t> </a:t>
            </a:r>
            <a:r>
              <a:rPr lang="tr-TR" dirty="0" err="1"/>
              <a:t>type</a:t>
            </a:r>
            <a:r>
              <a:rPr lang="tr-TR" dirty="0"/>
              <a:t> of </a:t>
            </a:r>
            <a:r>
              <a:rPr lang="tr-TR" dirty="0" err="1"/>
              <a:t>cell</a:t>
            </a:r>
            <a:r>
              <a:rPr lang="tr-TR" dirty="0"/>
              <a:t>.</a:t>
            </a:r>
          </a:p>
          <a:p>
            <a:pPr lvl="0">
              <a:buNone/>
            </a:pPr>
            <a:endParaRPr lang="tr-TR" dirty="0"/>
          </a:p>
          <a:p>
            <a:pPr lvl="0"/>
            <a:r>
              <a:rPr lang="tr-TR" dirty="0"/>
              <a:t>Can be </a:t>
            </a:r>
            <a:r>
              <a:rPr lang="tr-TR" dirty="0" err="1"/>
              <a:t>grown</a:t>
            </a:r>
            <a:r>
              <a:rPr lang="tr-TR" dirty="0"/>
              <a:t> </a:t>
            </a:r>
            <a:r>
              <a:rPr lang="tr-TR" dirty="0" err="1"/>
              <a:t>easily</a:t>
            </a:r>
            <a:r>
              <a:rPr lang="tr-TR" dirty="0"/>
              <a:t> but </a:t>
            </a:r>
            <a:r>
              <a:rPr lang="tr-TR" dirty="0" err="1"/>
              <a:t>difficult</a:t>
            </a:r>
            <a:r>
              <a:rPr lang="tr-TR" dirty="0"/>
              <a:t> </a:t>
            </a:r>
            <a:r>
              <a:rPr lang="tr-TR" dirty="0" err="1"/>
              <a:t>to</a:t>
            </a:r>
            <a:r>
              <a:rPr lang="tr-TR" dirty="0"/>
              <a:t> </a:t>
            </a:r>
            <a:r>
              <a:rPr lang="tr-TR" dirty="0" err="1"/>
              <a:t>manipulate</a:t>
            </a:r>
            <a:r>
              <a:rPr lang="tr-TR" dirty="0"/>
              <a:t>.</a:t>
            </a:r>
          </a:p>
          <a:p>
            <a:pPr lvl="0">
              <a:buNone/>
            </a:pPr>
            <a:endParaRPr lang="tr-TR" dirty="0"/>
          </a:p>
          <a:p>
            <a:pPr lvl="0"/>
            <a:r>
              <a:rPr lang="tr-TR" dirty="0" err="1"/>
              <a:t>Possibility</a:t>
            </a:r>
            <a:r>
              <a:rPr lang="tr-TR" dirty="0"/>
              <a:t> of </a:t>
            </a:r>
            <a:r>
              <a:rPr lang="tr-TR" dirty="0" err="1"/>
              <a:t>rejection</a:t>
            </a:r>
            <a:endParaRPr lang="tr-TR" dirty="0"/>
          </a:p>
          <a:p>
            <a:pPr lvl="0">
              <a:buNone/>
            </a:pPr>
            <a:endParaRPr lang="tr-TR" dirty="0"/>
          </a:p>
          <a:p>
            <a:pPr>
              <a:buNone/>
            </a:pPr>
            <a:r>
              <a:rPr lang="tr-TR" b="1" dirty="0"/>
              <a:t>       </a:t>
            </a:r>
            <a:endParaRPr lang="tr-TR" dirty="0"/>
          </a:p>
          <a:p>
            <a:endParaRPr lang="tr-T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4" name="Picture 2" descr="C:\Users\Ayse\Desktop\Kök hücre sunumları\fotolar\varvel.gif"/>
          <p:cNvPicPr>
            <a:picLocks noGrp="1" noChangeAspect="1" noChangeArrowheads="1"/>
          </p:cNvPicPr>
          <p:nvPr>
            <p:ph idx="1"/>
          </p:nvPr>
        </p:nvPicPr>
        <p:blipFill>
          <a:blip r:embed="rId2" cstate="print"/>
          <a:srcRect/>
          <a:stretch>
            <a:fillRect/>
          </a:stretch>
        </p:blipFill>
        <p:spPr bwMode="auto">
          <a:xfrm>
            <a:off x="1475656" y="2060848"/>
            <a:ext cx="5888657" cy="4054294"/>
          </a:xfrm>
          <a:prstGeom prst="rect">
            <a:avLst/>
          </a:prstGeom>
          <a:noFill/>
        </p:spPr>
      </p:pic>
      <p:sp>
        <p:nvSpPr>
          <p:cNvPr id="5" name="4 Metin kutusu"/>
          <p:cNvSpPr txBox="1"/>
          <p:nvPr/>
        </p:nvSpPr>
        <p:spPr>
          <a:xfrm>
            <a:off x="899592" y="6021288"/>
            <a:ext cx="7390165" cy="584775"/>
          </a:xfrm>
          <a:prstGeom prst="rect">
            <a:avLst/>
          </a:prstGeom>
          <a:noFill/>
        </p:spPr>
        <p:txBody>
          <a:bodyPr wrap="none" rtlCol="0">
            <a:spAutoFit/>
          </a:bodyPr>
          <a:lstStyle/>
          <a:p>
            <a:r>
              <a:rPr lang="tr-TR" sz="3200" dirty="0"/>
              <a:t>ETHICAL ISSUES- EMBRYO IS DESTROYED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6018" name="Picture 2" descr="C:\Users\Ayse\Desktop\Kök hücre sunumları\fotolar\yjbm_82_3_113_g01.jpg"/>
          <p:cNvPicPr>
            <a:picLocks noGrp="1" noChangeAspect="1" noChangeArrowheads="1"/>
          </p:cNvPicPr>
          <p:nvPr>
            <p:ph idx="1"/>
          </p:nvPr>
        </p:nvPicPr>
        <p:blipFill>
          <a:blip r:embed="rId2" cstate="print"/>
          <a:srcRect/>
          <a:stretch>
            <a:fillRect/>
          </a:stretch>
        </p:blipFill>
        <p:spPr bwMode="auto">
          <a:xfrm>
            <a:off x="539552" y="1412776"/>
            <a:ext cx="7704856" cy="4622913"/>
          </a:xfrm>
          <a:prstGeom prst="rect">
            <a:avLst/>
          </a:prstGeom>
          <a:noFill/>
        </p:spPr>
      </p:pic>
      <p:sp>
        <p:nvSpPr>
          <p:cNvPr id="5" name="4 Metin kutusu"/>
          <p:cNvSpPr txBox="1"/>
          <p:nvPr/>
        </p:nvSpPr>
        <p:spPr>
          <a:xfrm>
            <a:off x="3203848" y="6021288"/>
            <a:ext cx="2304256" cy="584775"/>
          </a:xfrm>
          <a:prstGeom prst="rect">
            <a:avLst/>
          </a:prstGeom>
          <a:noFill/>
        </p:spPr>
        <p:txBody>
          <a:bodyPr wrap="square" rtlCol="0">
            <a:spAutoFit/>
          </a:bodyPr>
          <a:lstStyle/>
          <a:p>
            <a:r>
              <a:rPr lang="tr-TR" sz="3200" dirty="0" err="1"/>
              <a:t>hESC</a:t>
            </a:r>
            <a:r>
              <a:rPr lang="tr-TR" sz="3200" dirty="0"/>
              <a:t> MAP</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628800"/>
            <a:ext cx="7408333" cy="4464496"/>
          </a:xfrm>
        </p:spPr>
        <p:txBody>
          <a:bodyPr>
            <a:normAutofit lnSpcReduction="10000"/>
          </a:bodyPr>
          <a:lstStyle/>
          <a:p>
            <a:pPr>
              <a:buNone/>
            </a:pPr>
            <a:r>
              <a:rPr lang="tr-TR" b="1" dirty="0"/>
              <a:t>     </a:t>
            </a:r>
          </a:p>
          <a:p>
            <a:pPr lvl="0"/>
            <a:r>
              <a:rPr lang="tr-TR" dirty="0" err="1"/>
              <a:t>Found</a:t>
            </a:r>
            <a:r>
              <a:rPr lang="tr-TR" dirty="0"/>
              <a:t> in </a:t>
            </a:r>
            <a:r>
              <a:rPr lang="tr-TR" dirty="0" err="1"/>
              <a:t>all</a:t>
            </a:r>
            <a:r>
              <a:rPr lang="tr-TR" dirty="0"/>
              <a:t> </a:t>
            </a:r>
            <a:r>
              <a:rPr lang="tr-TR" dirty="0" err="1"/>
              <a:t>humans</a:t>
            </a:r>
            <a:r>
              <a:rPr lang="tr-TR" dirty="0"/>
              <a:t> </a:t>
            </a:r>
            <a:r>
              <a:rPr lang="tr-TR" dirty="0" err="1"/>
              <a:t>and</a:t>
            </a:r>
            <a:r>
              <a:rPr lang="tr-TR" dirty="0"/>
              <a:t> can be </a:t>
            </a:r>
            <a:r>
              <a:rPr lang="tr-TR" dirty="0" err="1"/>
              <a:t>obtained</a:t>
            </a:r>
            <a:r>
              <a:rPr lang="tr-TR" dirty="0"/>
              <a:t> </a:t>
            </a:r>
            <a:r>
              <a:rPr lang="tr-TR" dirty="0" err="1"/>
              <a:t>easily</a:t>
            </a:r>
            <a:endParaRPr lang="tr-TR" dirty="0"/>
          </a:p>
          <a:p>
            <a:pPr lvl="0">
              <a:buNone/>
            </a:pPr>
            <a:endParaRPr lang="tr-TR" dirty="0"/>
          </a:p>
          <a:p>
            <a:pPr lvl="0"/>
            <a:r>
              <a:rPr lang="tr-TR" dirty="0" err="1"/>
              <a:t>Sometimes</a:t>
            </a:r>
            <a:r>
              <a:rPr lang="tr-TR" dirty="0"/>
              <a:t> </a:t>
            </a:r>
            <a:r>
              <a:rPr lang="tr-TR" dirty="0" err="1"/>
              <a:t>difficult</a:t>
            </a:r>
            <a:r>
              <a:rPr lang="tr-TR" dirty="0"/>
              <a:t> </a:t>
            </a:r>
            <a:r>
              <a:rPr lang="tr-TR" dirty="0" err="1"/>
              <a:t>to</a:t>
            </a:r>
            <a:r>
              <a:rPr lang="tr-TR" dirty="0"/>
              <a:t> </a:t>
            </a:r>
            <a:r>
              <a:rPr lang="tr-TR" dirty="0" err="1"/>
              <a:t>grow</a:t>
            </a:r>
            <a:r>
              <a:rPr lang="tr-TR" dirty="0"/>
              <a:t> in </a:t>
            </a:r>
            <a:r>
              <a:rPr lang="tr-TR" dirty="0" err="1"/>
              <a:t>culture</a:t>
            </a:r>
            <a:r>
              <a:rPr lang="tr-TR" dirty="0"/>
              <a:t>. (</a:t>
            </a:r>
            <a:r>
              <a:rPr lang="tr-TR" dirty="0" err="1"/>
              <a:t>Long</a:t>
            </a:r>
            <a:r>
              <a:rPr lang="tr-TR" dirty="0"/>
              <a:t> time)</a:t>
            </a:r>
          </a:p>
          <a:p>
            <a:pPr lvl="0">
              <a:buNone/>
            </a:pPr>
            <a:endParaRPr lang="tr-TR" dirty="0"/>
          </a:p>
          <a:p>
            <a:pPr lvl="0"/>
            <a:r>
              <a:rPr lang="tr-TR" dirty="0"/>
              <a:t>Can </a:t>
            </a:r>
            <a:r>
              <a:rPr lang="tr-TR" dirty="0" err="1"/>
              <a:t>currently</a:t>
            </a:r>
            <a:r>
              <a:rPr lang="tr-TR" dirty="0"/>
              <a:t> form a </a:t>
            </a:r>
            <a:r>
              <a:rPr lang="tr-TR" dirty="0" err="1"/>
              <a:t>limited</a:t>
            </a:r>
            <a:r>
              <a:rPr lang="tr-TR" dirty="0"/>
              <a:t> </a:t>
            </a:r>
            <a:r>
              <a:rPr lang="tr-TR" dirty="0" err="1"/>
              <a:t>number</a:t>
            </a:r>
            <a:r>
              <a:rPr lang="tr-TR" dirty="0"/>
              <a:t> of </a:t>
            </a:r>
            <a:r>
              <a:rPr lang="tr-TR" dirty="0" err="1"/>
              <a:t>cell</a:t>
            </a:r>
            <a:r>
              <a:rPr lang="tr-TR" dirty="0"/>
              <a:t> </a:t>
            </a:r>
            <a:r>
              <a:rPr lang="tr-TR" dirty="0" err="1"/>
              <a:t>types</a:t>
            </a:r>
            <a:endParaRPr lang="tr-TR" dirty="0"/>
          </a:p>
          <a:p>
            <a:pPr lvl="0">
              <a:buNone/>
            </a:pPr>
            <a:endParaRPr lang="tr-TR" dirty="0"/>
          </a:p>
          <a:p>
            <a:pPr lvl="0"/>
            <a:r>
              <a:rPr lang="tr-TR" dirty="0" err="1"/>
              <a:t>The</a:t>
            </a:r>
            <a:r>
              <a:rPr lang="tr-TR" dirty="0"/>
              <a:t> </a:t>
            </a:r>
            <a:r>
              <a:rPr lang="tr-TR" dirty="0" err="1"/>
              <a:t>primary</a:t>
            </a:r>
            <a:r>
              <a:rPr lang="tr-TR" dirty="0"/>
              <a:t> </a:t>
            </a:r>
            <a:r>
              <a:rPr lang="tr-TR" dirty="0" err="1"/>
              <a:t>roles</a:t>
            </a:r>
            <a:r>
              <a:rPr lang="tr-TR" dirty="0"/>
              <a:t> of </a:t>
            </a:r>
            <a:r>
              <a:rPr lang="tr-TR" dirty="0" err="1"/>
              <a:t>adult</a:t>
            </a:r>
            <a:r>
              <a:rPr lang="tr-TR" dirty="0"/>
              <a:t> </a:t>
            </a:r>
            <a:r>
              <a:rPr lang="tr-TR" dirty="0" err="1"/>
              <a:t>stem</a:t>
            </a:r>
            <a:r>
              <a:rPr lang="tr-TR" dirty="0"/>
              <a:t> </a:t>
            </a:r>
            <a:r>
              <a:rPr lang="tr-TR" dirty="0" err="1"/>
              <a:t>cells</a:t>
            </a:r>
            <a:r>
              <a:rPr lang="tr-TR" dirty="0"/>
              <a:t> </a:t>
            </a:r>
            <a:r>
              <a:rPr lang="tr-TR" dirty="0" err="1"/>
              <a:t>are</a:t>
            </a:r>
            <a:r>
              <a:rPr lang="tr-TR" dirty="0"/>
              <a:t> </a:t>
            </a:r>
            <a:r>
              <a:rPr lang="tr-TR" dirty="0" err="1"/>
              <a:t>to</a:t>
            </a:r>
            <a:r>
              <a:rPr lang="tr-TR" dirty="0"/>
              <a:t> </a:t>
            </a:r>
            <a:r>
              <a:rPr lang="tr-TR" dirty="0" err="1"/>
              <a:t>maintain</a:t>
            </a:r>
            <a:r>
              <a:rPr lang="tr-TR" dirty="0"/>
              <a:t> </a:t>
            </a:r>
            <a:r>
              <a:rPr lang="tr-TR" dirty="0" err="1"/>
              <a:t>and</a:t>
            </a:r>
            <a:r>
              <a:rPr lang="tr-TR" dirty="0"/>
              <a:t> </a:t>
            </a:r>
            <a:r>
              <a:rPr lang="tr-TR" dirty="0" err="1"/>
              <a:t>repair</a:t>
            </a:r>
            <a:r>
              <a:rPr lang="tr-TR" dirty="0"/>
              <a:t> </a:t>
            </a:r>
            <a:r>
              <a:rPr lang="tr-TR" dirty="0" err="1"/>
              <a:t>the</a:t>
            </a:r>
            <a:r>
              <a:rPr lang="tr-TR" dirty="0"/>
              <a:t> </a:t>
            </a:r>
            <a:r>
              <a:rPr lang="tr-TR" dirty="0" err="1"/>
              <a:t>tissue</a:t>
            </a:r>
            <a:r>
              <a:rPr lang="tr-TR" dirty="0"/>
              <a:t> in </a:t>
            </a:r>
            <a:r>
              <a:rPr lang="tr-TR" dirty="0" err="1"/>
              <a:t>which</a:t>
            </a:r>
            <a:r>
              <a:rPr lang="tr-TR" dirty="0"/>
              <a:t> </a:t>
            </a:r>
            <a:r>
              <a:rPr lang="tr-TR" dirty="0" err="1"/>
              <a:t>they</a:t>
            </a:r>
            <a:r>
              <a:rPr lang="tr-TR" dirty="0"/>
              <a:t> </a:t>
            </a:r>
            <a:r>
              <a:rPr lang="tr-TR" dirty="0" err="1"/>
              <a:t>are</a:t>
            </a:r>
            <a:r>
              <a:rPr lang="tr-TR" dirty="0"/>
              <a:t> </a:t>
            </a:r>
            <a:r>
              <a:rPr lang="tr-TR" dirty="0" err="1"/>
              <a:t>found</a:t>
            </a:r>
            <a:r>
              <a:rPr lang="tr-TR" dirty="0"/>
              <a:t>. </a:t>
            </a:r>
          </a:p>
          <a:p>
            <a:pPr lvl="0"/>
            <a:endParaRPr lang="tr-TR" dirty="0"/>
          </a:p>
          <a:p>
            <a:pPr lvl="0"/>
            <a:r>
              <a:rPr lang="tr-TR" dirty="0" err="1"/>
              <a:t>Rejection</a:t>
            </a:r>
            <a:r>
              <a:rPr lang="tr-TR" dirty="0"/>
              <a:t> is </a:t>
            </a:r>
            <a:r>
              <a:rPr lang="tr-TR" dirty="0" err="1"/>
              <a:t>less</a:t>
            </a:r>
            <a:r>
              <a:rPr lang="tr-TR" dirty="0"/>
              <a:t> </a:t>
            </a:r>
            <a:r>
              <a:rPr lang="tr-TR" dirty="0" err="1"/>
              <a:t>likely</a:t>
            </a:r>
            <a:r>
              <a:rPr lang="tr-TR" dirty="0"/>
              <a:t> </a:t>
            </a:r>
          </a:p>
          <a:p>
            <a:endParaRPr lang="tr-TR" dirty="0"/>
          </a:p>
        </p:txBody>
      </p:sp>
      <p:sp>
        <p:nvSpPr>
          <p:cNvPr id="3" name="2 Başlık"/>
          <p:cNvSpPr>
            <a:spLocks noGrp="1"/>
          </p:cNvSpPr>
          <p:nvPr>
            <p:ph type="title"/>
          </p:nvPr>
        </p:nvSpPr>
        <p:spPr>
          <a:xfrm>
            <a:off x="539552" y="548680"/>
            <a:ext cx="8229600" cy="1008112"/>
          </a:xfrm>
        </p:spPr>
        <p:txBody>
          <a:bodyPr/>
          <a:lstStyle/>
          <a:p>
            <a:r>
              <a:rPr lang="tr-TR" dirty="0" err="1"/>
              <a:t>Adult</a:t>
            </a:r>
            <a:r>
              <a:rPr lang="tr-TR" dirty="0"/>
              <a:t> SC</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3970" name="Picture 2" descr="C:\Users\Ayse\Desktop\Kök hücre sunumları\fotolar\Resim13.jpg"/>
          <p:cNvPicPr>
            <a:picLocks noGrp="1" noChangeAspect="1" noChangeArrowheads="1"/>
          </p:cNvPicPr>
          <p:nvPr>
            <p:ph idx="1"/>
          </p:nvPr>
        </p:nvPicPr>
        <p:blipFill>
          <a:blip r:embed="rId2" cstate="print"/>
          <a:srcRect/>
          <a:stretch>
            <a:fillRect/>
          </a:stretch>
        </p:blipFill>
        <p:spPr bwMode="auto">
          <a:xfrm>
            <a:off x="971600" y="1484784"/>
            <a:ext cx="7158207" cy="453050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61441" name="Picture 1" descr="C:\Users\Ayse\Desktop\Kök hücre sunumları\fotolar\dolly.jpg"/>
          <p:cNvPicPr>
            <a:picLocks noGrp="1" noChangeAspect="1" noChangeArrowheads="1"/>
          </p:cNvPicPr>
          <p:nvPr>
            <p:ph idx="1"/>
          </p:nvPr>
        </p:nvPicPr>
        <p:blipFill>
          <a:blip r:embed="rId2" cstate="print"/>
          <a:srcRect/>
          <a:stretch>
            <a:fillRect/>
          </a:stretch>
        </p:blipFill>
        <p:spPr bwMode="auto">
          <a:xfrm>
            <a:off x="2195736" y="1052736"/>
            <a:ext cx="3629719" cy="4777895"/>
          </a:xfrm>
          <a:prstGeom prst="rect">
            <a:avLst/>
          </a:prstGeom>
          <a:noFill/>
        </p:spPr>
      </p:pic>
      <p:sp>
        <p:nvSpPr>
          <p:cNvPr id="7" name="6 Metin kutusu"/>
          <p:cNvSpPr txBox="1"/>
          <p:nvPr/>
        </p:nvSpPr>
        <p:spPr>
          <a:xfrm>
            <a:off x="2123728" y="6093296"/>
            <a:ext cx="3793026" cy="523220"/>
          </a:xfrm>
          <a:prstGeom prst="rect">
            <a:avLst/>
          </a:prstGeom>
          <a:noFill/>
        </p:spPr>
        <p:txBody>
          <a:bodyPr wrap="none" rtlCol="0">
            <a:spAutoFit/>
          </a:bodyPr>
          <a:lstStyle/>
          <a:p>
            <a:r>
              <a:rPr lang="tr-TR" sz="2800" dirty="0"/>
              <a:t>1996- </a:t>
            </a:r>
            <a:r>
              <a:rPr lang="tr-TR" sz="2800" dirty="0" err="1"/>
              <a:t>Clone</a:t>
            </a:r>
            <a:r>
              <a:rPr lang="tr-TR" sz="2800" dirty="0"/>
              <a:t> </a:t>
            </a:r>
            <a:r>
              <a:rPr lang="tr-TR" sz="2800" dirty="0" err="1"/>
              <a:t>Sheep</a:t>
            </a:r>
            <a:r>
              <a:rPr lang="tr-TR" sz="2800" dirty="0"/>
              <a:t> </a:t>
            </a:r>
            <a:r>
              <a:rPr lang="tr-TR" sz="2800" dirty="0" err="1"/>
              <a:t>Dolly</a:t>
            </a:r>
            <a:endParaRPr lang="tr-TR"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132856"/>
            <a:ext cx="7632848" cy="3600400"/>
          </a:xfrm>
        </p:spPr>
        <p:txBody>
          <a:bodyPr>
            <a:normAutofit lnSpcReduction="10000"/>
          </a:bodyPr>
          <a:lstStyle/>
          <a:p>
            <a:r>
              <a:rPr lang="tr-TR" dirty="0" err="1"/>
              <a:t>Adult</a:t>
            </a:r>
            <a:r>
              <a:rPr lang="tr-TR" dirty="0"/>
              <a:t> </a:t>
            </a:r>
            <a:r>
              <a:rPr lang="tr-TR" dirty="0" err="1"/>
              <a:t>somatic</a:t>
            </a:r>
            <a:r>
              <a:rPr lang="tr-TR" dirty="0"/>
              <a:t> </a:t>
            </a:r>
            <a:r>
              <a:rPr lang="tr-TR" dirty="0" err="1"/>
              <a:t>cells</a:t>
            </a:r>
            <a:r>
              <a:rPr lang="tr-TR" dirty="0"/>
              <a:t> </a:t>
            </a:r>
            <a:r>
              <a:rPr lang="tr-TR" dirty="0" err="1"/>
              <a:t>reprogramed</a:t>
            </a:r>
            <a:r>
              <a:rPr lang="tr-TR" dirty="0"/>
              <a:t> </a:t>
            </a:r>
            <a:r>
              <a:rPr lang="tr-TR" dirty="0" err="1"/>
              <a:t>to</a:t>
            </a:r>
            <a:r>
              <a:rPr lang="tr-TR" dirty="0"/>
              <a:t> </a:t>
            </a:r>
            <a:r>
              <a:rPr lang="tr-TR" dirty="0" err="1"/>
              <a:t>become</a:t>
            </a:r>
            <a:r>
              <a:rPr lang="tr-TR" dirty="0"/>
              <a:t> </a:t>
            </a:r>
            <a:r>
              <a:rPr lang="tr-TR" dirty="0" err="1"/>
              <a:t>like</a:t>
            </a:r>
            <a:r>
              <a:rPr lang="tr-TR" dirty="0"/>
              <a:t> </a:t>
            </a:r>
            <a:r>
              <a:rPr lang="tr-TR" dirty="0" err="1"/>
              <a:t>embryonic</a:t>
            </a:r>
            <a:r>
              <a:rPr lang="tr-TR" dirty="0"/>
              <a:t> </a:t>
            </a:r>
            <a:r>
              <a:rPr lang="tr-TR" dirty="0" err="1"/>
              <a:t>stem</a:t>
            </a:r>
            <a:r>
              <a:rPr lang="tr-TR" dirty="0"/>
              <a:t> </a:t>
            </a:r>
            <a:r>
              <a:rPr lang="tr-TR" dirty="0" err="1"/>
              <a:t>cells</a:t>
            </a:r>
            <a:r>
              <a:rPr lang="tr-TR" dirty="0"/>
              <a:t> (</a:t>
            </a:r>
            <a:r>
              <a:rPr lang="tr-TR" b="1" u="sng" dirty="0" err="1">
                <a:hlinkClick r:id="rId2" tooltip="Look up this term\'s definition"/>
              </a:rPr>
              <a:t>induced</a:t>
            </a:r>
            <a:r>
              <a:rPr lang="tr-TR" b="1" u="sng" dirty="0">
                <a:hlinkClick r:id="rId2" tooltip="Look up this term\'s definition"/>
              </a:rPr>
              <a:t> </a:t>
            </a:r>
            <a:r>
              <a:rPr lang="tr-TR" b="1" u="sng" dirty="0" err="1">
                <a:hlinkClick r:id="rId2" tooltip="Look up this term\'s definition"/>
              </a:rPr>
              <a:t>pluripotent</a:t>
            </a:r>
            <a:r>
              <a:rPr lang="tr-TR" b="1" u="sng" dirty="0">
                <a:hlinkClick r:id="rId2" tooltip="Look up this term\'s definition"/>
              </a:rPr>
              <a:t> </a:t>
            </a:r>
            <a:r>
              <a:rPr lang="tr-TR" b="1" u="sng" dirty="0" err="1">
                <a:hlinkClick r:id="rId2" tooltip="Look up this term\'s definition"/>
              </a:rPr>
              <a:t>stem</a:t>
            </a:r>
            <a:r>
              <a:rPr lang="tr-TR" b="1" u="sng" dirty="0">
                <a:hlinkClick r:id="rId2" tooltip="Look up this term\'s definition"/>
              </a:rPr>
              <a:t> </a:t>
            </a:r>
            <a:r>
              <a:rPr lang="tr-TR" b="1" u="sng" dirty="0" err="1">
                <a:hlinkClick r:id="rId2" tooltip="Look up this term\'s definition"/>
              </a:rPr>
              <a:t>cells</a:t>
            </a:r>
            <a:r>
              <a:rPr lang="tr-TR" b="1" u="sng" dirty="0">
                <a:hlinkClick r:id="rId2" tooltip="Look up this term\'s definition"/>
              </a:rPr>
              <a:t>, </a:t>
            </a:r>
            <a:r>
              <a:rPr lang="tr-TR" b="1" u="sng" dirty="0" err="1">
                <a:hlinkClick r:id="rId2" tooltip="Look up this term\'s definition"/>
              </a:rPr>
              <a:t>iPSCs</a:t>
            </a:r>
            <a:r>
              <a:rPr lang="tr-TR" dirty="0"/>
              <a:t>) </a:t>
            </a:r>
          </a:p>
          <a:p>
            <a:r>
              <a:rPr lang="tr-TR" dirty="0" err="1"/>
              <a:t>Viruses</a:t>
            </a:r>
            <a:r>
              <a:rPr lang="tr-TR" dirty="0"/>
              <a:t> </a:t>
            </a:r>
            <a:r>
              <a:rPr lang="tr-TR" dirty="0" err="1"/>
              <a:t>are</a:t>
            </a:r>
            <a:r>
              <a:rPr lang="tr-TR" dirty="0"/>
              <a:t> </a:t>
            </a:r>
            <a:r>
              <a:rPr lang="tr-TR" dirty="0" err="1"/>
              <a:t>currently</a:t>
            </a:r>
            <a:r>
              <a:rPr lang="tr-TR" dirty="0"/>
              <a:t> </a:t>
            </a:r>
            <a:r>
              <a:rPr lang="tr-TR" dirty="0" err="1"/>
              <a:t>used</a:t>
            </a:r>
            <a:r>
              <a:rPr lang="tr-TR" dirty="0"/>
              <a:t> </a:t>
            </a:r>
            <a:r>
              <a:rPr lang="tr-TR" dirty="0" err="1"/>
              <a:t>to</a:t>
            </a:r>
            <a:r>
              <a:rPr lang="tr-TR" dirty="0"/>
              <a:t> </a:t>
            </a:r>
            <a:r>
              <a:rPr lang="tr-TR" dirty="0" err="1"/>
              <a:t>introduce</a:t>
            </a:r>
            <a:r>
              <a:rPr lang="tr-TR" dirty="0"/>
              <a:t> </a:t>
            </a:r>
            <a:r>
              <a:rPr lang="tr-TR" dirty="0" err="1"/>
              <a:t>the</a:t>
            </a:r>
            <a:r>
              <a:rPr lang="tr-TR" dirty="0"/>
              <a:t> </a:t>
            </a:r>
            <a:r>
              <a:rPr lang="tr-TR" dirty="0" err="1"/>
              <a:t>reprogramming</a:t>
            </a:r>
            <a:r>
              <a:rPr lang="tr-TR" dirty="0"/>
              <a:t> </a:t>
            </a:r>
            <a:r>
              <a:rPr lang="tr-TR" dirty="0" err="1"/>
              <a:t>factors</a:t>
            </a:r>
            <a:r>
              <a:rPr lang="tr-TR" dirty="0"/>
              <a:t> (</a:t>
            </a:r>
            <a:r>
              <a:rPr lang="en-US" dirty="0"/>
              <a:t>OCT4, SOX2, KLF4 and c-MYC</a:t>
            </a:r>
            <a:r>
              <a:rPr lang="tr-TR" dirty="0"/>
              <a:t>)</a:t>
            </a:r>
            <a:r>
              <a:rPr lang="en-US" dirty="0"/>
              <a:t> </a:t>
            </a:r>
            <a:r>
              <a:rPr lang="tr-TR" dirty="0" err="1"/>
              <a:t>into</a:t>
            </a:r>
            <a:r>
              <a:rPr lang="tr-TR" dirty="0"/>
              <a:t> </a:t>
            </a:r>
            <a:r>
              <a:rPr lang="tr-TR" dirty="0" err="1"/>
              <a:t>adult</a:t>
            </a:r>
            <a:r>
              <a:rPr lang="tr-TR" dirty="0"/>
              <a:t> </a:t>
            </a:r>
            <a:r>
              <a:rPr lang="tr-TR" dirty="0" err="1"/>
              <a:t>cells</a:t>
            </a:r>
            <a:r>
              <a:rPr lang="tr-TR" dirty="0"/>
              <a:t>. </a:t>
            </a:r>
          </a:p>
          <a:p>
            <a:r>
              <a:rPr lang="tr-TR" dirty="0" err="1"/>
              <a:t>Limited</a:t>
            </a:r>
            <a:r>
              <a:rPr lang="tr-TR" dirty="0"/>
              <a:t> </a:t>
            </a:r>
            <a:r>
              <a:rPr lang="tr-TR" dirty="0" err="1"/>
              <a:t>availibility</a:t>
            </a:r>
            <a:r>
              <a:rPr lang="tr-TR" dirty="0"/>
              <a:t> </a:t>
            </a:r>
            <a:r>
              <a:rPr lang="tr-TR" dirty="0" err="1"/>
              <a:t>with</a:t>
            </a:r>
            <a:r>
              <a:rPr lang="tr-TR" dirty="0"/>
              <a:t> </a:t>
            </a:r>
            <a:r>
              <a:rPr lang="tr-TR" dirty="0" err="1"/>
              <a:t>difficult</a:t>
            </a:r>
            <a:r>
              <a:rPr lang="tr-TR" dirty="0"/>
              <a:t> </a:t>
            </a:r>
            <a:r>
              <a:rPr lang="tr-TR" dirty="0" err="1"/>
              <a:t>techniques</a:t>
            </a:r>
            <a:r>
              <a:rPr lang="tr-TR" dirty="0"/>
              <a:t>.</a:t>
            </a:r>
          </a:p>
          <a:p>
            <a:r>
              <a:rPr lang="tr-TR" dirty="0" err="1"/>
              <a:t>Cost</a:t>
            </a:r>
            <a:r>
              <a:rPr lang="tr-TR" dirty="0"/>
              <a:t> is </a:t>
            </a:r>
            <a:r>
              <a:rPr lang="tr-TR" dirty="0" err="1"/>
              <a:t>high</a:t>
            </a:r>
            <a:r>
              <a:rPr lang="tr-TR" dirty="0"/>
              <a:t>. </a:t>
            </a:r>
          </a:p>
          <a:p>
            <a:r>
              <a:rPr lang="tr-TR" dirty="0" err="1"/>
              <a:t>Teratogenity</a:t>
            </a:r>
            <a:r>
              <a:rPr lang="tr-TR" dirty="0"/>
              <a:t> </a:t>
            </a:r>
            <a:r>
              <a:rPr lang="tr-TR" dirty="0" err="1"/>
              <a:t>and</a:t>
            </a:r>
            <a:r>
              <a:rPr lang="tr-TR" dirty="0"/>
              <a:t> </a:t>
            </a:r>
            <a:r>
              <a:rPr lang="tr-TR" dirty="0" err="1"/>
              <a:t>rejection</a:t>
            </a:r>
            <a:r>
              <a:rPr lang="tr-TR" dirty="0"/>
              <a:t> </a:t>
            </a:r>
            <a:r>
              <a:rPr lang="tr-TR" dirty="0" err="1"/>
              <a:t>are</a:t>
            </a:r>
            <a:r>
              <a:rPr lang="tr-TR" dirty="0"/>
              <a:t> </a:t>
            </a:r>
            <a:r>
              <a:rPr lang="tr-TR" dirty="0" err="1"/>
              <a:t>the</a:t>
            </a:r>
            <a:r>
              <a:rPr lang="tr-TR" dirty="0"/>
              <a:t> </a:t>
            </a:r>
            <a:r>
              <a:rPr lang="tr-TR" dirty="0" err="1"/>
              <a:t>problems</a:t>
            </a:r>
            <a:r>
              <a:rPr lang="tr-TR" dirty="0"/>
              <a:t>.</a:t>
            </a:r>
          </a:p>
          <a:p>
            <a:endParaRPr lang="tr-TR" dirty="0"/>
          </a:p>
          <a:p>
            <a:endParaRPr lang="tr-TR" dirty="0"/>
          </a:p>
          <a:p>
            <a:endParaRPr lang="tr-TR" dirty="0"/>
          </a:p>
        </p:txBody>
      </p:sp>
      <p:sp>
        <p:nvSpPr>
          <p:cNvPr id="3" name="2 Başlık"/>
          <p:cNvSpPr>
            <a:spLocks noGrp="1"/>
          </p:cNvSpPr>
          <p:nvPr>
            <p:ph type="title"/>
          </p:nvPr>
        </p:nvSpPr>
        <p:spPr>
          <a:xfrm>
            <a:off x="914400" y="260648"/>
            <a:ext cx="8229600" cy="1252728"/>
          </a:xfrm>
        </p:spPr>
        <p:txBody>
          <a:bodyPr/>
          <a:lstStyle/>
          <a:p>
            <a:r>
              <a:rPr lang="tr-TR" dirty="0" err="1"/>
              <a:t>Induced</a:t>
            </a:r>
            <a:r>
              <a:rPr lang="tr-TR" dirty="0"/>
              <a:t> </a:t>
            </a:r>
            <a:r>
              <a:rPr lang="tr-TR" dirty="0" err="1"/>
              <a:t>Pluripotent</a:t>
            </a:r>
            <a:r>
              <a:rPr lang="tr-TR" dirty="0"/>
              <a:t> SC (IPSC)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420888"/>
            <a:ext cx="7408333" cy="3162664"/>
          </a:xfrm>
        </p:spPr>
        <p:txBody>
          <a:bodyPr/>
          <a:lstStyle/>
          <a:p>
            <a:r>
              <a:rPr lang="tr-TR" dirty="0" err="1"/>
              <a:t>Human</a:t>
            </a:r>
            <a:r>
              <a:rPr lang="tr-TR" dirty="0"/>
              <a:t> </a:t>
            </a:r>
            <a:r>
              <a:rPr lang="tr-TR" dirty="0" err="1"/>
              <a:t>ESCs</a:t>
            </a:r>
            <a:r>
              <a:rPr lang="tr-TR" dirty="0"/>
              <a:t> </a:t>
            </a:r>
            <a:r>
              <a:rPr lang="tr-TR" dirty="0" err="1"/>
              <a:t>are</a:t>
            </a:r>
            <a:r>
              <a:rPr lang="tr-TR" dirty="0"/>
              <a:t> </a:t>
            </a:r>
            <a:r>
              <a:rPr lang="tr-TR" dirty="0" err="1"/>
              <a:t>restricted</a:t>
            </a:r>
            <a:r>
              <a:rPr lang="tr-TR" dirty="0"/>
              <a:t> in </a:t>
            </a:r>
            <a:r>
              <a:rPr lang="tr-TR" dirty="0" err="1"/>
              <a:t>our</a:t>
            </a:r>
            <a:r>
              <a:rPr lang="tr-TR" dirty="0"/>
              <a:t> </a:t>
            </a:r>
            <a:r>
              <a:rPr lang="tr-TR" dirty="0" err="1"/>
              <a:t>country</a:t>
            </a:r>
            <a:r>
              <a:rPr lang="tr-TR" dirty="0"/>
              <a:t> (2005)</a:t>
            </a:r>
          </a:p>
          <a:p>
            <a:endParaRPr lang="tr-TR" dirty="0"/>
          </a:p>
          <a:p>
            <a:r>
              <a:rPr lang="tr-TR" dirty="0" err="1"/>
              <a:t>Adult</a:t>
            </a:r>
            <a:r>
              <a:rPr lang="tr-TR" dirty="0"/>
              <a:t> </a:t>
            </a:r>
            <a:r>
              <a:rPr lang="tr-TR" dirty="0" err="1"/>
              <a:t>SCs</a:t>
            </a:r>
            <a:r>
              <a:rPr lang="tr-TR" dirty="0"/>
              <a:t>  </a:t>
            </a:r>
            <a:r>
              <a:rPr lang="tr-TR" dirty="0" err="1"/>
              <a:t>and</a:t>
            </a:r>
            <a:r>
              <a:rPr lang="tr-TR" dirty="0"/>
              <a:t> IPSC can be </a:t>
            </a:r>
            <a:r>
              <a:rPr lang="tr-TR" dirty="0" err="1"/>
              <a:t>used</a:t>
            </a:r>
            <a:r>
              <a:rPr lang="tr-TR" dirty="0"/>
              <a:t> </a:t>
            </a:r>
            <a:r>
              <a:rPr lang="tr-TR" dirty="0" err="1"/>
              <a:t>with</a:t>
            </a:r>
            <a:r>
              <a:rPr lang="tr-TR" dirty="0"/>
              <a:t> </a:t>
            </a:r>
            <a:r>
              <a:rPr lang="tr-TR" dirty="0" err="1"/>
              <a:t>the</a:t>
            </a:r>
            <a:r>
              <a:rPr lang="tr-TR" dirty="0"/>
              <a:t> </a:t>
            </a:r>
            <a:r>
              <a:rPr lang="tr-TR" dirty="0" err="1"/>
              <a:t>approval</a:t>
            </a:r>
            <a:endParaRPr lang="tr-TR" dirty="0"/>
          </a:p>
          <a:p>
            <a:pPr>
              <a:buNone/>
            </a:pPr>
            <a:r>
              <a:rPr lang="tr-TR" dirty="0"/>
              <a:t>  </a:t>
            </a:r>
          </a:p>
          <a:p>
            <a:pPr>
              <a:buNone/>
            </a:pPr>
            <a:r>
              <a:rPr lang="tr-TR" dirty="0"/>
              <a:t>    of  </a:t>
            </a:r>
            <a:r>
              <a:rPr lang="tr-TR" dirty="0" err="1"/>
              <a:t>Local</a:t>
            </a:r>
            <a:r>
              <a:rPr lang="tr-TR" dirty="0"/>
              <a:t> </a:t>
            </a:r>
            <a:r>
              <a:rPr lang="tr-TR" dirty="0" err="1"/>
              <a:t>Ethical</a:t>
            </a:r>
            <a:r>
              <a:rPr lang="tr-TR" dirty="0"/>
              <a:t> </a:t>
            </a:r>
            <a:r>
              <a:rPr lang="tr-TR" dirty="0" err="1"/>
              <a:t>Committee</a:t>
            </a:r>
            <a:r>
              <a:rPr lang="tr-TR" dirty="0"/>
              <a:t> </a:t>
            </a:r>
            <a:r>
              <a:rPr lang="tr-TR" dirty="0" err="1"/>
              <a:t>and</a:t>
            </a:r>
            <a:r>
              <a:rPr lang="tr-TR" dirty="0"/>
              <a:t> </a:t>
            </a:r>
            <a:r>
              <a:rPr lang="tr-TR" dirty="0" err="1"/>
              <a:t>Ministry</a:t>
            </a:r>
            <a:r>
              <a:rPr lang="tr-TR" dirty="0"/>
              <a:t> of </a:t>
            </a:r>
            <a:r>
              <a:rPr lang="tr-TR" dirty="0" err="1"/>
              <a:t>Health</a:t>
            </a:r>
            <a:endParaRPr lang="tr-TR" dirty="0"/>
          </a:p>
          <a:p>
            <a:pPr>
              <a:buNone/>
            </a:pPr>
            <a:r>
              <a:rPr lang="tr-TR" dirty="0"/>
              <a:t>    </a:t>
            </a:r>
          </a:p>
          <a:p>
            <a:pPr>
              <a:buNone/>
            </a:pPr>
            <a:r>
              <a:rPr lang="tr-TR" dirty="0"/>
              <a:t>              (</a:t>
            </a:r>
            <a:r>
              <a:rPr lang="tr-TR" dirty="0" err="1"/>
              <a:t>Please</a:t>
            </a:r>
            <a:r>
              <a:rPr lang="tr-TR" dirty="0"/>
              <a:t> </a:t>
            </a:r>
            <a:r>
              <a:rPr lang="tr-TR" dirty="0" err="1"/>
              <a:t>read</a:t>
            </a:r>
            <a:r>
              <a:rPr lang="tr-TR" dirty="0"/>
              <a:t> TCK: 90)</a:t>
            </a:r>
          </a:p>
        </p:txBody>
      </p:sp>
      <p:sp>
        <p:nvSpPr>
          <p:cNvPr id="3" name="2 Başlık"/>
          <p:cNvSpPr>
            <a:spLocks noGrp="1"/>
          </p:cNvSpPr>
          <p:nvPr>
            <p:ph type="title"/>
          </p:nvPr>
        </p:nvSpPr>
        <p:spPr>
          <a:xfrm>
            <a:off x="914400" y="332656"/>
            <a:ext cx="8229600" cy="1252728"/>
          </a:xfrm>
        </p:spPr>
        <p:txBody>
          <a:bodyPr/>
          <a:lstStyle/>
          <a:p>
            <a:r>
              <a:rPr lang="tr-TR" dirty="0"/>
              <a:t>STATUS IN OUR COUNTRY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914400" y="188640"/>
            <a:ext cx="8229600" cy="1252728"/>
          </a:xfrm>
        </p:spPr>
        <p:txBody>
          <a:bodyPr/>
          <a:lstStyle/>
          <a:p>
            <a:r>
              <a:rPr lang="tr-TR" dirty="0"/>
              <a:t>SC in CLINICAL PRACTICE</a:t>
            </a:r>
          </a:p>
        </p:txBody>
      </p:sp>
      <p:pic>
        <p:nvPicPr>
          <p:cNvPr id="84994" name="Picture 2" descr="C:\Users\Ayse\Desktop\Kök hücre sunumları\fotolar\5322750.png"/>
          <p:cNvPicPr>
            <a:picLocks noGrp="1" noChangeAspect="1" noChangeArrowheads="1"/>
          </p:cNvPicPr>
          <p:nvPr>
            <p:ph idx="1"/>
          </p:nvPr>
        </p:nvPicPr>
        <p:blipFill>
          <a:blip r:embed="rId2" cstate="print"/>
          <a:srcRect/>
          <a:stretch>
            <a:fillRect/>
          </a:stretch>
        </p:blipFill>
        <p:spPr bwMode="auto">
          <a:xfrm>
            <a:off x="1043608" y="1628800"/>
            <a:ext cx="6899715" cy="4319736"/>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914400" y="188640"/>
            <a:ext cx="8229600" cy="1252728"/>
          </a:xfrm>
        </p:spPr>
        <p:txBody>
          <a:bodyPr/>
          <a:lstStyle/>
          <a:p>
            <a:r>
              <a:rPr lang="tr-TR" dirty="0"/>
              <a:t>SC in OPHTALMOLOGY</a:t>
            </a:r>
          </a:p>
        </p:txBody>
      </p:sp>
      <p:pic>
        <p:nvPicPr>
          <p:cNvPr id="84994" name="Picture 2" descr="C:\Users\Ayse\Desktop\Kök hücre sunumları\fotolar\images (17).jpg"/>
          <p:cNvPicPr>
            <a:picLocks noGrp="1" noChangeAspect="1" noChangeArrowheads="1"/>
          </p:cNvPicPr>
          <p:nvPr>
            <p:ph idx="1"/>
          </p:nvPr>
        </p:nvPicPr>
        <p:blipFill>
          <a:blip r:embed="rId2" cstate="print"/>
          <a:srcRect/>
          <a:stretch>
            <a:fillRect/>
          </a:stretch>
        </p:blipFill>
        <p:spPr bwMode="auto">
          <a:xfrm>
            <a:off x="2843808" y="1916832"/>
            <a:ext cx="2975362" cy="3492816"/>
          </a:xfrm>
          <a:prstGeom prst="rect">
            <a:avLst/>
          </a:prstGeom>
          <a:noFill/>
        </p:spPr>
      </p:pic>
      <p:sp>
        <p:nvSpPr>
          <p:cNvPr id="4" name="3 Metin kutusu"/>
          <p:cNvSpPr txBox="1"/>
          <p:nvPr/>
        </p:nvSpPr>
        <p:spPr>
          <a:xfrm>
            <a:off x="2339752" y="5517232"/>
            <a:ext cx="4752528" cy="646331"/>
          </a:xfrm>
          <a:prstGeom prst="rect">
            <a:avLst/>
          </a:prstGeom>
          <a:noFill/>
        </p:spPr>
        <p:txBody>
          <a:bodyPr wrap="square" rtlCol="0">
            <a:spAutoFit/>
          </a:bodyPr>
          <a:lstStyle/>
          <a:p>
            <a:r>
              <a:rPr lang="tr-TR" sz="3600" dirty="0"/>
              <a:t>CORNEA  AND RETINA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899592" y="1700808"/>
            <a:ext cx="7408333" cy="2232248"/>
          </a:xfrm>
        </p:spPr>
        <p:txBody>
          <a:bodyPr>
            <a:normAutofit fontScale="77500" lnSpcReduction="20000"/>
          </a:bodyPr>
          <a:lstStyle/>
          <a:p>
            <a:r>
              <a:rPr lang="tr-TR" dirty="0"/>
              <a:t>Ve</a:t>
            </a:r>
            <a:r>
              <a:rPr lang="en-US" dirty="0" err="1"/>
              <a:t>ry</a:t>
            </a:r>
            <a:r>
              <a:rPr lang="en-US" dirty="0"/>
              <a:t> complex tissue </a:t>
            </a:r>
            <a:endParaRPr lang="tr-TR" dirty="0"/>
          </a:p>
          <a:p>
            <a:pPr>
              <a:buNone/>
            </a:pPr>
            <a:endParaRPr lang="tr-TR" dirty="0"/>
          </a:p>
          <a:p>
            <a:r>
              <a:rPr lang="tr-TR" dirty="0"/>
              <a:t>H</a:t>
            </a:r>
            <a:r>
              <a:rPr lang="en-US" dirty="0"/>
              <a:t>as </a:t>
            </a:r>
            <a:r>
              <a:rPr lang="tr-TR" dirty="0"/>
              <a:t>10</a:t>
            </a:r>
            <a:r>
              <a:rPr lang="en-US" dirty="0"/>
              <a:t> different layers</a:t>
            </a:r>
            <a:r>
              <a:rPr lang="tr-TR" dirty="0"/>
              <a:t> </a:t>
            </a:r>
            <a:r>
              <a:rPr lang="tr-TR" dirty="0" err="1"/>
              <a:t>and</a:t>
            </a:r>
            <a:r>
              <a:rPr lang="tr-TR" dirty="0"/>
              <a:t> 9 </a:t>
            </a:r>
            <a:r>
              <a:rPr lang="tr-TR" dirty="0" err="1"/>
              <a:t>types</a:t>
            </a:r>
            <a:r>
              <a:rPr lang="tr-TR" dirty="0"/>
              <a:t> of </a:t>
            </a:r>
            <a:r>
              <a:rPr lang="tr-TR" dirty="0" err="1"/>
              <a:t>cells</a:t>
            </a:r>
            <a:r>
              <a:rPr lang="tr-TR" dirty="0"/>
              <a:t> </a:t>
            </a:r>
            <a:r>
              <a:rPr lang="tr-TR" dirty="0" err="1"/>
              <a:t>connected</a:t>
            </a:r>
            <a:r>
              <a:rPr lang="tr-TR" dirty="0"/>
              <a:t> </a:t>
            </a:r>
            <a:r>
              <a:rPr lang="tr-TR" dirty="0" err="1"/>
              <a:t>with</a:t>
            </a:r>
            <a:r>
              <a:rPr lang="tr-TR" dirty="0"/>
              <a:t> </a:t>
            </a:r>
            <a:r>
              <a:rPr lang="tr-TR" dirty="0" err="1"/>
              <a:t>each</a:t>
            </a:r>
            <a:r>
              <a:rPr lang="tr-TR" dirty="0"/>
              <a:t> </a:t>
            </a:r>
            <a:r>
              <a:rPr lang="tr-TR" dirty="0" err="1"/>
              <a:t>other</a:t>
            </a:r>
            <a:r>
              <a:rPr lang="tr-TR" dirty="0"/>
              <a:t>.</a:t>
            </a:r>
          </a:p>
          <a:p>
            <a:pPr>
              <a:buNone/>
            </a:pPr>
            <a:endParaRPr lang="tr-TR" dirty="0"/>
          </a:p>
          <a:p>
            <a:r>
              <a:rPr lang="tr-TR" dirty="0"/>
              <a:t> </a:t>
            </a:r>
            <a:r>
              <a:rPr lang="en-US" dirty="0"/>
              <a:t>An alteration or damage in any of these layers can impair these communications, thereby affecting the normal</a:t>
            </a:r>
            <a:r>
              <a:rPr lang="tr-TR" dirty="0"/>
              <a:t> </a:t>
            </a:r>
            <a:r>
              <a:rPr lang="tr-TR" dirty="0" err="1"/>
              <a:t>circulation</a:t>
            </a:r>
            <a:r>
              <a:rPr lang="en-US" dirty="0"/>
              <a:t>, anatomy and functions of the </a:t>
            </a:r>
            <a:r>
              <a:rPr lang="en-US" dirty="0" err="1"/>
              <a:t>retin</a:t>
            </a:r>
            <a:r>
              <a:rPr lang="tr-TR" dirty="0"/>
              <a:t>a.</a:t>
            </a:r>
          </a:p>
          <a:p>
            <a:endParaRPr lang="tr-TR" dirty="0"/>
          </a:p>
        </p:txBody>
      </p:sp>
      <p:sp>
        <p:nvSpPr>
          <p:cNvPr id="3" name="2 Başlık"/>
          <p:cNvSpPr>
            <a:spLocks noGrp="1"/>
          </p:cNvSpPr>
          <p:nvPr>
            <p:ph type="title"/>
          </p:nvPr>
        </p:nvSpPr>
        <p:spPr>
          <a:xfrm>
            <a:off x="914400" y="188640"/>
            <a:ext cx="8229600" cy="1252728"/>
          </a:xfrm>
        </p:spPr>
        <p:txBody>
          <a:bodyPr/>
          <a:lstStyle/>
          <a:p>
            <a:r>
              <a:rPr lang="tr-TR" dirty="0"/>
              <a:t>SC in RETINAL DISEASES</a:t>
            </a:r>
          </a:p>
        </p:txBody>
      </p:sp>
      <p:pic>
        <p:nvPicPr>
          <p:cNvPr id="4" name="Picture 2"/>
          <p:cNvPicPr>
            <a:picLocks noChangeAspect="1" noChangeArrowheads="1"/>
          </p:cNvPicPr>
          <p:nvPr/>
        </p:nvPicPr>
        <p:blipFill>
          <a:blip r:embed="rId2" cstate="print"/>
          <a:srcRect/>
          <a:stretch>
            <a:fillRect/>
          </a:stretch>
        </p:blipFill>
        <p:spPr bwMode="auto">
          <a:xfrm>
            <a:off x="1115616" y="4077072"/>
            <a:ext cx="3312368" cy="2482114"/>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4860032" y="4077072"/>
            <a:ext cx="3221360" cy="2501694"/>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484784"/>
            <a:ext cx="7408333" cy="4536504"/>
          </a:xfrm>
        </p:spPr>
        <p:txBody>
          <a:bodyPr>
            <a:normAutofit fontScale="85000" lnSpcReduction="10000"/>
          </a:bodyPr>
          <a:lstStyle/>
          <a:p>
            <a:pPr>
              <a:buNone/>
            </a:pPr>
            <a:endParaRPr lang="en-US" dirty="0"/>
          </a:p>
          <a:p>
            <a:pPr>
              <a:buNone/>
            </a:pPr>
            <a:r>
              <a:rPr lang="tr-TR" dirty="0"/>
              <a:t>     THERE ARE FOUR MECHANISMS: </a:t>
            </a:r>
          </a:p>
          <a:p>
            <a:pPr>
              <a:buNone/>
            </a:pPr>
            <a:endParaRPr lang="tr-TR" dirty="0"/>
          </a:p>
          <a:p>
            <a:r>
              <a:rPr lang="en-US" dirty="0"/>
              <a:t> (1) </a:t>
            </a:r>
            <a:r>
              <a:rPr lang="tr-TR" dirty="0"/>
              <a:t>C</a:t>
            </a:r>
            <a:r>
              <a:rPr lang="en-US" dirty="0"/>
              <a:t>ell replacement</a:t>
            </a:r>
            <a:r>
              <a:rPr lang="tr-TR" dirty="0"/>
              <a:t>: H</a:t>
            </a:r>
            <a:r>
              <a:rPr lang="en-US" dirty="0" err="1"/>
              <a:t>ealthy</a:t>
            </a:r>
            <a:r>
              <a:rPr lang="en-US" dirty="0"/>
              <a:t> stem cells </a:t>
            </a:r>
            <a:r>
              <a:rPr lang="tr-TR" dirty="0"/>
              <a:t>can</a:t>
            </a:r>
            <a:r>
              <a:rPr lang="en-US" dirty="0"/>
              <a:t> replace degenerated cells</a:t>
            </a:r>
            <a:endParaRPr lang="tr-TR" dirty="0"/>
          </a:p>
          <a:p>
            <a:pPr>
              <a:buNone/>
            </a:pPr>
            <a:endParaRPr lang="tr-TR" dirty="0"/>
          </a:p>
          <a:p>
            <a:r>
              <a:rPr lang="en-US" dirty="0"/>
              <a:t>(2) </a:t>
            </a:r>
            <a:r>
              <a:rPr lang="tr-TR" dirty="0"/>
              <a:t>N</a:t>
            </a:r>
            <a:r>
              <a:rPr lang="en-US" dirty="0" err="1"/>
              <a:t>utritional</a:t>
            </a:r>
            <a:r>
              <a:rPr lang="en-US" dirty="0"/>
              <a:t> support</a:t>
            </a:r>
            <a:r>
              <a:rPr lang="tr-TR" dirty="0"/>
              <a:t>: H</a:t>
            </a:r>
            <a:r>
              <a:rPr lang="en-US" dirty="0" err="1"/>
              <a:t>ealthy</a:t>
            </a:r>
            <a:r>
              <a:rPr lang="en-US" dirty="0"/>
              <a:t> stem cells </a:t>
            </a:r>
            <a:r>
              <a:rPr lang="tr-TR" dirty="0" err="1"/>
              <a:t>secrete</a:t>
            </a:r>
            <a:r>
              <a:rPr lang="tr-TR" dirty="0"/>
              <a:t> </a:t>
            </a:r>
            <a:r>
              <a:rPr lang="en-US" dirty="0"/>
              <a:t> </a:t>
            </a:r>
            <a:r>
              <a:rPr lang="tr-TR" dirty="0" err="1"/>
              <a:t>some</a:t>
            </a:r>
            <a:r>
              <a:rPr lang="tr-TR" dirty="0"/>
              <a:t> </a:t>
            </a:r>
            <a:r>
              <a:rPr lang="en-US" dirty="0"/>
              <a:t> </a:t>
            </a:r>
            <a:r>
              <a:rPr lang="en-US" dirty="0" err="1"/>
              <a:t>trophic</a:t>
            </a:r>
            <a:r>
              <a:rPr lang="en-US" dirty="0"/>
              <a:t> factors</a:t>
            </a:r>
            <a:r>
              <a:rPr lang="tr-TR" dirty="0"/>
              <a:t> </a:t>
            </a:r>
            <a:r>
              <a:rPr lang="tr-TR" dirty="0" err="1"/>
              <a:t>and</a:t>
            </a:r>
            <a:r>
              <a:rPr lang="tr-TR" dirty="0"/>
              <a:t> </a:t>
            </a:r>
            <a:r>
              <a:rPr lang="en-US" dirty="0"/>
              <a:t>promote the survival of surrounding cells</a:t>
            </a:r>
            <a:r>
              <a:rPr lang="tr-TR" dirty="0"/>
              <a:t>.</a:t>
            </a:r>
          </a:p>
          <a:p>
            <a:pPr>
              <a:buNone/>
            </a:pPr>
            <a:endParaRPr lang="tr-TR" dirty="0"/>
          </a:p>
          <a:p>
            <a:r>
              <a:rPr lang="en-US" dirty="0"/>
              <a:t> (3) </a:t>
            </a:r>
            <a:r>
              <a:rPr lang="tr-TR" dirty="0"/>
              <a:t>P</a:t>
            </a:r>
            <a:r>
              <a:rPr lang="en-US" dirty="0" err="1"/>
              <a:t>rotect</a:t>
            </a:r>
            <a:r>
              <a:rPr lang="en-US" dirty="0"/>
              <a:t> the retinal blood vessels and </a:t>
            </a:r>
            <a:r>
              <a:rPr lang="tr-TR" dirty="0" err="1"/>
              <a:t>photoreseptors</a:t>
            </a:r>
            <a:r>
              <a:rPr lang="en-US" dirty="0"/>
              <a:t> by </a:t>
            </a:r>
            <a:r>
              <a:rPr lang="en-US" dirty="0" err="1"/>
              <a:t>upregulating</a:t>
            </a:r>
            <a:r>
              <a:rPr lang="en-US" dirty="0"/>
              <a:t> </a:t>
            </a:r>
            <a:r>
              <a:rPr lang="en-US" dirty="0" err="1"/>
              <a:t>antiapoptotic</a:t>
            </a:r>
            <a:r>
              <a:rPr lang="en-US" dirty="0"/>
              <a:t> genes</a:t>
            </a:r>
            <a:r>
              <a:rPr lang="tr-TR" dirty="0"/>
              <a:t> </a:t>
            </a:r>
            <a:r>
              <a:rPr lang="tr-TR" dirty="0" err="1"/>
              <a:t>and</a:t>
            </a:r>
            <a:r>
              <a:rPr lang="tr-TR" dirty="0"/>
              <a:t> </a:t>
            </a:r>
            <a:r>
              <a:rPr lang="tr-TR" dirty="0" err="1"/>
              <a:t>nutritional</a:t>
            </a:r>
            <a:r>
              <a:rPr lang="tr-TR" dirty="0"/>
              <a:t> </a:t>
            </a:r>
            <a:r>
              <a:rPr lang="tr-TR" dirty="0" err="1"/>
              <a:t>factors</a:t>
            </a:r>
            <a:r>
              <a:rPr lang="tr-TR" dirty="0"/>
              <a:t>.</a:t>
            </a:r>
          </a:p>
          <a:p>
            <a:pPr>
              <a:buNone/>
            </a:pPr>
            <a:endParaRPr lang="tr-TR" dirty="0"/>
          </a:p>
          <a:p>
            <a:r>
              <a:rPr lang="en-US" dirty="0"/>
              <a:t> (4) </a:t>
            </a:r>
            <a:r>
              <a:rPr lang="tr-TR" dirty="0"/>
              <a:t>P</a:t>
            </a:r>
            <a:r>
              <a:rPr lang="en-US" dirty="0" err="1"/>
              <a:t>romot</a:t>
            </a:r>
            <a:r>
              <a:rPr lang="tr-TR" dirty="0"/>
              <a:t>e </a:t>
            </a:r>
            <a:r>
              <a:rPr lang="en-US" dirty="0"/>
              <a:t>new synaptic connections. </a:t>
            </a:r>
            <a:endParaRPr lang="tr-TR" dirty="0"/>
          </a:p>
        </p:txBody>
      </p:sp>
      <p:sp>
        <p:nvSpPr>
          <p:cNvPr id="3" name="2 Başlık"/>
          <p:cNvSpPr>
            <a:spLocks noGrp="1"/>
          </p:cNvSpPr>
          <p:nvPr>
            <p:ph type="title"/>
          </p:nvPr>
        </p:nvSpPr>
        <p:spPr>
          <a:xfrm>
            <a:off x="827584" y="188640"/>
            <a:ext cx="8013576" cy="1252728"/>
          </a:xfrm>
        </p:spPr>
        <p:txBody>
          <a:bodyPr>
            <a:normAutofit fontScale="90000"/>
          </a:bodyPr>
          <a:lstStyle/>
          <a:p>
            <a:r>
              <a:rPr lang="en-US" dirty="0"/>
              <a:t>Mechanisms of Stem Cell Therapy </a:t>
            </a:r>
            <a:endParaRPr lang="tr-T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72816"/>
            <a:ext cx="7408333" cy="3810736"/>
          </a:xfrm>
        </p:spPr>
        <p:txBody>
          <a:bodyPr/>
          <a:lstStyle/>
          <a:p>
            <a:pPr>
              <a:buNone/>
            </a:pPr>
            <a:r>
              <a:rPr lang="tr-TR" dirty="0"/>
              <a:t>      TARGET RETINAL DISEASES ARE THE DISEASES </a:t>
            </a:r>
          </a:p>
          <a:p>
            <a:pPr>
              <a:buNone/>
            </a:pPr>
            <a:r>
              <a:rPr lang="tr-TR" dirty="0"/>
              <a:t>                WITH NO DEFINITIVE TREATMENTS</a:t>
            </a:r>
          </a:p>
        </p:txBody>
      </p:sp>
      <p:pic>
        <p:nvPicPr>
          <p:cNvPr id="83970" name="Picture 2" descr="C:\Users\Ayse\Desktop\Kök hücre sunumları\fotolar\HASTA FOTOLARI\Dr Ayse son\DOGAN_FATIH_01-01-1981__(0006).jpg"/>
          <p:cNvPicPr>
            <a:picLocks noChangeAspect="1" noChangeArrowheads="1"/>
          </p:cNvPicPr>
          <p:nvPr/>
        </p:nvPicPr>
        <p:blipFill>
          <a:blip r:embed="rId2" cstate="print"/>
          <a:srcRect/>
          <a:stretch>
            <a:fillRect/>
          </a:stretch>
        </p:blipFill>
        <p:spPr bwMode="auto">
          <a:xfrm>
            <a:off x="2411760" y="2876870"/>
            <a:ext cx="3943870" cy="3417274"/>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72816"/>
            <a:ext cx="7408333" cy="4314792"/>
          </a:xfrm>
        </p:spPr>
        <p:txBody>
          <a:bodyPr>
            <a:normAutofit/>
          </a:bodyPr>
          <a:lstStyle/>
          <a:p>
            <a:r>
              <a:rPr lang="en-US" dirty="0"/>
              <a:t>AMD is a complex disease</a:t>
            </a:r>
            <a:r>
              <a:rPr lang="tr-TR" dirty="0"/>
              <a:t>.</a:t>
            </a:r>
          </a:p>
          <a:p>
            <a:r>
              <a:rPr lang="en-US" dirty="0"/>
              <a:t> It involves loss of the RPE/photoreceptor layers, thinning of the outer </a:t>
            </a:r>
            <a:r>
              <a:rPr lang="en-US" dirty="0" err="1"/>
              <a:t>plexiform</a:t>
            </a:r>
            <a:r>
              <a:rPr lang="en-US" dirty="0"/>
              <a:t> layer, thickening of Bruch's membrane and atrophy of the </a:t>
            </a:r>
            <a:r>
              <a:rPr lang="en-US" dirty="0" err="1"/>
              <a:t>choriocapillaris</a:t>
            </a:r>
            <a:r>
              <a:rPr lang="en-US" dirty="0"/>
              <a:t>. </a:t>
            </a:r>
            <a:endParaRPr lang="tr-TR" dirty="0"/>
          </a:p>
          <a:p>
            <a:r>
              <a:rPr lang="en-US" dirty="0"/>
              <a:t>AMD has a strong genetic characteristic with over 50 different loci identified so far.</a:t>
            </a:r>
            <a:endParaRPr lang="tr-TR" dirty="0"/>
          </a:p>
        </p:txBody>
      </p:sp>
      <p:sp>
        <p:nvSpPr>
          <p:cNvPr id="3" name="2 Başlık"/>
          <p:cNvSpPr>
            <a:spLocks noGrp="1"/>
          </p:cNvSpPr>
          <p:nvPr>
            <p:ph type="title"/>
          </p:nvPr>
        </p:nvSpPr>
        <p:spPr>
          <a:xfrm>
            <a:off x="914400" y="188640"/>
            <a:ext cx="8229600" cy="1252728"/>
          </a:xfrm>
        </p:spPr>
        <p:txBody>
          <a:bodyPr>
            <a:normAutofit fontScale="90000"/>
          </a:bodyPr>
          <a:lstStyle/>
          <a:p>
            <a:r>
              <a:rPr lang="tr-TR" dirty="0" err="1"/>
              <a:t>Age</a:t>
            </a:r>
            <a:r>
              <a:rPr lang="tr-TR" dirty="0"/>
              <a:t> </a:t>
            </a:r>
            <a:r>
              <a:rPr lang="tr-TR" dirty="0" err="1"/>
              <a:t>Related</a:t>
            </a:r>
            <a:r>
              <a:rPr lang="tr-TR" dirty="0"/>
              <a:t> </a:t>
            </a:r>
            <a:r>
              <a:rPr lang="tr-TR" dirty="0" err="1"/>
              <a:t>Macular</a:t>
            </a:r>
            <a:r>
              <a:rPr lang="tr-TR" dirty="0"/>
              <a:t> </a:t>
            </a:r>
            <a:r>
              <a:rPr lang="tr-TR" dirty="0" err="1"/>
              <a:t>Degeneration</a:t>
            </a:r>
            <a:r>
              <a:rPr lang="tr-TR" dirty="0"/>
              <a:t> (AMD)</a:t>
            </a:r>
          </a:p>
        </p:txBody>
      </p:sp>
      <p:pic>
        <p:nvPicPr>
          <p:cNvPr id="88067" name="Picture 3" descr="C:\Users\Ayse\Desktop\Kök hücre sunumları\fotolar\indir (2).jpg"/>
          <p:cNvPicPr>
            <a:picLocks noChangeAspect="1" noChangeArrowheads="1"/>
          </p:cNvPicPr>
          <p:nvPr/>
        </p:nvPicPr>
        <p:blipFill>
          <a:blip r:embed="rId3" cstate="print"/>
          <a:srcRect/>
          <a:stretch>
            <a:fillRect/>
          </a:stretch>
        </p:blipFill>
        <p:spPr bwMode="auto">
          <a:xfrm>
            <a:off x="2843808" y="4671138"/>
            <a:ext cx="2664296" cy="1998222"/>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755576" y="1556792"/>
            <a:ext cx="8136904" cy="4680520"/>
          </a:xfrm>
        </p:spPr>
        <p:txBody>
          <a:bodyPr>
            <a:normAutofit/>
          </a:bodyPr>
          <a:lstStyle/>
          <a:p>
            <a:r>
              <a:rPr lang="en-US" dirty="0"/>
              <a:t> R</a:t>
            </a:r>
            <a:r>
              <a:rPr lang="tr-TR" dirty="0"/>
              <a:t>P</a:t>
            </a:r>
            <a:r>
              <a:rPr lang="en-US" dirty="0"/>
              <a:t> is the most common form</a:t>
            </a:r>
            <a:r>
              <a:rPr lang="tr-TR" dirty="0"/>
              <a:t> of</a:t>
            </a:r>
            <a:r>
              <a:rPr lang="en-US" dirty="0"/>
              <a:t> inherited progressive retinal dystrophy </a:t>
            </a:r>
            <a:endParaRPr lang="tr-TR" dirty="0"/>
          </a:p>
          <a:p>
            <a:r>
              <a:rPr lang="tr-TR" dirty="0"/>
              <a:t>H</a:t>
            </a:r>
            <a:r>
              <a:rPr lang="en-US" dirty="0" err="1"/>
              <a:t>eterogeneous</a:t>
            </a:r>
            <a:r>
              <a:rPr lang="tr-TR" dirty="0"/>
              <a:t> b</a:t>
            </a:r>
            <a:r>
              <a:rPr lang="en-US" dirty="0" err="1"/>
              <a:t>oth</a:t>
            </a:r>
            <a:r>
              <a:rPr lang="en-US" dirty="0"/>
              <a:t> clinically and genetically. </a:t>
            </a:r>
            <a:endParaRPr lang="tr-TR" dirty="0"/>
          </a:p>
          <a:p>
            <a:r>
              <a:rPr lang="tr-TR" dirty="0"/>
              <a:t>P</a:t>
            </a:r>
            <a:r>
              <a:rPr lang="en-US" dirty="0" err="1"/>
              <a:t>rogressive</a:t>
            </a:r>
            <a:r>
              <a:rPr lang="en-US" dirty="0"/>
              <a:t> loss of rod photoreceptors then RPE cells</a:t>
            </a:r>
            <a:r>
              <a:rPr lang="tr-TR" dirty="0"/>
              <a:t> </a:t>
            </a:r>
            <a:r>
              <a:rPr lang="tr-TR" dirty="0" err="1"/>
              <a:t>and</a:t>
            </a:r>
            <a:r>
              <a:rPr lang="tr-TR" dirty="0"/>
              <a:t> </a:t>
            </a:r>
            <a:r>
              <a:rPr lang="tr-TR" dirty="0" err="1"/>
              <a:t>cones</a:t>
            </a:r>
            <a:r>
              <a:rPr lang="en-US" dirty="0"/>
              <a:t>. </a:t>
            </a:r>
            <a:endParaRPr lang="tr-TR" dirty="0"/>
          </a:p>
          <a:p>
            <a:endParaRPr lang="tr-TR" dirty="0"/>
          </a:p>
        </p:txBody>
      </p:sp>
      <p:sp>
        <p:nvSpPr>
          <p:cNvPr id="3" name="2 Başlık"/>
          <p:cNvSpPr>
            <a:spLocks noGrp="1"/>
          </p:cNvSpPr>
          <p:nvPr>
            <p:ph type="title"/>
          </p:nvPr>
        </p:nvSpPr>
        <p:spPr>
          <a:xfrm>
            <a:off x="914400" y="188640"/>
            <a:ext cx="8229600" cy="1252728"/>
          </a:xfrm>
        </p:spPr>
        <p:txBody>
          <a:bodyPr/>
          <a:lstStyle/>
          <a:p>
            <a:r>
              <a:rPr lang="tr-TR" dirty="0" err="1"/>
              <a:t>Retinitis</a:t>
            </a:r>
            <a:r>
              <a:rPr lang="tr-TR" dirty="0"/>
              <a:t> </a:t>
            </a:r>
            <a:r>
              <a:rPr lang="tr-TR" dirty="0" err="1"/>
              <a:t>Pigmentosa</a:t>
            </a:r>
            <a:endParaRPr lang="tr-TR" dirty="0"/>
          </a:p>
        </p:txBody>
      </p:sp>
      <p:pic>
        <p:nvPicPr>
          <p:cNvPr id="84994" name="Picture 2" descr="C:\Users\Ayse\Desktop\Kök hücre sunumları\fotolar\HASTA FOTOLARI\Dr Ayse son\DOGAN_FATIH_01-01-1981__(0005).jpg"/>
          <p:cNvPicPr>
            <a:picLocks noChangeAspect="1" noChangeArrowheads="1"/>
          </p:cNvPicPr>
          <p:nvPr/>
        </p:nvPicPr>
        <p:blipFill>
          <a:blip r:embed="rId3" cstate="print"/>
          <a:srcRect/>
          <a:stretch>
            <a:fillRect/>
          </a:stretch>
        </p:blipFill>
        <p:spPr bwMode="auto">
          <a:xfrm flipV="1">
            <a:off x="2195736" y="3429000"/>
            <a:ext cx="4320480" cy="2934109"/>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r>
              <a:rPr lang="en-US" dirty="0"/>
              <a:t>RP can be inherited in </a:t>
            </a:r>
            <a:r>
              <a:rPr lang="en-US" dirty="0" err="1"/>
              <a:t>autosomal</a:t>
            </a:r>
            <a:r>
              <a:rPr lang="en-US" dirty="0"/>
              <a:t> dominant, </a:t>
            </a:r>
            <a:r>
              <a:rPr lang="en-US" dirty="0" err="1"/>
              <a:t>autosomal</a:t>
            </a:r>
            <a:r>
              <a:rPr lang="en-US" dirty="0"/>
              <a:t> recessive, X-linked, mitochondrial and genetically more complex modes</a:t>
            </a:r>
            <a:r>
              <a:rPr lang="tr-TR" dirty="0"/>
              <a:t>.</a:t>
            </a:r>
          </a:p>
          <a:p>
            <a:r>
              <a:rPr lang="tr-TR" dirty="0" err="1"/>
              <a:t>More</a:t>
            </a:r>
            <a:r>
              <a:rPr lang="tr-TR" dirty="0"/>
              <a:t> </a:t>
            </a:r>
            <a:r>
              <a:rPr lang="tr-TR" dirty="0" err="1"/>
              <a:t>than</a:t>
            </a:r>
            <a:r>
              <a:rPr lang="tr-TR" dirty="0"/>
              <a:t> </a:t>
            </a:r>
            <a:r>
              <a:rPr lang="en-US" dirty="0"/>
              <a:t>60 different genes have been associated with RP</a:t>
            </a:r>
            <a:r>
              <a:rPr lang="tr-TR" dirty="0"/>
              <a:t>.</a:t>
            </a:r>
          </a:p>
          <a:p>
            <a:r>
              <a:rPr lang="tr-TR" dirty="0" err="1"/>
              <a:t>It</a:t>
            </a:r>
            <a:r>
              <a:rPr lang="tr-TR" dirty="0"/>
              <a:t> can </a:t>
            </a:r>
            <a:r>
              <a:rPr lang="en-US" dirty="0"/>
              <a:t>occur in the retina alone or together with other </a:t>
            </a:r>
            <a:r>
              <a:rPr lang="en-US" dirty="0" err="1"/>
              <a:t>syndrom</a:t>
            </a:r>
            <a:r>
              <a:rPr lang="tr-TR" dirty="0"/>
              <a:t>es</a:t>
            </a:r>
          </a:p>
        </p:txBody>
      </p:sp>
      <p:sp>
        <p:nvSpPr>
          <p:cNvPr id="3" name="2 Başlık"/>
          <p:cNvSpPr>
            <a:spLocks noGrp="1"/>
          </p:cNvSpPr>
          <p:nvPr>
            <p:ph type="title"/>
          </p:nvPr>
        </p:nvSpPr>
        <p:spPr>
          <a:xfrm>
            <a:off x="914400" y="260648"/>
            <a:ext cx="6321896" cy="1252728"/>
          </a:xfrm>
        </p:spPr>
        <p:txBody>
          <a:bodyPr/>
          <a:lstStyle/>
          <a:p>
            <a:r>
              <a:rPr lang="tr-TR" dirty="0"/>
              <a:t>RP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79874" name="Picture 2" descr="C:\Users\Ayse\Desktop\Kök hücre sunumları\fotolar\images (8).jpg"/>
          <p:cNvPicPr>
            <a:picLocks noGrp="1" noChangeAspect="1" noChangeArrowheads="1"/>
          </p:cNvPicPr>
          <p:nvPr>
            <p:ph idx="1"/>
          </p:nvPr>
        </p:nvPicPr>
        <p:blipFill>
          <a:blip r:embed="rId2" cstate="print"/>
          <a:srcRect/>
          <a:stretch>
            <a:fillRect/>
          </a:stretch>
        </p:blipFill>
        <p:spPr bwMode="auto">
          <a:xfrm>
            <a:off x="2261889" y="2060847"/>
            <a:ext cx="4542359" cy="2608787"/>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00808"/>
            <a:ext cx="7408333" cy="3600400"/>
          </a:xfrm>
        </p:spPr>
        <p:txBody>
          <a:bodyPr>
            <a:normAutofit/>
          </a:bodyPr>
          <a:lstStyle/>
          <a:p>
            <a:r>
              <a:rPr lang="en-US" dirty="0" err="1"/>
              <a:t>Stargardt</a:t>
            </a:r>
            <a:r>
              <a:rPr lang="en-US" dirty="0"/>
              <a:t> disease is the most common form of inherited juvenile macular degeneration</a:t>
            </a:r>
            <a:r>
              <a:rPr lang="tr-TR" dirty="0"/>
              <a:t> </a:t>
            </a:r>
            <a:r>
              <a:rPr lang="tr-TR" dirty="0" err="1"/>
              <a:t>almost</a:t>
            </a:r>
            <a:r>
              <a:rPr lang="tr-TR" dirty="0"/>
              <a:t> </a:t>
            </a:r>
            <a:r>
              <a:rPr lang="tr-TR" dirty="0" err="1"/>
              <a:t>always</a:t>
            </a:r>
            <a:r>
              <a:rPr lang="tr-TR" dirty="0"/>
              <a:t> A-R</a:t>
            </a:r>
          </a:p>
          <a:p>
            <a:r>
              <a:rPr lang="en-US" dirty="0" err="1"/>
              <a:t>Stargardt</a:t>
            </a:r>
            <a:r>
              <a:rPr lang="en-US" dirty="0"/>
              <a:t> disease typically develops during childhood and adolescence</a:t>
            </a:r>
            <a:r>
              <a:rPr lang="tr-TR" dirty="0"/>
              <a:t>.</a:t>
            </a:r>
          </a:p>
          <a:p>
            <a:r>
              <a:rPr lang="en-US" dirty="0"/>
              <a:t>The progressive vision loss is caused by the death of</a:t>
            </a:r>
            <a:r>
              <a:rPr lang="tr-TR" dirty="0"/>
              <a:t> RPE </a:t>
            </a:r>
            <a:r>
              <a:rPr lang="tr-TR" dirty="0" err="1"/>
              <a:t>and</a:t>
            </a:r>
            <a:r>
              <a:rPr lang="en-US" dirty="0"/>
              <a:t> photoreceptor cells in the central portion of the retina called the macula</a:t>
            </a:r>
            <a:r>
              <a:rPr lang="tr-TR" dirty="0"/>
              <a:t>.</a:t>
            </a:r>
          </a:p>
          <a:p>
            <a:pPr>
              <a:buNone/>
            </a:pPr>
            <a:endParaRPr lang="tr-TR" dirty="0"/>
          </a:p>
        </p:txBody>
      </p:sp>
      <p:sp>
        <p:nvSpPr>
          <p:cNvPr id="3" name="2 Başlık"/>
          <p:cNvSpPr>
            <a:spLocks noGrp="1"/>
          </p:cNvSpPr>
          <p:nvPr>
            <p:ph type="title"/>
          </p:nvPr>
        </p:nvSpPr>
        <p:spPr>
          <a:xfrm>
            <a:off x="914400" y="188640"/>
            <a:ext cx="8229600" cy="1252728"/>
          </a:xfrm>
        </p:spPr>
        <p:txBody>
          <a:bodyPr/>
          <a:lstStyle/>
          <a:p>
            <a:r>
              <a:rPr lang="tr-TR" dirty="0" err="1"/>
              <a:t>Stargardt</a:t>
            </a:r>
            <a:r>
              <a:rPr lang="tr-TR" dirty="0"/>
              <a:t> </a:t>
            </a:r>
            <a:r>
              <a:rPr lang="tr-TR" dirty="0" err="1"/>
              <a:t>Macular</a:t>
            </a:r>
            <a:r>
              <a:rPr lang="tr-TR" dirty="0"/>
              <a:t> </a:t>
            </a:r>
            <a:r>
              <a:rPr lang="tr-TR" dirty="0" err="1"/>
              <a:t>Dystrophy</a:t>
            </a:r>
            <a:endParaRPr lang="tr-TR" dirty="0"/>
          </a:p>
        </p:txBody>
      </p:sp>
      <p:pic>
        <p:nvPicPr>
          <p:cNvPr id="83971" name="Picture 3" descr="C:\Users\Ayse\Desktop\Kök hücre sunumları\fotolar\images st.jpg"/>
          <p:cNvPicPr>
            <a:picLocks noChangeAspect="1" noChangeArrowheads="1"/>
          </p:cNvPicPr>
          <p:nvPr/>
        </p:nvPicPr>
        <p:blipFill>
          <a:blip r:embed="rId2" cstate="print"/>
          <a:srcRect/>
          <a:stretch>
            <a:fillRect/>
          </a:stretch>
        </p:blipFill>
        <p:spPr bwMode="auto">
          <a:xfrm>
            <a:off x="3419872" y="5200650"/>
            <a:ext cx="1905000" cy="165735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827584" y="1772816"/>
            <a:ext cx="8136904" cy="3024336"/>
          </a:xfrm>
        </p:spPr>
        <p:txBody>
          <a:bodyPr>
            <a:normAutofit fontScale="92500" lnSpcReduction="10000"/>
          </a:bodyPr>
          <a:lstStyle/>
          <a:p>
            <a:pPr>
              <a:buNone/>
            </a:pPr>
            <a:r>
              <a:rPr lang="tr-TR" dirty="0"/>
              <a:t>     - A</a:t>
            </a:r>
            <a:r>
              <a:rPr lang="en-US" dirty="0" err="1"/>
              <a:t>utosomal</a:t>
            </a:r>
            <a:r>
              <a:rPr lang="en-US" dirty="0"/>
              <a:t> dominant hereditary </a:t>
            </a:r>
            <a:r>
              <a:rPr lang="en-US" dirty="0" err="1"/>
              <a:t>maculopathy</a:t>
            </a:r>
            <a:r>
              <a:rPr lang="en-US" dirty="0"/>
              <a:t> with childhood-onset accumulation of </a:t>
            </a:r>
            <a:r>
              <a:rPr lang="en-US" dirty="0" err="1"/>
              <a:t>liposfuscin</a:t>
            </a:r>
            <a:r>
              <a:rPr lang="en-US" dirty="0"/>
              <a:t> in RPE</a:t>
            </a:r>
            <a:endParaRPr lang="tr-TR" dirty="0"/>
          </a:p>
          <a:p>
            <a:pPr>
              <a:buNone/>
            </a:pPr>
            <a:endParaRPr lang="tr-TR" dirty="0"/>
          </a:p>
          <a:p>
            <a:pPr>
              <a:buNone/>
            </a:pPr>
            <a:r>
              <a:rPr lang="en-US" dirty="0"/>
              <a:t> </a:t>
            </a:r>
            <a:r>
              <a:rPr lang="tr-TR" dirty="0"/>
              <a:t>    -D</a:t>
            </a:r>
            <a:r>
              <a:rPr lang="en-US" dirty="0" err="1"/>
              <a:t>evelop</a:t>
            </a:r>
            <a:r>
              <a:rPr lang="en-US" dirty="0"/>
              <a:t> progressive central acuity loss and </a:t>
            </a:r>
            <a:r>
              <a:rPr lang="en-US" dirty="0" err="1"/>
              <a:t>metamorphopsia</a:t>
            </a:r>
            <a:r>
              <a:rPr lang="en-US" dirty="0"/>
              <a:t>, due to mutations in </a:t>
            </a:r>
            <a:r>
              <a:rPr lang="en-US" dirty="0" err="1"/>
              <a:t>bestrophin</a:t>
            </a:r>
            <a:r>
              <a:rPr lang="tr-TR" dirty="0"/>
              <a:t>.</a:t>
            </a:r>
          </a:p>
          <a:p>
            <a:pPr>
              <a:buNone/>
            </a:pPr>
            <a:endParaRPr lang="tr-TR" dirty="0"/>
          </a:p>
          <a:p>
            <a:pPr>
              <a:buNone/>
            </a:pPr>
            <a:r>
              <a:rPr lang="tr-TR" dirty="0"/>
              <a:t>    </a:t>
            </a:r>
            <a:r>
              <a:rPr lang="en-US" dirty="0"/>
              <a:t> </a:t>
            </a:r>
            <a:r>
              <a:rPr lang="tr-TR" dirty="0"/>
              <a:t>-</a:t>
            </a:r>
            <a:r>
              <a:rPr lang="en-US" dirty="0"/>
              <a:t>There are different stages in the disease process including </a:t>
            </a:r>
            <a:r>
              <a:rPr lang="tr-TR" dirty="0"/>
              <a:t>CNVM  </a:t>
            </a:r>
            <a:r>
              <a:rPr lang="tr-TR" dirty="0" err="1"/>
              <a:t>and</a:t>
            </a:r>
            <a:r>
              <a:rPr lang="tr-TR" dirty="0"/>
              <a:t> g</a:t>
            </a:r>
            <a:r>
              <a:rPr lang="en-US" dirty="0" err="1"/>
              <a:t>eographic</a:t>
            </a:r>
            <a:r>
              <a:rPr lang="en-US" dirty="0"/>
              <a:t> atrophy in later stages</a:t>
            </a:r>
            <a:r>
              <a:rPr lang="tr-TR" dirty="0"/>
              <a:t>. </a:t>
            </a:r>
          </a:p>
        </p:txBody>
      </p:sp>
      <p:sp>
        <p:nvSpPr>
          <p:cNvPr id="3" name="2 Başlık"/>
          <p:cNvSpPr>
            <a:spLocks noGrp="1"/>
          </p:cNvSpPr>
          <p:nvPr>
            <p:ph type="title"/>
          </p:nvPr>
        </p:nvSpPr>
        <p:spPr>
          <a:xfrm>
            <a:off x="683568" y="260648"/>
            <a:ext cx="8229600" cy="1252728"/>
          </a:xfrm>
        </p:spPr>
        <p:txBody>
          <a:bodyPr>
            <a:normAutofit fontScale="90000"/>
          </a:bodyPr>
          <a:lstStyle/>
          <a:p>
            <a:r>
              <a:rPr lang="tr-TR" dirty="0" err="1"/>
              <a:t>Best</a:t>
            </a:r>
            <a:r>
              <a:rPr lang="tr-TR" dirty="0"/>
              <a:t> </a:t>
            </a:r>
            <a:r>
              <a:rPr lang="tr-TR" dirty="0" err="1"/>
              <a:t>Vitelliform</a:t>
            </a:r>
            <a:r>
              <a:rPr lang="tr-TR" dirty="0"/>
              <a:t> </a:t>
            </a:r>
            <a:r>
              <a:rPr lang="tr-TR" dirty="0" err="1"/>
              <a:t>Macular</a:t>
            </a:r>
            <a:r>
              <a:rPr lang="tr-TR" dirty="0"/>
              <a:t> </a:t>
            </a:r>
            <a:r>
              <a:rPr lang="tr-TR" dirty="0" err="1"/>
              <a:t>Distrophy</a:t>
            </a:r>
            <a:endParaRPr lang="tr-TR" dirty="0"/>
          </a:p>
        </p:txBody>
      </p:sp>
      <p:pic>
        <p:nvPicPr>
          <p:cNvPr id="84995" name="Picture 3" descr="C:\Users\Ayse\Desktop\Kök hücre sunumları\fotolar\best.jpg"/>
          <p:cNvPicPr>
            <a:picLocks noChangeAspect="1" noChangeArrowheads="1"/>
          </p:cNvPicPr>
          <p:nvPr/>
        </p:nvPicPr>
        <p:blipFill>
          <a:blip r:embed="rId2" cstate="print"/>
          <a:srcRect/>
          <a:stretch>
            <a:fillRect/>
          </a:stretch>
        </p:blipFill>
        <p:spPr bwMode="auto">
          <a:xfrm>
            <a:off x="3203848" y="4646275"/>
            <a:ext cx="2482974" cy="2211725"/>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259632" y="1556792"/>
            <a:ext cx="7120301" cy="3738728"/>
          </a:xfrm>
        </p:spPr>
        <p:txBody>
          <a:bodyPr/>
          <a:lstStyle/>
          <a:p>
            <a:pPr>
              <a:buNone/>
            </a:pPr>
            <a:r>
              <a:rPr lang="tr-TR" dirty="0"/>
              <a:t>        </a:t>
            </a:r>
          </a:p>
          <a:p>
            <a:pPr>
              <a:buNone/>
            </a:pPr>
            <a:endParaRPr lang="tr-TR" dirty="0"/>
          </a:p>
          <a:p>
            <a:pPr>
              <a:buNone/>
            </a:pPr>
            <a:r>
              <a:rPr lang="tr-TR" dirty="0"/>
              <a:t>                      WHICH KIND OF STEM CELLS </a:t>
            </a:r>
          </a:p>
          <a:p>
            <a:pPr>
              <a:buNone/>
            </a:pPr>
            <a:r>
              <a:rPr lang="tr-TR" dirty="0"/>
              <a:t>        CAN BE USED IN RETINAL DEGENERATIONS?</a:t>
            </a:r>
          </a:p>
        </p:txBody>
      </p:sp>
      <p:pic>
        <p:nvPicPr>
          <p:cNvPr id="83970" name="Picture 2" descr="C:\Users\Ayse\Desktop\Kök hücre sunumları\fotolar\indir.jpg"/>
          <p:cNvPicPr>
            <a:picLocks noChangeAspect="1" noChangeArrowheads="1"/>
          </p:cNvPicPr>
          <p:nvPr/>
        </p:nvPicPr>
        <p:blipFill>
          <a:blip r:embed="rId2" cstate="print"/>
          <a:srcRect/>
          <a:stretch>
            <a:fillRect/>
          </a:stretch>
        </p:blipFill>
        <p:spPr bwMode="auto">
          <a:xfrm>
            <a:off x="3275856" y="3789040"/>
            <a:ext cx="2736304" cy="2736304"/>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normAutofit fontScale="47500" lnSpcReduction="20000"/>
          </a:bodyPr>
          <a:lstStyle/>
          <a:p>
            <a:r>
              <a:rPr lang="tr-TR" sz="5800" dirty="0" err="1"/>
              <a:t>In</a:t>
            </a:r>
            <a:r>
              <a:rPr lang="tr-TR" sz="5800" dirty="0"/>
              <a:t>-</a:t>
            </a:r>
            <a:r>
              <a:rPr lang="tr-TR" sz="5800" dirty="0" err="1"/>
              <a:t>vitro</a:t>
            </a:r>
            <a:r>
              <a:rPr lang="tr-TR" sz="5800" dirty="0"/>
              <a:t> </a:t>
            </a:r>
            <a:r>
              <a:rPr lang="tr-TR" sz="5800" dirty="0" err="1"/>
              <a:t>studies</a:t>
            </a:r>
            <a:r>
              <a:rPr lang="tr-TR" sz="5800" dirty="0"/>
              <a:t> </a:t>
            </a:r>
            <a:r>
              <a:rPr lang="tr-TR" sz="5800" dirty="0" err="1"/>
              <a:t>showed</a:t>
            </a:r>
            <a:r>
              <a:rPr lang="tr-TR" sz="5800" dirty="0"/>
              <a:t> </a:t>
            </a:r>
            <a:r>
              <a:rPr lang="tr-TR" sz="5800" dirty="0" err="1"/>
              <a:t>that</a:t>
            </a:r>
            <a:r>
              <a:rPr lang="tr-TR" sz="5800" dirty="0"/>
              <a:t> </a:t>
            </a:r>
            <a:r>
              <a:rPr lang="en-US" sz="5800" dirty="0"/>
              <a:t>these cells</a:t>
            </a:r>
            <a:r>
              <a:rPr lang="tr-TR" sz="5800" dirty="0"/>
              <a:t> </a:t>
            </a:r>
            <a:r>
              <a:rPr lang="tr-TR" sz="5800" dirty="0" err="1"/>
              <a:t>have</a:t>
            </a:r>
            <a:r>
              <a:rPr lang="tr-TR" sz="5800" dirty="0"/>
              <a:t> </a:t>
            </a:r>
            <a:r>
              <a:rPr lang="tr-TR" sz="5800" dirty="0" err="1"/>
              <a:t>the</a:t>
            </a:r>
            <a:r>
              <a:rPr lang="tr-TR" sz="5800" dirty="0"/>
              <a:t> </a:t>
            </a:r>
            <a:r>
              <a:rPr lang="tr-TR" sz="5800" dirty="0" err="1"/>
              <a:t>potential</a:t>
            </a:r>
            <a:r>
              <a:rPr lang="tr-TR" sz="5800" dirty="0"/>
              <a:t> </a:t>
            </a:r>
            <a:r>
              <a:rPr lang="tr-TR" sz="5800" dirty="0" err="1"/>
              <a:t>to</a:t>
            </a:r>
            <a:r>
              <a:rPr lang="tr-TR" sz="5800" dirty="0"/>
              <a:t> </a:t>
            </a:r>
            <a:r>
              <a:rPr lang="en-US" sz="5800" dirty="0"/>
              <a:t>differentia</a:t>
            </a:r>
            <a:r>
              <a:rPr lang="tr-TR" sz="5800" dirty="0" err="1"/>
              <a:t>te</a:t>
            </a:r>
            <a:r>
              <a:rPr lang="en-US" sz="5800" dirty="0"/>
              <a:t> into both neural</a:t>
            </a:r>
            <a:r>
              <a:rPr lang="tr-TR" sz="5800" dirty="0"/>
              <a:t> </a:t>
            </a:r>
            <a:r>
              <a:rPr lang="en-US" sz="5800" dirty="0"/>
              <a:t>and epithelial retinal cell</a:t>
            </a:r>
            <a:r>
              <a:rPr lang="tr-TR" sz="5800" dirty="0"/>
              <a:t>s</a:t>
            </a:r>
            <a:endParaRPr lang="tr-TR" dirty="0"/>
          </a:p>
          <a:p>
            <a:endParaRPr lang="tr-TR" dirty="0"/>
          </a:p>
          <a:p>
            <a:endParaRPr lang="tr-TR" dirty="0"/>
          </a:p>
          <a:p>
            <a:r>
              <a:rPr lang="tr-TR" sz="2200" dirty="0" err="1"/>
              <a:t>Decembrini</a:t>
            </a:r>
            <a:r>
              <a:rPr lang="tr-TR" sz="2200" dirty="0"/>
              <a:t> S, et al. </a:t>
            </a:r>
            <a:r>
              <a:rPr lang="tr-TR" sz="2200" dirty="0" err="1"/>
              <a:t>Derivation</a:t>
            </a:r>
            <a:r>
              <a:rPr lang="tr-TR" sz="2200" dirty="0"/>
              <a:t> of </a:t>
            </a:r>
            <a:r>
              <a:rPr lang="tr-TR" sz="2200" dirty="0" err="1"/>
              <a:t>traceable</a:t>
            </a:r>
            <a:r>
              <a:rPr lang="tr-TR" sz="2200" dirty="0"/>
              <a:t> </a:t>
            </a:r>
            <a:r>
              <a:rPr lang="tr-TR" sz="2200" dirty="0" err="1"/>
              <a:t>and</a:t>
            </a:r>
            <a:r>
              <a:rPr lang="tr-TR" sz="2200" dirty="0"/>
              <a:t> </a:t>
            </a:r>
            <a:r>
              <a:rPr lang="tr-TR" sz="2200" dirty="0" err="1"/>
              <a:t>transplantable</a:t>
            </a:r>
            <a:r>
              <a:rPr lang="tr-TR" sz="2200" dirty="0"/>
              <a:t> </a:t>
            </a:r>
            <a:r>
              <a:rPr lang="tr-TR" sz="2200" dirty="0" err="1"/>
              <a:t>photoreceptors</a:t>
            </a:r>
            <a:r>
              <a:rPr lang="tr-TR" sz="2200" dirty="0"/>
              <a:t> </a:t>
            </a:r>
            <a:r>
              <a:rPr lang="tr-TR" sz="2200" dirty="0" err="1"/>
              <a:t>from</a:t>
            </a:r>
            <a:r>
              <a:rPr lang="tr-TR" sz="2200" dirty="0"/>
              <a:t> </a:t>
            </a:r>
            <a:r>
              <a:rPr lang="tr-TR" sz="2200" dirty="0" err="1"/>
              <a:t>mouse</a:t>
            </a:r>
            <a:r>
              <a:rPr lang="tr-TR" sz="2200" dirty="0"/>
              <a:t> </a:t>
            </a:r>
            <a:r>
              <a:rPr lang="tr-TR" sz="2200" dirty="0" err="1"/>
              <a:t>embryonic</a:t>
            </a:r>
            <a:r>
              <a:rPr lang="tr-TR" sz="2200" dirty="0"/>
              <a:t> </a:t>
            </a:r>
            <a:r>
              <a:rPr lang="tr-TR" sz="2200" dirty="0" err="1"/>
              <a:t>stem</a:t>
            </a:r>
            <a:r>
              <a:rPr lang="tr-TR" sz="2200" dirty="0"/>
              <a:t> </a:t>
            </a:r>
            <a:r>
              <a:rPr lang="tr-TR" sz="2200" dirty="0" err="1"/>
              <a:t>cells</a:t>
            </a:r>
            <a:r>
              <a:rPr lang="tr-TR" sz="2200" dirty="0"/>
              <a:t>. </a:t>
            </a:r>
            <a:r>
              <a:rPr lang="tr-TR" sz="2200" dirty="0" err="1"/>
              <a:t>Stem</a:t>
            </a:r>
            <a:r>
              <a:rPr lang="tr-TR" sz="2200" dirty="0"/>
              <a:t> </a:t>
            </a:r>
            <a:r>
              <a:rPr lang="tr-TR" sz="2200" dirty="0" err="1"/>
              <a:t>Cell</a:t>
            </a:r>
            <a:r>
              <a:rPr lang="tr-TR" sz="2200" dirty="0"/>
              <a:t> </a:t>
            </a:r>
            <a:r>
              <a:rPr lang="tr-TR" sz="2200" dirty="0" err="1"/>
              <a:t>Reports</a:t>
            </a:r>
            <a:r>
              <a:rPr lang="tr-TR" sz="2200" dirty="0"/>
              <a:t> 2014; 2: 853-865 .</a:t>
            </a:r>
          </a:p>
          <a:p>
            <a:r>
              <a:rPr lang="tr-TR" sz="2200" dirty="0"/>
              <a:t> </a:t>
            </a:r>
            <a:r>
              <a:rPr lang="tr-TR" sz="2200" dirty="0" err="1"/>
              <a:t>Gonzalez</a:t>
            </a:r>
            <a:r>
              <a:rPr lang="tr-TR" sz="2200" dirty="0"/>
              <a:t>-</a:t>
            </a:r>
            <a:r>
              <a:rPr lang="tr-TR" sz="2200" dirty="0" err="1"/>
              <a:t>Cordero</a:t>
            </a:r>
            <a:r>
              <a:rPr lang="tr-TR" sz="2200" dirty="0"/>
              <a:t> A,  et al.  </a:t>
            </a:r>
            <a:r>
              <a:rPr lang="tr-TR" sz="2200" dirty="0" err="1"/>
              <a:t>Photoreceptor</a:t>
            </a:r>
            <a:r>
              <a:rPr lang="tr-TR" sz="2200" dirty="0"/>
              <a:t> </a:t>
            </a:r>
            <a:r>
              <a:rPr lang="tr-TR" sz="2200" dirty="0" err="1"/>
              <a:t>precursors</a:t>
            </a:r>
            <a:r>
              <a:rPr lang="tr-TR" sz="2200" dirty="0"/>
              <a:t> </a:t>
            </a:r>
            <a:r>
              <a:rPr lang="tr-TR" sz="2200" dirty="0" err="1"/>
              <a:t>derived</a:t>
            </a:r>
            <a:r>
              <a:rPr lang="tr-TR" sz="2200" dirty="0"/>
              <a:t> </a:t>
            </a:r>
            <a:r>
              <a:rPr lang="tr-TR" sz="2200" dirty="0" err="1"/>
              <a:t>from</a:t>
            </a:r>
            <a:r>
              <a:rPr lang="tr-TR" sz="2200" dirty="0"/>
              <a:t> </a:t>
            </a:r>
            <a:r>
              <a:rPr lang="tr-TR" sz="2200" dirty="0" err="1"/>
              <a:t>three</a:t>
            </a:r>
            <a:r>
              <a:rPr lang="tr-TR" sz="2200" dirty="0"/>
              <a:t>-</a:t>
            </a:r>
            <a:r>
              <a:rPr lang="tr-TR" sz="2200" dirty="0" err="1"/>
              <a:t>dimensional</a:t>
            </a:r>
            <a:r>
              <a:rPr lang="tr-TR" sz="2200" dirty="0"/>
              <a:t> </a:t>
            </a:r>
            <a:r>
              <a:rPr lang="tr-TR" sz="2200" dirty="0" err="1"/>
              <a:t>embryonic</a:t>
            </a:r>
            <a:r>
              <a:rPr lang="tr-TR" sz="2200" dirty="0"/>
              <a:t> </a:t>
            </a:r>
            <a:r>
              <a:rPr lang="tr-TR" sz="2200" dirty="0" err="1"/>
              <a:t>stem</a:t>
            </a:r>
            <a:r>
              <a:rPr lang="tr-TR" sz="2200" dirty="0"/>
              <a:t> </a:t>
            </a:r>
            <a:r>
              <a:rPr lang="tr-TR" sz="2200" dirty="0" err="1"/>
              <a:t>cell</a:t>
            </a:r>
            <a:r>
              <a:rPr lang="tr-TR" sz="2200" dirty="0"/>
              <a:t> </a:t>
            </a:r>
            <a:r>
              <a:rPr lang="tr-TR" sz="2200" dirty="0" err="1"/>
              <a:t>cultures</a:t>
            </a:r>
            <a:r>
              <a:rPr lang="tr-TR" sz="2200" dirty="0"/>
              <a:t> </a:t>
            </a:r>
            <a:r>
              <a:rPr lang="tr-TR" sz="2200" dirty="0" err="1"/>
              <a:t>integrate</a:t>
            </a:r>
            <a:r>
              <a:rPr lang="tr-TR" sz="2200" dirty="0"/>
              <a:t> </a:t>
            </a:r>
            <a:r>
              <a:rPr lang="tr-TR" sz="2200" dirty="0" err="1"/>
              <a:t>and</a:t>
            </a:r>
            <a:r>
              <a:rPr lang="tr-TR" sz="2200" dirty="0"/>
              <a:t> </a:t>
            </a:r>
            <a:r>
              <a:rPr lang="tr-TR" sz="2200" dirty="0" err="1"/>
              <a:t>mature</a:t>
            </a:r>
            <a:r>
              <a:rPr lang="tr-TR" sz="2200" dirty="0"/>
              <a:t> </a:t>
            </a:r>
            <a:r>
              <a:rPr lang="tr-TR" sz="2200" dirty="0" err="1"/>
              <a:t>within</a:t>
            </a:r>
            <a:r>
              <a:rPr lang="tr-TR" sz="2200" dirty="0"/>
              <a:t> </a:t>
            </a:r>
            <a:r>
              <a:rPr lang="tr-TR" sz="2200" dirty="0" err="1"/>
              <a:t>adult</a:t>
            </a:r>
            <a:r>
              <a:rPr lang="tr-TR" sz="2200" dirty="0"/>
              <a:t> </a:t>
            </a:r>
            <a:r>
              <a:rPr lang="tr-TR" sz="2200" dirty="0" err="1"/>
              <a:t>degenerate</a:t>
            </a:r>
            <a:r>
              <a:rPr lang="tr-TR" sz="2200" dirty="0"/>
              <a:t> retina. </a:t>
            </a:r>
            <a:r>
              <a:rPr lang="tr-TR" sz="2200" dirty="0" err="1"/>
              <a:t>Nat</a:t>
            </a:r>
            <a:r>
              <a:rPr lang="tr-TR" sz="2200" dirty="0"/>
              <a:t> </a:t>
            </a:r>
            <a:r>
              <a:rPr lang="tr-TR" sz="2200" dirty="0" err="1"/>
              <a:t>Biotechnol</a:t>
            </a:r>
            <a:r>
              <a:rPr lang="tr-TR" sz="2200" dirty="0"/>
              <a:t> 2013; 31: 741-747 . </a:t>
            </a:r>
          </a:p>
          <a:p>
            <a:r>
              <a:rPr lang="tr-TR" sz="2200" dirty="0" err="1"/>
              <a:t>Garita</a:t>
            </a:r>
            <a:r>
              <a:rPr lang="tr-TR" sz="2200" dirty="0"/>
              <a:t>-</a:t>
            </a:r>
            <a:r>
              <a:rPr lang="tr-TR" sz="2200" dirty="0" err="1"/>
              <a:t>Hernández</a:t>
            </a:r>
            <a:r>
              <a:rPr lang="tr-TR" sz="2200" dirty="0"/>
              <a:t> M,  et al. </a:t>
            </a:r>
            <a:r>
              <a:rPr lang="tr-TR" sz="2200" dirty="0" err="1"/>
              <a:t>Hypoxia</a:t>
            </a:r>
            <a:r>
              <a:rPr lang="tr-TR" sz="2200" dirty="0"/>
              <a:t> </a:t>
            </a:r>
            <a:r>
              <a:rPr lang="tr-TR" sz="2200" dirty="0" err="1"/>
              <a:t>increases</a:t>
            </a:r>
            <a:r>
              <a:rPr lang="tr-TR" sz="2200" dirty="0"/>
              <a:t> </a:t>
            </a:r>
            <a:r>
              <a:rPr lang="tr-TR" sz="2200" dirty="0" err="1"/>
              <a:t>the</a:t>
            </a:r>
            <a:r>
              <a:rPr lang="tr-TR" sz="2200" dirty="0"/>
              <a:t> </a:t>
            </a:r>
            <a:r>
              <a:rPr lang="tr-TR" sz="2200" dirty="0" err="1"/>
              <a:t>yield</a:t>
            </a:r>
            <a:r>
              <a:rPr lang="tr-TR" sz="2200" dirty="0"/>
              <a:t> of </a:t>
            </a:r>
            <a:r>
              <a:rPr lang="tr-TR" sz="2200" dirty="0" err="1"/>
              <a:t>photoreceptors</a:t>
            </a:r>
            <a:r>
              <a:rPr lang="tr-TR" sz="2200" dirty="0"/>
              <a:t> </a:t>
            </a:r>
            <a:r>
              <a:rPr lang="tr-TR" sz="2200" dirty="0" err="1"/>
              <a:t>differentiating</a:t>
            </a:r>
            <a:r>
              <a:rPr lang="tr-TR" sz="2200" dirty="0"/>
              <a:t> </a:t>
            </a:r>
            <a:r>
              <a:rPr lang="tr-TR" sz="2200" dirty="0" err="1"/>
              <a:t>from</a:t>
            </a:r>
            <a:r>
              <a:rPr lang="tr-TR" sz="2200" dirty="0"/>
              <a:t> </a:t>
            </a:r>
            <a:r>
              <a:rPr lang="tr-TR" sz="2200" dirty="0" err="1"/>
              <a:t>mouse</a:t>
            </a:r>
            <a:r>
              <a:rPr lang="tr-TR" sz="2200" dirty="0"/>
              <a:t> </a:t>
            </a:r>
            <a:r>
              <a:rPr lang="tr-TR" sz="2200" dirty="0" err="1"/>
              <a:t>embryonic</a:t>
            </a:r>
            <a:r>
              <a:rPr lang="tr-TR" sz="2200" dirty="0"/>
              <a:t> </a:t>
            </a:r>
            <a:r>
              <a:rPr lang="tr-TR" sz="2200" dirty="0" err="1"/>
              <a:t>stem</a:t>
            </a:r>
            <a:r>
              <a:rPr lang="tr-TR" sz="2200" dirty="0"/>
              <a:t> </a:t>
            </a:r>
            <a:r>
              <a:rPr lang="tr-TR" sz="2200" dirty="0" err="1"/>
              <a:t>cells</a:t>
            </a:r>
            <a:r>
              <a:rPr lang="tr-TR" sz="2200" dirty="0"/>
              <a:t> </a:t>
            </a:r>
            <a:r>
              <a:rPr lang="tr-TR" sz="2200" dirty="0" err="1"/>
              <a:t>and</a:t>
            </a:r>
            <a:r>
              <a:rPr lang="tr-TR" sz="2200" dirty="0"/>
              <a:t> </a:t>
            </a:r>
            <a:r>
              <a:rPr lang="tr-TR" sz="2200" dirty="0" err="1"/>
              <a:t>improves</a:t>
            </a:r>
            <a:r>
              <a:rPr lang="tr-TR" sz="2200" dirty="0"/>
              <a:t> </a:t>
            </a:r>
            <a:r>
              <a:rPr lang="tr-TR" sz="2200" dirty="0" err="1"/>
              <a:t>the</a:t>
            </a:r>
            <a:r>
              <a:rPr lang="tr-TR" sz="2200" dirty="0"/>
              <a:t> </a:t>
            </a:r>
            <a:r>
              <a:rPr lang="tr-TR" sz="2200" dirty="0" err="1"/>
              <a:t>modeling</a:t>
            </a:r>
            <a:r>
              <a:rPr lang="tr-TR" sz="2200" dirty="0"/>
              <a:t> of </a:t>
            </a:r>
            <a:r>
              <a:rPr lang="tr-TR" sz="2200" dirty="0" err="1"/>
              <a:t>retinogenesis</a:t>
            </a:r>
            <a:r>
              <a:rPr lang="tr-TR" sz="2200" dirty="0"/>
              <a:t> in </a:t>
            </a:r>
            <a:r>
              <a:rPr lang="tr-TR" sz="2200" dirty="0" err="1"/>
              <a:t>vitro</a:t>
            </a:r>
            <a:r>
              <a:rPr lang="tr-TR" sz="2200" dirty="0"/>
              <a:t>. </a:t>
            </a:r>
            <a:r>
              <a:rPr lang="tr-TR" sz="2200" dirty="0" err="1"/>
              <a:t>Stem</a:t>
            </a:r>
            <a:r>
              <a:rPr lang="tr-TR" sz="2200" dirty="0"/>
              <a:t> </a:t>
            </a:r>
            <a:r>
              <a:rPr lang="tr-TR" sz="2200" dirty="0" err="1"/>
              <a:t>Cells</a:t>
            </a:r>
            <a:r>
              <a:rPr lang="tr-TR" sz="2200" dirty="0"/>
              <a:t> 2013; 31: 966-978.</a:t>
            </a:r>
          </a:p>
          <a:p>
            <a:r>
              <a:rPr lang="tr-TR" sz="2200" dirty="0"/>
              <a:t>Diniz B, et al. </a:t>
            </a:r>
            <a:r>
              <a:rPr lang="tr-TR" sz="2200" dirty="0" err="1"/>
              <a:t>Subretinal</a:t>
            </a:r>
            <a:r>
              <a:rPr lang="tr-TR" sz="2200" dirty="0"/>
              <a:t> </a:t>
            </a:r>
            <a:r>
              <a:rPr lang="tr-TR" sz="2200" dirty="0" err="1"/>
              <a:t>implantation</a:t>
            </a:r>
            <a:r>
              <a:rPr lang="tr-TR" sz="2200" dirty="0"/>
              <a:t> of </a:t>
            </a:r>
            <a:r>
              <a:rPr lang="tr-TR" sz="2200" dirty="0" err="1"/>
              <a:t>retinal</a:t>
            </a:r>
            <a:r>
              <a:rPr lang="tr-TR" sz="2200" dirty="0"/>
              <a:t> pigment </a:t>
            </a:r>
            <a:r>
              <a:rPr lang="tr-TR" sz="2200" dirty="0" err="1"/>
              <a:t>epithelial</a:t>
            </a:r>
            <a:r>
              <a:rPr lang="tr-TR" sz="2200" dirty="0"/>
              <a:t> </a:t>
            </a:r>
            <a:r>
              <a:rPr lang="tr-TR" sz="2200" dirty="0" err="1"/>
              <a:t>cells</a:t>
            </a:r>
            <a:r>
              <a:rPr lang="tr-TR" sz="2200" dirty="0"/>
              <a:t> </a:t>
            </a:r>
            <a:r>
              <a:rPr lang="tr-TR" sz="2200" dirty="0" err="1"/>
              <a:t>derived</a:t>
            </a:r>
            <a:r>
              <a:rPr lang="tr-TR" sz="2200" dirty="0"/>
              <a:t> </a:t>
            </a:r>
            <a:r>
              <a:rPr lang="tr-TR" sz="2200" dirty="0" err="1"/>
              <a:t>from</a:t>
            </a:r>
            <a:r>
              <a:rPr lang="tr-TR" sz="2200" dirty="0"/>
              <a:t> </a:t>
            </a:r>
            <a:r>
              <a:rPr lang="tr-TR" sz="2200" dirty="0" err="1"/>
              <a:t>human</a:t>
            </a:r>
            <a:r>
              <a:rPr lang="tr-TR" sz="2200" dirty="0"/>
              <a:t> </a:t>
            </a:r>
            <a:r>
              <a:rPr lang="tr-TR" sz="2200" dirty="0" err="1"/>
              <a:t>embryonic</a:t>
            </a:r>
            <a:r>
              <a:rPr lang="tr-TR" sz="2200" dirty="0"/>
              <a:t> </a:t>
            </a:r>
            <a:r>
              <a:rPr lang="tr-TR" sz="2200" dirty="0" err="1"/>
              <a:t>stem</a:t>
            </a:r>
            <a:r>
              <a:rPr lang="tr-TR" sz="2200" dirty="0"/>
              <a:t> </a:t>
            </a:r>
            <a:r>
              <a:rPr lang="tr-TR" sz="2200" dirty="0" err="1"/>
              <a:t>cells</a:t>
            </a:r>
            <a:r>
              <a:rPr lang="tr-TR" sz="2200" dirty="0"/>
              <a:t>: </a:t>
            </a:r>
            <a:r>
              <a:rPr lang="tr-TR" sz="2200" dirty="0" err="1"/>
              <a:t>improved</a:t>
            </a:r>
            <a:r>
              <a:rPr lang="tr-TR" sz="2200" dirty="0"/>
              <a:t> </a:t>
            </a:r>
            <a:r>
              <a:rPr lang="tr-TR" sz="2200" dirty="0" err="1"/>
              <a:t>survival</a:t>
            </a:r>
            <a:r>
              <a:rPr lang="tr-TR" sz="2200" dirty="0"/>
              <a:t> </a:t>
            </a:r>
            <a:r>
              <a:rPr lang="tr-TR" sz="2200" dirty="0" err="1"/>
              <a:t>when</a:t>
            </a:r>
            <a:r>
              <a:rPr lang="tr-TR" sz="2200" dirty="0"/>
              <a:t> </a:t>
            </a:r>
            <a:r>
              <a:rPr lang="tr-TR" sz="2200" dirty="0" err="1"/>
              <a:t>implanted</a:t>
            </a:r>
            <a:r>
              <a:rPr lang="tr-TR" sz="2200" dirty="0"/>
              <a:t> as a </a:t>
            </a:r>
            <a:r>
              <a:rPr lang="tr-TR" sz="2200" dirty="0" err="1"/>
              <a:t>monolayer</a:t>
            </a:r>
            <a:r>
              <a:rPr lang="tr-TR" sz="2200" dirty="0"/>
              <a:t>. </a:t>
            </a:r>
            <a:r>
              <a:rPr lang="tr-TR" sz="2200" dirty="0" err="1"/>
              <a:t>Invest</a:t>
            </a:r>
            <a:r>
              <a:rPr lang="tr-TR" sz="2200" dirty="0"/>
              <a:t> </a:t>
            </a:r>
            <a:r>
              <a:rPr lang="tr-TR" sz="2200" dirty="0" err="1"/>
              <a:t>Ophthalmol</a:t>
            </a:r>
            <a:r>
              <a:rPr lang="tr-TR" sz="2200" dirty="0"/>
              <a:t> </a:t>
            </a:r>
            <a:r>
              <a:rPr lang="tr-TR" sz="2200" dirty="0" err="1"/>
              <a:t>Vis</a:t>
            </a:r>
            <a:r>
              <a:rPr lang="tr-TR" sz="2200" dirty="0"/>
              <a:t> </a:t>
            </a:r>
            <a:r>
              <a:rPr lang="tr-TR" sz="2200" dirty="0" err="1"/>
              <a:t>Sci</a:t>
            </a:r>
            <a:r>
              <a:rPr lang="tr-TR" sz="2200" dirty="0"/>
              <a:t> 2013; 54: 5087-5096.</a:t>
            </a:r>
          </a:p>
          <a:p>
            <a:r>
              <a:rPr lang="tr-TR" sz="2200" dirty="0" err="1"/>
              <a:t>Juuti</a:t>
            </a:r>
            <a:r>
              <a:rPr lang="tr-TR" sz="2200" dirty="0"/>
              <a:t>-</a:t>
            </a:r>
            <a:r>
              <a:rPr lang="tr-TR" sz="2200" dirty="0" err="1"/>
              <a:t>Uusitalo</a:t>
            </a:r>
            <a:r>
              <a:rPr lang="tr-TR" sz="2200" dirty="0"/>
              <a:t> K, et al. </a:t>
            </a:r>
            <a:r>
              <a:rPr lang="tr-TR" sz="2200" dirty="0" err="1"/>
              <a:t>Aquaporin</a:t>
            </a:r>
            <a:r>
              <a:rPr lang="tr-TR" sz="2200" dirty="0"/>
              <a:t> </a:t>
            </a:r>
            <a:r>
              <a:rPr lang="tr-TR" sz="2200" dirty="0" err="1"/>
              <a:t>expression</a:t>
            </a:r>
            <a:r>
              <a:rPr lang="tr-TR" sz="2200" dirty="0"/>
              <a:t> </a:t>
            </a:r>
            <a:r>
              <a:rPr lang="tr-TR" sz="2200" dirty="0" err="1"/>
              <a:t>and</a:t>
            </a:r>
            <a:r>
              <a:rPr lang="tr-TR" sz="2200" dirty="0"/>
              <a:t> </a:t>
            </a:r>
            <a:r>
              <a:rPr lang="tr-TR" sz="2200" dirty="0" err="1"/>
              <a:t>function</a:t>
            </a:r>
            <a:r>
              <a:rPr lang="tr-TR" sz="2200" dirty="0"/>
              <a:t> in </a:t>
            </a:r>
            <a:r>
              <a:rPr lang="tr-TR" sz="2200" dirty="0" err="1"/>
              <a:t>human</a:t>
            </a:r>
            <a:r>
              <a:rPr lang="tr-TR" sz="2200" dirty="0"/>
              <a:t> </a:t>
            </a:r>
            <a:r>
              <a:rPr lang="tr-TR" sz="2200" dirty="0" err="1"/>
              <a:t>pluripotent</a:t>
            </a:r>
            <a:r>
              <a:rPr lang="tr-TR" sz="2200" dirty="0"/>
              <a:t> </a:t>
            </a:r>
            <a:r>
              <a:rPr lang="tr-TR" sz="2200" dirty="0" err="1"/>
              <a:t>stem</a:t>
            </a:r>
            <a:r>
              <a:rPr lang="tr-TR" sz="2200" dirty="0"/>
              <a:t> </a:t>
            </a:r>
            <a:r>
              <a:rPr lang="tr-TR" sz="2200" dirty="0" err="1"/>
              <a:t>cell</a:t>
            </a:r>
            <a:r>
              <a:rPr lang="tr-TR" sz="2200" dirty="0"/>
              <a:t>-</a:t>
            </a:r>
            <a:r>
              <a:rPr lang="tr-TR" sz="2200" dirty="0" err="1"/>
              <a:t>derived</a:t>
            </a:r>
            <a:r>
              <a:rPr lang="tr-TR" sz="2200" dirty="0"/>
              <a:t> </a:t>
            </a:r>
            <a:r>
              <a:rPr lang="tr-TR" sz="2200" dirty="0" err="1"/>
              <a:t>retinal</a:t>
            </a:r>
            <a:r>
              <a:rPr lang="tr-TR" sz="2200" dirty="0"/>
              <a:t> </a:t>
            </a:r>
            <a:r>
              <a:rPr lang="tr-TR" sz="2200" dirty="0" err="1"/>
              <a:t>pigmented</a:t>
            </a:r>
            <a:r>
              <a:rPr lang="tr-TR" sz="2200" dirty="0"/>
              <a:t> </a:t>
            </a:r>
            <a:r>
              <a:rPr lang="tr-TR" sz="2200" dirty="0" err="1"/>
              <a:t>epithelial</a:t>
            </a:r>
            <a:r>
              <a:rPr lang="tr-TR" sz="2200" dirty="0"/>
              <a:t> </a:t>
            </a:r>
            <a:r>
              <a:rPr lang="tr-TR" sz="2200" dirty="0" err="1"/>
              <a:t>cells</a:t>
            </a:r>
            <a:r>
              <a:rPr lang="tr-TR" sz="2200" dirty="0"/>
              <a:t>. </a:t>
            </a:r>
            <a:r>
              <a:rPr lang="tr-TR" sz="2200" dirty="0" err="1"/>
              <a:t>Invest</a:t>
            </a:r>
            <a:r>
              <a:rPr lang="tr-TR" sz="2200" dirty="0"/>
              <a:t> </a:t>
            </a:r>
            <a:r>
              <a:rPr lang="tr-TR" sz="2200" dirty="0" err="1"/>
              <a:t>Ophthalmol</a:t>
            </a:r>
            <a:r>
              <a:rPr lang="tr-TR" sz="2200" dirty="0"/>
              <a:t> </a:t>
            </a:r>
            <a:r>
              <a:rPr lang="tr-TR" sz="2200" dirty="0" err="1"/>
              <a:t>Vis</a:t>
            </a:r>
            <a:r>
              <a:rPr lang="tr-TR" sz="2200" dirty="0"/>
              <a:t> </a:t>
            </a:r>
            <a:r>
              <a:rPr lang="tr-TR" sz="2200" dirty="0" err="1"/>
              <a:t>Sci</a:t>
            </a:r>
            <a:r>
              <a:rPr lang="tr-TR" sz="2200" dirty="0"/>
              <a:t> 2013; 54: 3510-3519. </a:t>
            </a:r>
          </a:p>
          <a:p>
            <a:r>
              <a:rPr lang="tr-TR" sz="2200" dirty="0" err="1"/>
              <a:t>Zhu</a:t>
            </a:r>
            <a:r>
              <a:rPr lang="tr-TR" sz="2200" dirty="0"/>
              <a:t> Y,  et al. </a:t>
            </a:r>
            <a:r>
              <a:rPr lang="tr-TR" sz="2200" dirty="0" err="1"/>
              <a:t>Three</a:t>
            </a:r>
            <a:r>
              <a:rPr lang="tr-TR" sz="2200" dirty="0"/>
              <a:t>-</a:t>
            </a:r>
            <a:r>
              <a:rPr lang="tr-TR" sz="2200" dirty="0" err="1"/>
              <a:t>dimensional</a:t>
            </a:r>
            <a:r>
              <a:rPr lang="tr-TR" sz="2200" dirty="0"/>
              <a:t> </a:t>
            </a:r>
            <a:r>
              <a:rPr lang="tr-TR" sz="2200" dirty="0" err="1"/>
              <a:t>neuroepithelial</a:t>
            </a:r>
            <a:r>
              <a:rPr lang="tr-TR" sz="2200" dirty="0"/>
              <a:t> </a:t>
            </a:r>
            <a:r>
              <a:rPr lang="tr-TR" sz="2200" dirty="0" err="1"/>
              <a:t>culture</a:t>
            </a:r>
            <a:r>
              <a:rPr lang="tr-TR" sz="2200" dirty="0"/>
              <a:t> </a:t>
            </a:r>
            <a:r>
              <a:rPr lang="tr-TR" sz="2200" dirty="0" err="1"/>
              <a:t>from</a:t>
            </a:r>
            <a:r>
              <a:rPr lang="tr-TR" sz="2200" dirty="0"/>
              <a:t> </a:t>
            </a:r>
            <a:r>
              <a:rPr lang="tr-TR" sz="2200" dirty="0" err="1"/>
              <a:t>human</a:t>
            </a:r>
            <a:r>
              <a:rPr lang="tr-TR" sz="2200" dirty="0"/>
              <a:t> </a:t>
            </a:r>
            <a:r>
              <a:rPr lang="tr-TR" sz="2200" dirty="0" err="1"/>
              <a:t>embryonic</a:t>
            </a:r>
            <a:r>
              <a:rPr lang="tr-TR" sz="2200" dirty="0"/>
              <a:t> </a:t>
            </a:r>
            <a:r>
              <a:rPr lang="tr-TR" sz="2200" dirty="0" err="1"/>
              <a:t>stem</a:t>
            </a:r>
            <a:r>
              <a:rPr lang="tr-TR" sz="2200" dirty="0"/>
              <a:t> </a:t>
            </a:r>
            <a:r>
              <a:rPr lang="tr-TR" sz="2200" dirty="0" err="1"/>
              <a:t>cells</a:t>
            </a:r>
            <a:r>
              <a:rPr lang="tr-TR" sz="2200" dirty="0"/>
              <a:t> </a:t>
            </a:r>
            <a:r>
              <a:rPr lang="tr-TR" sz="2200" dirty="0" err="1"/>
              <a:t>and</a:t>
            </a:r>
            <a:r>
              <a:rPr lang="tr-TR" sz="2200" dirty="0"/>
              <a:t> </a:t>
            </a:r>
            <a:r>
              <a:rPr lang="tr-TR" sz="2200" dirty="0" err="1"/>
              <a:t>its</a:t>
            </a:r>
            <a:r>
              <a:rPr lang="tr-TR" sz="2200" dirty="0"/>
              <a:t> </a:t>
            </a:r>
            <a:r>
              <a:rPr lang="tr-TR" sz="2200" dirty="0" err="1"/>
              <a:t>use</a:t>
            </a:r>
            <a:r>
              <a:rPr lang="tr-TR" sz="2200" dirty="0"/>
              <a:t> </a:t>
            </a:r>
            <a:r>
              <a:rPr lang="tr-TR" sz="2200" dirty="0" err="1"/>
              <a:t>for</a:t>
            </a:r>
            <a:r>
              <a:rPr lang="tr-TR" sz="2200" dirty="0"/>
              <a:t> </a:t>
            </a:r>
            <a:r>
              <a:rPr lang="tr-TR" sz="2200" dirty="0" err="1"/>
              <a:t>quantitative</a:t>
            </a:r>
            <a:r>
              <a:rPr lang="tr-TR" sz="2200" dirty="0"/>
              <a:t> </a:t>
            </a:r>
            <a:r>
              <a:rPr lang="tr-TR" sz="2200" dirty="0" err="1"/>
              <a:t>conversion</a:t>
            </a:r>
            <a:r>
              <a:rPr lang="tr-TR" sz="2200" dirty="0"/>
              <a:t> </a:t>
            </a:r>
            <a:r>
              <a:rPr lang="tr-TR" sz="2200" dirty="0" err="1"/>
              <a:t>to</a:t>
            </a:r>
            <a:r>
              <a:rPr lang="tr-TR" sz="2200" dirty="0"/>
              <a:t> </a:t>
            </a:r>
            <a:r>
              <a:rPr lang="tr-TR" sz="2200" dirty="0" err="1"/>
              <a:t>retinal</a:t>
            </a:r>
            <a:r>
              <a:rPr lang="tr-TR" sz="2200" dirty="0"/>
              <a:t> pigment </a:t>
            </a:r>
            <a:r>
              <a:rPr lang="tr-TR" sz="2200" dirty="0" err="1"/>
              <a:t>epithelium</a:t>
            </a:r>
            <a:r>
              <a:rPr lang="tr-TR" sz="2200" dirty="0"/>
              <a:t>. </a:t>
            </a:r>
            <a:r>
              <a:rPr lang="tr-TR" sz="2200" dirty="0" err="1"/>
              <a:t>PLoS</a:t>
            </a:r>
            <a:r>
              <a:rPr lang="tr-TR" sz="2200" dirty="0"/>
              <a:t> </a:t>
            </a:r>
            <a:r>
              <a:rPr lang="tr-TR" sz="2200" dirty="0" err="1"/>
              <a:t>One</a:t>
            </a:r>
            <a:r>
              <a:rPr lang="tr-TR" sz="2200" dirty="0"/>
              <a:t> 2013; 8: e54552 .</a:t>
            </a:r>
          </a:p>
        </p:txBody>
      </p:sp>
      <p:sp>
        <p:nvSpPr>
          <p:cNvPr id="3" name="2 Başlık"/>
          <p:cNvSpPr>
            <a:spLocks noGrp="1"/>
          </p:cNvSpPr>
          <p:nvPr>
            <p:ph type="title"/>
          </p:nvPr>
        </p:nvSpPr>
        <p:spPr>
          <a:xfrm>
            <a:off x="683568" y="188640"/>
            <a:ext cx="7776864" cy="1252728"/>
          </a:xfrm>
        </p:spPr>
        <p:txBody>
          <a:bodyPr/>
          <a:lstStyle/>
          <a:p>
            <a:r>
              <a:rPr lang="tr-TR" dirty="0"/>
              <a:t>ESC- </a:t>
            </a:r>
            <a:r>
              <a:rPr lang="tr-TR" dirty="0" err="1"/>
              <a:t>In</a:t>
            </a:r>
            <a:r>
              <a:rPr lang="tr-TR" dirty="0"/>
              <a:t>-</a:t>
            </a:r>
            <a:r>
              <a:rPr lang="tr-TR" dirty="0" err="1"/>
              <a:t>vitro</a:t>
            </a:r>
            <a:endParaRPr lang="tr-T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normAutofit/>
          </a:bodyPr>
          <a:lstStyle/>
          <a:p>
            <a:r>
              <a:rPr lang="tr-TR" dirty="0"/>
              <a:t>M</a:t>
            </a:r>
            <a:r>
              <a:rPr lang="en-US" dirty="0" err="1"/>
              <a:t>ouse</a:t>
            </a:r>
            <a:r>
              <a:rPr lang="en-US" dirty="0"/>
              <a:t> and human ES cells can develop into a three-</a:t>
            </a:r>
            <a:r>
              <a:rPr lang="tr-TR" dirty="0"/>
              <a:t>D</a:t>
            </a:r>
            <a:r>
              <a:rPr lang="en-US" dirty="0"/>
              <a:t> optic cup in culture that remarkably resembles the embryonic vertebrate eye</a:t>
            </a:r>
            <a:r>
              <a:rPr lang="tr-TR" dirty="0"/>
              <a:t>. </a:t>
            </a:r>
          </a:p>
          <a:p>
            <a:pPr>
              <a:buNone/>
            </a:pPr>
            <a:endParaRPr lang="tr-TR" dirty="0"/>
          </a:p>
          <a:p>
            <a:r>
              <a:rPr lang="tr-TR" sz="1300" dirty="0"/>
              <a:t> </a:t>
            </a:r>
            <a:r>
              <a:rPr lang="tr-TR" sz="1300" dirty="0" err="1"/>
              <a:t>Zhu</a:t>
            </a:r>
            <a:r>
              <a:rPr lang="tr-TR" sz="1300" dirty="0"/>
              <a:t> Y, et al. </a:t>
            </a:r>
            <a:r>
              <a:rPr lang="tr-TR" sz="1300" dirty="0" err="1"/>
              <a:t>Three</a:t>
            </a:r>
            <a:r>
              <a:rPr lang="tr-TR" sz="1300" dirty="0"/>
              <a:t>-</a:t>
            </a:r>
            <a:r>
              <a:rPr lang="tr-TR" sz="1300" dirty="0" err="1"/>
              <a:t>dimensional</a:t>
            </a:r>
            <a:r>
              <a:rPr lang="tr-TR" sz="1300" dirty="0"/>
              <a:t> </a:t>
            </a:r>
            <a:r>
              <a:rPr lang="tr-TR" sz="1300" dirty="0" err="1"/>
              <a:t>neuroepithelial</a:t>
            </a:r>
            <a:r>
              <a:rPr lang="tr-TR" sz="1300" dirty="0"/>
              <a:t> </a:t>
            </a:r>
            <a:r>
              <a:rPr lang="tr-TR" sz="1300" dirty="0" err="1"/>
              <a:t>culture</a:t>
            </a:r>
            <a:r>
              <a:rPr lang="tr-TR" sz="1300" dirty="0"/>
              <a:t> </a:t>
            </a:r>
            <a:r>
              <a:rPr lang="tr-TR" sz="1300" dirty="0" err="1"/>
              <a:t>from</a:t>
            </a:r>
            <a:r>
              <a:rPr lang="tr-TR" sz="1300" dirty="0"/>
              <a:t> </a:t>
            </a:r>
            <a:r>
              <a:rPr lang="tr-TR" sz="1300" dirty="0" err="1"/>
              <a:t>human</a:t>
            </a:r>
            <a:r>
              <a:rPr lang="tr-TR" sz="1300" dirty="0"/>
              <a:t> </a:t>
            </a:r>
            <a:r>
              <a:rPr lang="tr-TR" sz="1300" dirty="0" err="1"/>
              <a:t>embryonic</a:t>
            </a:r>
            <a:r>
              <a:rPr lang="tr-TR" sz="1300" dirty="0"/>
              <a:t> </a:t>
            </a:r>
            <a:r>
              <a:rPr lang="tr-TR" sz="1300" dirty="0" err="1"/>
              <a:t>stem</a:t>
            </a:r>
            <a:r>
              <a:rPr lang="tr-TR" sz="1300" dirty="0"/>
              <a:t> </a:t>
            </a:r>
            <a:r>
              <a:rPr lang="tr-TR" sz="1300" dirty="0" err="1"/>
              <a:t>cells</a:t>
            </a:r>
            <a:r>
              <a:rPr lang="tr-TR" sz="1300" dirty="0"/>
              <a:t> </a:t>
            </a:r>
            <a:r>
              <a:rPr lang="tr-TR" sz="1300" dirty="0" err="1"/>
              <a:t>and</a:t>
            </a:r>
            <a:r>
              <a:rPr lang="tr-TR" sz="1300" dirty="0"/>
              <a:t> </a:t>
            </a:r>
            <a:r>
              <a:rPr lang="tr-TR" sz="1300" dirty="0" err="1"/>
              <a:t>its</a:t>
            </a:r>
            <a:r>
              <a:rPr lang="tr-TR" sz="1300" dirty="0"/>
              <a:t> </a:t>
            </a:r>
            <a:r>
              <a:rPr lang="tr-TR" sz="1300" dirty="0" err="1"/>
              <a:t>use</a:t>
            </a:r>
            <a:r>
              <a:rPr lang="tr-TR" sz="1300" dirty="0"/>
              <a:t> </a:t>
            </a:r>
            <a:r>
              <a:rPr lang="tr-TR" sz="1300" dirty="0" err="1"/>
              <a:t>for</a:t>
            </a:r>
            <a:r>
              <a:rPr lang="tr-TR" sz="1300" dirty="0"/>
              <a:t> </a:t>
            </a:r>
            <a:r>
              <a:rPr lang="tr-TR" sz="1300" dirty="0" err="1"/>
              <a:t>quantitative</a:t>
            </a:r>
            <a:r>
              <a:rPr lang="tr-TR" sz="1300" dirty="0"/>
              <a:t> </a:t>
            </a:r>
            <a:r>
              <a:rPr lang="tr-TR" sz="1300" dirty="0" err="1"/>
              <a:t>conversion</a:t>
            </a:r>
            <a:r>
              <a:rPr lang="tr-TR" sz="1300" dirty="0"/>
              <a:t> </a:t>
            </a:r>
            <a:r>
              <a:rPr lang="tr-TR" sz="1300" dirty="0" err="1"/>
              <a:t>to</a:t>
            </a:r>
            <a:r>
              <a:rPr lang="tr-TR" sz="1300" dirty="0"/>
              <a:t> </a:t>
            </a:r>
            <a:r>
              <a:rPr lang="tr-TR" sz="1300" dirty="0" err="1"/>
              <a:t>retinal</a:t>
            </a:r>
            <a:r>
              <a:rPr lang="tr-TR" sz="1300" dirty="0"/>
              <a:t> pigment </a:t>
            </a:r>
            <a:r>
              <a:rPr lang="tr-TR" sz="1300" dirty="0" err="1"/>
              <a:t>epithelium</a:t>
            </a:r>
            <a:r>
              <a:rPr lang="tr-TR" sz="1300" dirty="0"/>
              <a:t>. </a:t>
            </a:r>
            <a:r>
              <a:rPr lang="tr-TR" sz="1300" dirty="0" err="1"/>
              <a:t>PLoS</a:t>
            </a:r>
            <a:r>
              <a:rPr lang="tr-TR" sz="1300" dirty="0"/>
              <a:t> </a:t>
            </a:r>
            <a:r>
              <a:rPr lang="tr-TR" sz="1300" dirty="0" err="1"/>
              <a:t>One</a:t>
            </a:r>
            <a:r>
              <a:rPr lang="tr-TR" sz="1300" dirty="0"/>
              <a:t> 2013; 8: e54552.</a:t>
            </a:r>
          </a:p>
          <a:p>
            <a:r>
              <a:rPr lang="tr-TR" sz="1300" dirty="0" err="1"/>
              <a:t>Eiraku</a:t>
            </a:r>
            <a:r>
              <a:rPr lang="tr-TR" sz="1300" dirty="0"/>
              <a:t> M, et al. Self-</a:t>
            </a:r>
            <a:r>
              <a:rPr lang="tr-TR" sz="1300" dirty="0" err="1"/>
              <a:t>organizing</a:t>
            </a:r>
            <a:r>
              <a:rPr lang="tr-TR" sz="1300" dirty="0"/>
              <a:t> </a:t>
            </a:r>
            <a:r>
              <a:rPr lang="tr-TR" sz="1300" dirty="0" err="1"/>
              <a:t>optic</a:t>
            </a:r>
            <a:r>
              <a:rPr lang="tr-TR" sz="1300" dirty="0"/>
              <a:t>-cup </a:t>
            </a:r>
            <a:r>
              <a:rPr lang="tr-TR" sz="1300" dirty="0" err="1"/>
              <a:t>morphogenesis</a:t>
            </a:r>
            <a:r>
              <a:rPr lang="tr-TR" sz="1300" dirty="0"/>
              <a:t> in </a:t>
            </a:r>
            <a:r>
              <a:rPr lang="tr-TR" sz="1300" dirty="0" err="1"/>
              <a:t>three</a:t>
            </a:r>
            <a:r>
              <a:rPr lang="tr-TR" sz="1300" dirty="0"/>
              <a:t>-</a:t>
            </a:r>
            <a:r>
              <a:rPr lang="tr-TR" sz="1300" dirty="0" err="1"/>
              <a:t>dimensional</a:t>
            </a:r>
            <a:r>
              <a:rPr lang="tr-TR" sz="1300" dirty="0"/>
              <a:t> </a:t>
            </a:r>
            <a:r>
              <a:rPr lang="tr-TR" sz="1300" dirty="0" err="1"/>
              <a:t>culture</a:t>
            </a:r>
            <a:r>
              <a:rPr lang="tr-TR" sz="1300" dirty="0"/>
              <a:t>. </a:t>
            </a:r>
            <a:r>
              <a:rPr lang="tr-TR" sz="1300" dirty="0" err="1"/>
              <a:t>Nature</a:t>
            </a:r>
            <a:r>
              <a:rPr lang="tr-TR" sz="1300" dirty="0"/>
              <a:t>. 2011; 472:51–56. </a:t>
            </a:r>
          </a:p>
          <a:p>
            <a:r>
              <a:rPr lang="tr-TR" sz="1300" dirty="0"/>
              <a:t> </a:t>
            </a:r>
            <a:r>
              <a:rPr lang="tr-TR" sz="1300" dirty="0" err="1"/>
              <a:t>Nakano</a:t>
            </a:r>
            <a:r>
              <a:rPr lang="tr-TR" sz="1300" dirty="0"/>
              <a:t> T, et al. Self-</a:t>
            </a:r>
            <a:r>
              <a:rPr lang="tr-TR" sz="1300" dirty="0" err="1"/>
              <a:t>formation</a:t>
            </a:r>
            <a:r>
              <a:rPr lang="tr-TR" sz="1300" dirty="0"/>
              <a:t> of </a:t>
            </a:r>
            <a:r>
              <a:rPr lang="tr-TR" sz="1300" dirty="0" err="1"/>
              <a:t>optic</a:t>
            </a:r>
            <a:r>
              <a:rPr lang="tr-TR" sz="1300" dirty="0"/>
              <a:t> </a:t>
            </a:r>
            <a:r>
              <a:rPr lang="tr-TR" sz="1300" dirty="0" err="1"/>
              <a:t>cups</a:t>
            </a:r>
            <a:r>
              <a:rPr lang="tr-TR" sz="1300" dirty="0"/>
              <a:t> </a:t>
            </a:r>
            <a:r>
              <a:rPr lang="tr-TR" sz="1300" dirty="0" err="1"/>
              <a:t>and</a:t>
            </a:r>
            <a:r>
              <a:rPr lang="tr-TR" sz="1300" dirty="0"/>
              <a:t> </a:t>
            </a:r>
            <a:r>
              <a:rPr lang="tr-TR" sz="1300" dirty="0" err="1"/>
              <a:t>storable</a:t>
            </a:r>
            <a:r>
              <a:rPr lang="tr-TR" sz="1300" dirty="0"/>
              <a:t> </a:t>
            </a:r>
            <a:r>
              <a:rPr lang="tr-TR" sz="1300" dirty="0" err="1"/>
              <a:t>stratified</a:t>
            </a:r>
            <a:r>
              <a:rPr lang="tr-TR" sz="1300" dirty="0"/>
              <a:t> </a:t>
            </a:r>
            <a:r>
              <a:rPr lang="tr-TR" sz="1300" dirty="0" err="1"/>
              <a:t>neural</a:t>
            </a:r>
            <a:r>
              <a:rPr lang="tr-TR" sz="1300" dirty="0"/>
              <a:t> retina </a:t>
            </a:r>
            <a:r>
              <a:rPr lang="tr-TR" sz="1300" dirty="0" err="1"/>
              <a:t>from</a:t>
            </a:r>
            <a:r>
              <a:rPr lang="tr-TR" sz="1300" dirty="0"/>
              <a:t> </a:t>
            </a:r>
            <a:r>
              <a:rPr lang="tr-TR" sz="1300" dirty="0" err="1"/>
              <a:t>human</a:t>
            </a:r>
            <a:r>
              <a:rPr lang="tr-TR" sz="1300" dirty="0"/>
              <a:t> </a:t>
            </a:r>
            <a:r>
              <a:rPr lang="tr-TR" sz="1300" dirty="0" err="1"/>
              <a:t>ESCs</a:t>
            </a:r>
            <a:r>
              <a:rPr lang="tr-TR" sz="1300" dirty="0"/>
              <a:t>. </a:t>
            </a:r>
            <a:r>
              <a:rPr lang="tr-TR" sz="1300" dirty="0" err="1"/>
              <a:t>Cell</a:t>
            </a:r>
            <a:r>
              <a:rPr lang="tr-TR" sz="1300" dirty="0"/>
              <a:t> </a:t>
            </a:r>
            <a:r>
              <a:rPr lang="tr-TR" sz="1300" dirty="0" err="1"/>
              <a:t>Stem</a:t>
            </a:r>
            <a:r>
              <a:rPr lang="tr-TR" sz="1300" dirty="0"/>
              <a:t> </a:t>
            </a:r>
            <a:r>
              <a:rPr lang="tr-TR" sz="1300" dirty="0" err="1"/>
              <a:t>Cell</a:t>
            </a:r>
            <a:r>
              <a:rPr lang="tr-TR" sz="1300" dirty="0"/>
              <a:t>. 2012; 10:771–785. </a:t>
            </a:r>
          </a:p>
        </p:txBody>
      </p:sp>
      <p:sp>
        <p:nvSpPr>
          <p:cNvPr id="3" name="2 Başlık"/>
          <p:cNvSpPr>
            <a:spLocks noGrp="1"/>
          </p:cNvSpPr>
          <p:nvPr>
            <p:ph type="title"/>
          </p:nvPr>
        </p:nvSpPr>
        <p:spPr>
          <a:xfrm>
            <a:off x="914400" y="188640"/>
            <a:ext cx="7330008" cy="1252728"/>
          </a:xfrm>
        </p:spPr>
        <p:txBody>
          <a:bodyPr/>
          <a:lstStyle/>
          <a:p>
            <a:r>
              <a:rPr lang="tr-TR" dirty="0"/>
              <a:t>ESC- </a:t>
            </a:r>
            <a:r>
              <a:rPr lang="tr-TR" dirty="0" err="1"/>
              <a:t>In</a:t>
            </a:r>
            <a:r>
              <a:rPr lang="tr-TR" dirty="0"/>
              <a:t>-</a:t>
            </a:r>
            <a:r>
              <a:rPr lang="tr-TR" dirty="0" err="1"/>
              <a:t>vitro</a:t>
            </a:r>
            <a:endParaRPr lang="tr-T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132856"/>
            <a:ext cx="7776864" cy="3450696"/>
          </a:xfrm>
        </p:spPr>
        <p:txBody>
          <a:bodyPr>
            <a:normAutofit fontScale="77500" lnSpcReduction="20000"/>
          </a:bodyPr>
          <a:lstStyle/>
          <a:p>
            <a:r>
              <a:rPr lang="en-US" dirty="0"/>
              <a:t>ESCs are </a:t>
            </a:r>
            <a:r>
              <a:rPr lang="tr-TR" dirty="0" err="1"/>
              <a:t>able</a:t>
            </a:r>
            <a:r>
              <a:rPr lang="tr-TR" dirty="0"/>
              <a:t> </a:t>
            </a:r>
            <a:r>
              <a:rPr lang="tr-TR" dirty="0" err="1"/>
              <a:t>to</a:t>
            </a:r>
            <a:r>
              <a:rPr lang="tr-TR" dirty="0"/>
              <a:t> </a:t>
            </a:r>
            <a:r>
              <a:rPr lang="en-US" dirty="0"/>
              <a:t>differentiate into </a:t>
            </a:r>
            <a:r>
              <a:rPr lang="tr-TR" dirty="0"/>
              <a:t> </a:t>
            </a:r>
            <a:r>
              <a:rPr lang="en-US" dirty="0"/>
              <a:t>neural stem cells</a:t>
            </a:r>
            <a:r>
              <a:rPr lang="tr-TR" dirty="0"/>
              <a:t>, </a:t>
            </a:r>
            <a:r>
              <a:rPr lang="en-US" dirty="0"/>
              <a:t>photoreceptors</a:t>
            </a:r>
            <a:r>
              <a:rPr lang="tr-TR" dirty="0"/>
              <a:t> </a:t>
            </a:r>
            <a:r>
              <a:rPr lang="tr-TR" dirty="0" err="1"/>
              <a:t>and</a:t>
            </a:r>
            <a:r>
              <a:rPr lang="tr-TR" dirty="0"/>
              <a:t> R</a:t>
            </a:r>
            <a:r>
              <a:rPr lang="en-US" dirty="0"/>
              <a:t>PE cells</a:t>
            </a:r>
            <a:r>
              <a:rPr lang="tr-TR" dirty="0"/>
              <a:t>. </a:t>
            </a:r>
          </a:p>
          <a:p>
            <a:r>
              <a:rPr lang="en-US" dirty="0"/>
              <a:t>ESC-derived photoreceptor precursor cells were able to integrate when transplanted into degenerated adult mouse retina.</a:t>
            </a:r>
            <a:endParaRPr lang="tr-TR" dirty="0"/>
          </a:p>
          <a:p>
            <a:r>
              <a:rPr lang="tr-TR" dirty="0" err="1"/>
              <a:t>These</a:t>
            </a:r>
            <a:r>
              <a:rPr lang="tr-TR" dirty="0"/>
              <a:t> </a:t>
            </a:r>
            <a:r>
              <a:rPr lang="tr-TR" dirty="0" err="1"/>
              <a:t>cells</a:t>
            </a:r>
            <a:r>
              <a:rPr lang="tr-TR" dirty="0"/>
              <a:t> </a:t>
            </a:r>
            <a:r>
              <a:rPr lang="en-US" dirty="0"/>
              <a:t>matured toward outer segments and formed synaptic connections.</a:t>
            </a:r>
            <a:endParaRPr lang="tr-TR" dirty="0"/>
          </a:p>
          <a:p>
            <a:endParaRPr lang="tr-TR" dirty="0"/>
          </a:p>
          <a:p>
            <a:r>
              <a:rPr lang="tr-TR" sz="1700" dirty="0" err="1"/>
              <a:t>Decembrini</a:t>
            </a:r>
            <a:r>
              <a:rPr lang="tr-TR" sz="1700" dirty="0"/>
              <a:t> S, et al. </a:t>
            </a:r>
            <a:r>
              <a:rPr lang="tr-TR" sz="1700" dirty="0" err="1"/>
              <a:t>Derivation</a:t>
            </a:r>
            <a:r>
              <a:rPr lang="tr-TR" sz="1700" dirty="0"/>
              <a:t> of </a:t>
            </a:r>
            <a:r>
              <a:rPr lang="tr-TR" sz="1700" dirty="0" err="1"/>
              <a:t>traceable</a:t>
            </a:r>
            <a:r>
              <a:rPr lang="tr-TR" sz="1700" dirty="0"/>
              <a:t> </a:t>
            </a:r>
            <a:r>
              <a:rPr lang="tr-TR" sz="1700" dirty="0" err="1"/>
              <a:t>and</a:t>
            </a:r>
            <a:r>
              <a:rPr lang="tr-TR" sz="1700" dirty="0"/>
              <a:t> </a:t>
            </a:r>
            <a:r>
              <a:rPr lang="tr-TR" sz="1700" dirty="0" err="1"/>
              <a:t>transplantable</a:t>
            </a:r>
            <a:r>
              <a:rPr lang="tr-TR" sz="1700" dirty="0"/>
              <a:t> </a:t>
            </a:r>
            <a:r>
              <a:rPr lang="tr-TR" sz="1700" dirty="0" err="1"/>
              <a:t>photoreceptors</a:t>
            </a:r>
            <a:r>
              <a:rPr lang="tr-TR" sz="1700" dirty="0"/>
              <a:t> </a:t>
            </a:r>
            <a:r>
              <a:rPr lang="tr-TR" sz="1700" dirty="0" err="1"/>
              <a:t>from</a:t>
            </a:r>
            <a:r>
              <a:rPr lang="tr-TR" sz="1700" dirty="0"/>
              <a:t> </a:t>
            </a:r>
            <a:r>
              <a:rPr lang="tr-TR" sz="1700" dirty="0" err="1"/>
              <a:t>mouse</a:t>
            </a:r>
            <a:r>
              <a:rPr lang="tr-TR" sz="1700" dirty="0"/>
              <a:t> </a:t>
            </a:r>
            <a:r>
              <a:rPr lang="tr-TR" sz="1700" dirty="0" err="1"/>
              <a:t>embryonic</a:t>
            </a:r>
            <a:r>
              <a:rPr lang="tr-TR" sz="1700" dirty="0"/>
              <a:t> </a:t>
            </a:r>
            <a:r>
              <a:rPr lang="tr-TR" sz="1700" dirty="0" err="1"/>
              <a:t>stem</a:t>
            </a:r>
            <a:r>
              <a:rPr lang="tr-TR" sz="1700" dirty="0"/>
              <a:t> </a:t>
            </a:r>
            <a:r>
              <a:rPr lang="tr-TR" sz="1700" dirty="0" err="1"/>
              <a:t>cells</a:t>
            </a:r>
            <a:r>
              <a:rPr lang="tr-TR" sz="1700" dirty="0"/>
              <a:t>. </a:t>
            </a:r>
            <a:r>
              <a:rPr lang="tr-TR" sz="1700" dirty="0" err="1"/>
              <a:t>Stem</a:t>
            </a:r>
            <a:r>
              <a:rPr lang="tr-TR" sz="1700" dirty="0"/>
              <a:t> </a:t>
            </a:r>
            <a:r>
              <a:rPr lang="tr-TR" sz="1700" dirty="0" err="1"/>
              <a:t>Cell</a:t>
            </a:r>
            <a:r>
              <a:rPr lang="tr-TR" sz="1700" dirty="0"/>
              <a:t> </a:t>
            </a:r>
            <a:r>
              <a:rPr lang="tr-TR" sz="1700" dirty="0" err="1"/>
              <a:t>Reports</a:t>
            </a:r>
            <a:r>
              <a:rPr lang="tr-TR" sz="1700" dirty="0"/>
              <a:t> 2014; 2: 853-865 . </a:t>
            </a:r>
          </a:p>
          <a:p>
            <a:r>
              <a:rPr lang="tr-TR" sz="1700" dirty="0"/>
              <a:t>Diniz B,  et al.  </a:t>
            </a:r>
            <a:r>
              <a:rPr lang="tr-TR" sz="1700" dirty="0" err="1"/>
              <a:t>Subretinal</a:t>
            </a:r>
            <a:r>
              <a:rPr lang="tr-TR" sz="1700" dirty="0"/>
              <a:t> </a:t>
            </a:r>
            <a:r>
              <a:rPr lang="tr-TR" sz="1700" dirty="0" err="1"/>
              <a:t>implantation</a:t>
            </a:r>
            <a:r>
              <a:rPr lang="tr-TR" sz="1700" dirty="0"/>
              <a:t> of </a:t>
            </a:r>
            <a:r>
              <a:rPr lang="tr-TR" sz="1700" dirty="0" err="1"/>
              <a:t>retinal</a:t>
            </a:r>
            <a:r>
              <a:rPr lang="tr-TR" sz="1700" dirty="0"/>
              <a:t> pigment </a:t>
            </a:r>
            <a:r>
              <a:rPr lang="tr-TR" sz="1700" dirty="0" err="1"/>
              <a:t>epithelial</a:t>
            </a:r>
            <a:r>
              <a:rPr lang="tr-TR" sz="1700" dirty="0"/>
              <a:t> </a:t>
            </a:r>
            <a:r>
              <a:rPr lang="tr-TR" sz="1700" dirty="0" err="1"/>
              <a:t>cells</a:t>
            </a:r>
            <a:r>
              <a:rPr lang="tr-TR" sz="1700" dirty="0"/>
              <a:t> </a:t>
            </a:r>
            <a:r>
              <a:rPr lang="tr-TR" sz="1700" dirty="0" err="1"/>
              <a:t>derived</a:t>
            </a:r>
            <a:r>
              <a:rPr lang="tr-TR" sz="1700" dirty="0"/>
              <a:t> </a:t>
            </a:r>
            <a:r>
              <a:rPr lang="tr-TR" sz="1700" dirty="0" err="1"/>
              <a:t>from</a:t>
            </a:r>
            <a:r>
              <a:rPr lang="tr-TR" sz="1700" dirty="0"/>
              <a:t> </a:t>
            </a:r>
            <a:r>
              <a:rPr lang="tr-TR" sz="1700" dirty="0" err="1"/>
              <a:t>human</a:t>
            </a:r>
            <a:r>
              <a:rPr lang="tr-TR" sz="1700" dirty="0"/>
              <a:t> </a:t>
            </a:r>
            <a:r>
              <a:rPr lang="tr-TR" sz="1700" dirty="0" err="1"/>
              <a:t>embryonic</a:t>
            </a:r>
            <a:r>
              <a:rPr lang="tr-TR" sz="1700" dirty="0"/>
              <a:t> </a:t>
            </a:r>
            <a:r>
              <a:rPr lang="tr-TR" sz="1700" dirty="0" err="1"/>
              <a:t>stem</a:t>
            </a:r>
            <a:r>
              <a:rPr lang="tr-TR" sz="1700" dirty="0"/>
              <a:t> </a:t>
            </a:r>
            <a:r>
              <a:rPr lang="tr-TR" sz="1700" dirty="0" err="1"/>
              <a:t>cells</a:t>
            </a:r>
            <a:r>
              <a:rPr lang="tr-TR" sz="1700" dirty="0"/>
              <a:t>: </a:t>
            </a:r>
            <a:r>
              <a:rPr lang="tr-TR" sz="1700" dirty="0" err="1"/>
              <a:t>improved</a:t>
            </a:r>
            <a:r>
              <a:rPr lang="tr-TR" sz="1700" dirty="0"/>
              <a:t> </a:t>
            </a:r>
            <a:r>
              <a:rPr lang="tr-TR" sz="1700" dirty="0" err="1"/>
              <a:t>survival</a:t>
            </a:r>
            <a:r>
              <a:rPr lang="tr-TR" sz="1700" dirty="0"/>
              <a:t> </a:t>
            </a:r>
            <a:r>
              <a:rPr lang="tr-TR" sz="1700" dirty="0" err="1"/>
              <a:t>when</a:t>
            </a:r>
            <a:r>
              <a:rPr lang="tr-TR" sz="1700" dirty="0"/>
              <a:t> </a:t>
            </a:r>
            <a:r>
              <a:rPr lang="tr-TR" sz="1700" dirty="0" err="1"/>
              <a:t>implanted</a:t>
            </a:r>
            <a:r>
              <a:rPr lang="tr-TR" sz="1700" dirty="0"/>
              <a:t> as a </a:t>
            </a:r>
            <a:r>
              <a:rPr lang="tr-TR" sz="1700" dirty="0" err="1"/>
              <a:t>monolayer</a:t>
            </a:r>
            <a:r>
              <a:rPr lang="tr-TR" sz="1700" dirty="0"/>
              <a:t>. </a:t>
            </a:r>
            <a:r>
              <a:rPr lang="tr-TR" sz="1700" dirty="0" err="1"/>
              <a:t>Invest</a:t>
            </a:r>
            <a:r>
              <a:rPr lang="tr-TR" sz="1700" dirty="0"/>
              <a:t> </a:t>
            </a:r>
            <a:r>
              <a:rPr lang="tr-TR" sz="1700" dirty="0" err="1"/>
              <a:t>Ophthalmol</a:t>
            </a:r>
            <a:r>
              <a:rPr lang="tr-TR" sz="1700" dirty="0"/>
              <a:t> </a:t>
            </a:r>
            <a:r>
              <a:rPr lang="tr-TR" sz="1700" dirty="0" err="1"/>
              <a:t>Vis</a:t>
            </a:r>
            <a:r>
              <a:rPr lang="tr-TR" sz="1700" dirty="0"/>
              <a:t> </a:t>
            </a:r>
            <a:r>
              <a:rPr lang="tr-TR" sz="1700" dirty="0" err="1"/>
              <a:t>Sci</a:t>
            </a:r>
            <a:r>
              <a:rPr lang="tr-TR" sz="1700" dirty="0"/>
              <a:t> 2013; 54: 5087-5096.</a:t>
            </a:r>
          </a:p>
          <a:p>
            <a:r>
              <a:rPr lang="tr-TR" sz="1600" dirty="0" err="1"/>
              <a:t>Stanzel</a:t>
            </a:r>
            <a:r>
              <a:rPr lang="tr-TR" sz="1600" dirty="0"/>
              <a:t> BV et al. </a:t>
            </a:r>
            <a:r>
              <a:rPr lang="tr-TR" sz="1600" dirty="0" err="1"/>
              <a:t>Stem</a:t>
            </a:r>
            <a:r>
              <a:rPr lang="tr-TR" sz="1600" dirty="0"/>
              <a:t> </a:t>
            </a:r>
            <a:r>
              <a:rPr lang="tr-TR" sz="1600" dirty="0" err="1"/>
              <a:t>Cell</a:t>
            </a:r>
            <a:r>
              <a:rPr lang="tr-TR" sz="1600" dirty="0"/>
              <a:t> </a:t>
            </a:r>
            <a:r>
              <a:rPr lang="tr-TR" sz="1600" dirty="0" err="1"/>
              <a:t>Reports</a:t>
            </a:r>
            <a:r>
              <a:rPr lang="tr-TR" sz="1600" dirty="0"/>
              <a:t>. 2014 </a:t>
            </a:r>
            <a:r>
              <a:rPr lang="tr-TR" sz="1600" dirty="0" err="1"/>
              <a:t>Jan</a:t>
            </a:r>
            <a:r>
              <a:rPr lang="tr-TR" sz="1600" dirty="0"/>
              <a:t> 2;2(1):64-77.  </a:t>
            </a:r>
            <a:r>
              <a:rPr lang="tr-TR" sz="1600" dirty="0" err="1"/>
              <a:t>Human</a:t>
            </a:r>
            <a:r>
              <a:rPr lang="tr-TR" sz="1600" dirty="0"/>
              <a:t> RPE </a:t>
            </a:r>
            <a:r>
              <a:rPr lang="tr-TR" sz="1600" dirty="0" err="1"/>
              <a:t>stem</a:t>
            </a:r>
            <a:r>
              <a:rPr lang="tr-TR" sz="1600" dirty="0"/>
              <a:t> </a:t>
            </a:r>
            <a:r>
              <a:rPr lang="tr-TR" sz="1600" dirty="0" err="1"/>
              <a:t>cells</a:t>
            </a:r>
            <a:r>
              <a:rPr lang="tr-TR" sz="1600" dirty="0"/>
              <a:t> </a:t>
            </a:r>
            <a:r>
              <a:rPr lang="tr-TR" sz="1600" dirty="0" err="1"/>
              <a:t>grown</a:t>
            </a:r>
            <a:r>
              <a:rPr lang="tr-TR" sz="1600" dirty="0"/>
              <a:t> </a:t>
            </a:r>
            <a:r>
              <a:rPr lang="tr-TR" sz="1600" dirty="0" err="1"/>
              <a:t>into</a:t>
            </a:r>
            <a:r>
              <a:rPr lang="tr-TR" sz="1600" dirty="0"/>
              <a:t> </a:t>
            </a:r>
            <a:r>
              <a:rPr lang="tr-TR" sz="1600" dirty="0" err="1"/>
              <a:t>polarized</a:t>
            </a:r>
            <a:r>
              <a:rPr lang="tr-TR" sz="1600" dirty="0"/>
              <a:t> RPE </a:t>
            </a:r>
            <a:r>
              <a:rPr lang="tr-TR" sz="1600" dirty="0" err="1"/>
              <a:t>monolayers</a:t>
            </a:r>
            <a:r>
              <a:rPr lang="tr-TR" sz="1600" dirty="0"/>
              <a:t> on a polyester </a:t>
            </a:r>
            <a:r>
              <a:rPr lang="tr-TR" sz="1600" dirty="0" err="1"/>
              <a:t>matrix</a:t>
            </a:r>
            <a:r>
              <a:rPr lang="tr-TR" sz="1600" dirty="0"/>
              <a:t> </a:t>
            </a:r>
            <a:r>
              <a:rPr lang="tr-TR" sz="1600" dirty="0" err="1"/>
              <a:t>are</a:t>
            </a:r>
            <a:r>
              <a:rPr lang="tr-TR" sz="1600" dirty="0"/>
              <a:t> </a:t>
            </a:r>
            <a:r>
              <a:rPr lang="tr-TR" sz="1600" dirty="0" err="1"/>
              <a:t>maintained</a:t>
            </a:r>
            <a:r>
              <a:rPr lang="tr-TR" sz="1600" dirty="0"/>
              <a:t> </a:t>
            </a:r>
            <a:r>
              <a:rPr lang="tr-TR" sz="1600" dirty="0" err="1"/>
              <a:t>after</a:t>
            </a:r>
            <a:r>
              <a:rPr lang="tr-TR" sz="1600" dirty="0"/>
              <a:t> </a:t>
            </a:r>
            <a:r>
              <a:rPr lang="tr-TR" sz="1600" dirty="0" err="1"/>
              <a:t>grafting</a:t>
            </a:r>
            <a:r>
              <a:rPr lang="tr-TR" sz="1600" dirty="0"/>
              <a:t> </a:t>
            </a:r>
            <a:r>
              <a:rPr lang="tr-TR" sz="1600" dirty="0" err="1"/>
              <a:t>into</a:t>
            </a:r>
            <a:r>
              <a:rPr lang="tr-TR" sz="1600" dirty="0"/>
              <a:t> </a:t>
            </a:r>
            <a:r>
              <a:rPr lang="tr-TR" sz="1600" dirty="0" err="1"/>
              <a:t>rabbit</a:t>
            </a:r>
            <a:r>
              <a:rPr lang="tr-TR" sz="1600" dirty="0"/>
              <a:t> </a:t>
            </a:r>
            <a:r>
              <a:rPr lang="tr-TR" sz="1600" dirty="0" err="1"/>
              <a:t>subretinal</a:t>
            </a:r>
            <a:r>
              <a:rPr lang="tr-TR" sz="1600" dirty="0"/>
              <a:t> </a:t>
            </a:r>
            <a:r>
              <a:rPr lang="tr-TR" sz="1600" dirty="0" err="1"/>
              <a:t>space</a:t>
            </a:r>
            <a:r>
              <a:rPr lang="tr-TR" sz="1600" dirty="0"/>
              <a:t>. </a:t>
            </a:r>
            <a:endParaRPr lang="tr-TR" dirty="0"/>
          </a:p>
        </p:txBody>
      </p:sp>
      <p:sp>
        <p:nvSpPr>
          <p:cNvPr id="3" name="2 Başlık"/>
          <p:cNvSpPr>
            <a:spLocks noGrp="1"/>
          </p:cNvSpPr>
          <p:nvPr>
            <p:ph type="title"/>
          </p:nvPr>
        </p:nvSpPr>
        <p:spPr>
          <a:xfrm>
            <a:off x="1187624" y="332656"/>
            <a:ext cx="6912768" cy="1252728"/>
          </a:xfrm>
        </p:spPr>
        <p:txBody>
          <a:bodyPr/>
          <a:lstStyle/>
          <a:p>
            <a:r>
              <a:rPr lang="tr-TR" dirty="0"/>
              <a:t>ESC-</a:t>
            </a:r>
            <a:r>
              <a:rPr lang="tr-TR" dirty="0" err="1"/>
              <a:t>Animal</a:t>
            </a:r>
            <a:r>
              <a:rPr lang="tr-TR" dirty="0"/>
              <a:t> </a:t>
            </a:r>
            <a:r>
              <a:rPr lang="tr-TR" dirty="0" err="1"/>
              <a:t>Studies</a:t>
            </a:r>
            <a:endParaRPr lang="tr-T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556792"/>
            <a:ext cx="7408333" cy="4824536"/>
          </a:xfrm>
        </p:spPr>
        <p:txBody>
          <a:bodyPr>
            <a:normAutofit/>
          </a:bodyPr>
          <a:lstStyle/>
          <a:p>
            <a:endParaRPr lang="tr-TR" dirty="0"/>
          </a:p>
          <a:p>
            <a:r>
              <a:rPr lang="tr-TR" sz="1600" dirty="0" err="1"/>
              <a:t>Two</a:t>
            </a:r>
            <a:r>
              <a:rPr lang="tr-TR" sz="1600" dirty="0"/>
              <a:t> </a:t>
            </a:r>
            <a:r>
              <a:rPr lang="tr-TR" sz="1600" dirty="0" err="1"/>
              <a:t>prospective</a:t>
            </a:r>
            <a:r>
              <a:rPr lang="tr-TR" sz="1600" dirty="0"/>
              <a:t> </a:t>
            </a:r>
            <a:r>
              <a:rPr lang="tr-TR" sz="1600" dirty="0" err="1"/>
              <a:t>phase</a:t>
            </a:r>
            <a:r>
              <a:rPr lang="tr-TR" sz="1600" dirty="0"/>
              <a:t> 1/2 </a:t>
            </a:r>
            <a:r>
              <a:rPr lang="tr-TR" sz="1600" dirty="0" err="1"/>
              <a:t>studies</a:t>
            </a:r>
            <a:r>
              <a:rPr lang="tr-TR" sz="1600" dirty="0"/>
              <a:t> </a:t>
            </a:r>
            <a:r>
              <a:rPr lang="tr-TR" sz="1600" dirty="0" err="1"/>
              <a:t>with</a:t>
            </a:r>
            <a:r>
              <a:rPr lang="tr-TR" sz="1600" dirty="0"/>
              <a:t> </a:t>
            </a:r>
            <a:r>
              <a:rPr lang="tr-TR" sz="1600" dirty="0" err="1"/>
              <a:t>subretinal</a:t>
            </a:r>
            <a:r>
              <a:rPr lang="tr-TR" sz="1600" dirty="0"/>
              <a:t> </a:t>
            </a:r>
            <a:r>
              <a:rPr lang="tr-TR" sz="1600" dirty="0" err="1"/>
              <a:t>transplantation</a:t>
            </a:r>
            <a:r>
              <a:rPr lang="tr-TR" sz="1600" dirty="0"/>
              <a:t> of </a:t>
            </a:r>
            <a:r>
              <a:rPr lang="tr-TR" sz="1600" dirty="0" err="1"/>
              <a:t>hESC</a:t>
            </a:r>
            <a:r>
              <a:rPr lang="tr-TR" sz="1600" dirty="0"/>
              <a:t>-</a:t>
            </a:r>
            <a:r>
              <a:rPr lang="tr-TR" sz="1600" dirty="0" err="1"/>
              <a:t>derived</a:t>
            </a:r>
            <a:r>
              <a:rPr lang="tr-TR" sz="1600" dirty="0"/>
              <a:t> RPE</a:t>
            </a:r>
          </a:p>
          <a:p>
            <a:r>
              <a:rPr lang="tr-TR" sz="1600" dirty="0"/>
              <a:t>9 </a:t>
            </a:r>
            <a:r>
              <a:rPr lang="tr-TR" sz="1600" dirty="0" err="1"/>
              <a:t>patients</a:t>
            </a:r>
            <a:r>
              <a:rPr lang="tr-TR" sz="1600" dirty="0"/>
              <a:t> </a:t>
            </a:r>
            <a:r>
              <a:rPr lang="tr-TR" sz="1600" dirty="0" err="1"/>
              <a:t>with</a:t>
            </a:r>
            <a:r>
              <a:rPr lang="tr-TR" sz="1600" dirty="0"/>
              <a:t> </a:t>
            </a:r>
            <a:r>
              <a:rPr lang="tr-TR" sz="1600" dirty="0" err="1"/>
              <a:t>Stargardt's</a:t>
            </a:r>
            <a:r>
              <a:rPr lang="tr-TR" sz="1600" dirty="0"/>
              <a:t> </a:t>
            </a:r>
            <a:r>
              <a:rPr lang="tr-TR" sz="1600" dirty="0" err="1"/>
              <a:t>macular</a:t>
            </a:r>
            <a:r>
              <a:rPr lang="tr-TR" sz="1600" dirty="0"/>
              <a:t> </a:t>
            </a:r>
            <a:r>
              <a:rPr lang="tr-TR" sz="1600" dirty="0" err="1"/>
              <a:t>dystrophy</a:t>
            </a:r>
            <a:r>
              <a:rPr lang="tr-TR" sz="1600" dirty="0"/>
              <a:t>  </a:t>
            </a:r>
            <a:r>
              <a:rPr lang="tr-TR" sz="1600" dirty="0" err="1"/>
              <a:t>and</a:t>
            </a:r>
            <a:r>
              <a:rPr lang="tr-TR" sz="1600" dirty="0"/>
              <a:t> 9 </a:t>
            </a:r>
            <a:r>
              <a:rPr lang="tr-TR" sz="1600" dirty="0" err="1"/>
              <a:t>with</a:t>
            </a:r>
            <a:r>
              <a:rPr lang="tr-TR" sz="1600" dirty="0"/>
              <a:t> </a:t>
            </a:r>
            <a:r>
              <a:rPr lang="tr-TR" sz="1600" dirty="0" err="1"/>
              <a:t>dry</a:t>
            </a:r>
            <a:r>
              <a:rPr lang="tr-TR" sz="1600" dirty="0"/>
              <a:t> AMD.  </a:t>
            </a:r>
          </a:p>
          <a:p>
            <a:r>
              <a:rPr lang="tr-TR" sz="1600" dirty="0" err="1"/>
              <a:t>Follow</a:t>
            </a:r>
            <a:r>
              <a:rPr lang="tr-TR" sz="1600" dirty="0"/>
              <a:t>-</a:t>
            </a:r>
            <a:r>
              <a:rPr lang="tr-TR" sz="1600" dirty="0" err="1"/>
              <a:t>up</a:t>
            </a:r>
            <a:r>
              <a:rPr lang="tr-TR" sz="1600" dirty="0"/>
              <a:t> </a:t>
            </a:r>
            <a:r>
              <a:rPr lang="tr-TR" sz="1600" dirty="0" err="1"/>
              <a:t>period</a:t>
            </a:r>
            <a:r>
              <a:rPr lang="tr-TR" sz="1600" dirty="0"/>
              <a:t> </a:t>
            </a:r>
            <a:r>
              <a:rPr lang="tr-TR" sz="1600" dirty="0" err="1"/>
              <a:t>was</a:t>
            </a:r>
            <a:r>
              <a:rPr lang="tr-TR" sz="1600" dirty="0"/>
              <a:t> </a:t>
            </a:r>
            <a:r>
              <a:rPr lang="tr-TR" sz="1600" dirty="0" err="1"/>
              <a:t>median</a:t>
            </a:r>
            <a:r>
              <a:rPr lang="tr-TR" sz="1600" dirty="0"/>
              <a:t> of 22 </a:t>
            </a:r>
            <a:r>
              <a:rPr lang="tr-TR" sz="1600" dirty="0" err="1"/>
              <a:t>months</a:t>
            </a:r>
            <a:r>
              <a:rPr lang="tr-TR" sz="1600" dirty="0"/>
              <a:t>.</a:t>
            </a:r>
          </a:p>
          <a:p>
            <a:r>
              <a:rPr lang="tr-TR" sz="1600" dirty="0" err="1"/>
              <a:t>There</a:t>
            </a:r>
            <a:r>
              <a:rPr lang="tr-TR" sz="1600" dirty="0"/>
              <a:t> </a:t>
            </a:r>
            <a:r>
              <a:rPr lang="tr-TR" sz="1600" dirty="0" err="1"/>
              <a:t>was</a:t>
            </a:r>
            <a:r>
              <a:rPr lang="tr-TR" sz="1600" dirty="0"/>
              <a:t> no </a:t>
            </a:r>
            <a:r>
              <a:rPr lang="tr-TR" sz="1600" dirty="0" err="1"/>
              <a:t>evidence</a:t>
            </a:r>
            <a:r>
              <a:rPr lang="tr-TR" sz="1600" dirty="0"/>
              <a:t> of </a:t>
            </a:r>
            <a:r>
              <a:rPr lang="tr-TR" sz="1600" dirty="0" err="1"/>
              <a:t>adverse</a:t>
            </a:r>
            <a:r>
              <a:rPr lang="tr-TR" sz="1600" dirty="0"/>
              <a:t> </a:t>
            </a:r>
            <a:r>
              <a:rPr lang="tr-TR" sz="1600" dirty="0" err="1"/>
              <a:t>proliferation</a:t>
            </a:r>
            <a:r>
              <a:rPr lang="tr-TR" sz="1600" dirty="0"/>
              <a:t>, </a:t>
            </a:r>
            <a:r>
              <a:rPr lang="tr-TR" sz="1600" dirty="0" err="1"/>
              <a:t>rejection</a:t>
            </a:r>
            <a:r>
              <a:rPr lang="tr-TR" sz="1600" dirty="0"/>
              <a:t>, </a:t>
            </a:r>
            <a:r>
              <a:rPr lang="tr-TR" sz="1600" dirty="0" err="1"/>
              <a:t>or</a:t>
            </a:r>
            <a:r>
              <a:rPr lang="tr-TR" sz="1600" dirty="0"/>
              <a:t> </a:t>
            </a:r>
            <a:r>
              <a:rPr lang="tr-TR" sz="1600" dirty="0" err="1"/>
              <a:t>serious</a:t>
            </a:r>
            <a:r>
              <a:rPr lang="tr-TR" sz="1600" dirty="0"/>
              <a:t> ocular </a:t>
            </a:r>
            <a:r>
              <a:rPr lang="tr-TR" sz="1600" dirty="0" err="1"/>
              <a:t>or</a:t>
            </a:r>
            <a:r>
              <a:rPr lang="tr-TR" sz="1600" dirty="0"/>
              <a:t> </a:t>
            </a:r>
            <a:r>
              <a:rPr lang="tr-TR" sz="1600" dirty="0" err="1"/>
              <a:t>systemic</a:t>
            </a:r>
            <a:r>
              <a:rPr lang="tr-TR" sz="1600" dirty="0"/>
              <a:t> </a:t>
            </a:r>
            <a:r>
              <a:rPr lang="tr-TR" sz="1600" dirty="0" err="1"/>
              <a:t>safety</a:t>
            </a:r>
            <a:r>
              <a:rPr lang="tr-TR" sz="1600" dirty="0"/>
              <a:t> </a:t>
            </a:r>
            <a:r>
              <a:rPr lang="tr-TR" sz="1600" dirty="0" err="1"/>
              <a:t>issues</a:t>
            </a:r>
            <a:r>
              <a:rPr lang="tr-TR" sz="1600" dirty="0"/>
              <a:t>.</a:t>
            </a:r>
          </a:p>
          <a:p>
            <a:r>
              <a:rPr lang="tr-TR" sz="1600" dirty="0"/>
              <a:t>13 (72%) of 18 </a:t>
            </a:r>
            <a:r>
              <a:rPr lang="tr-TR" sz="1600" dirty="0" err="1"/>
              <a:t>patients</a:t>
            </a:r>
            <a:r>
              <a:rPr lang="tr-TR" sz="1600" dirty="0"/>
              <a:t> had </a:t>
            </a:r>
            <a:r>
              <a:rPr lang="tr-TR" sz="1600" dirty="0" err="1"/>
              <a:t>patches</a:t>
            </a:r>
            <a:r>
              <a:rPr lang="tr-TR" sz="1600" dirty="0"/>
              <a:t> of </a:t>
            </a:r>
            <a:r>
              <a:rPr lang="tr-TR" sz="1600" dirty="0" err="1"/>
              <a:t>increasing</a:t>
            </a:r>
            <a:r>
              <a:rPr lang="tr-TR" sz="1600" dirty="0"/>
              <a:t> </a:t>
            </a:r>
            <a:r>
              <a:rPr lang="tr-TR" sz="1600" dirty="0" err="1"/>
              <a:t>subretinal</a:t>
            </a:r>
            <a:r>
              <a:rPr lang="tr-TR" sz="1600" dirty="0"/>
              <a:t> </a:t>
            </a:r>
            <a:r>
              <a:rPr lang="tr-TR" sz="1600" dirty="0" err="1"/>
              <a:t>pigmentation</a:t>
            </a:r>
            <a:r>
              <a:rPr lang="tr-TR" sz="1600" dirty="0"/>
              <a:t> </a:t>
            </a:r>
          </a:p>
          <a:p>
            <a:r>
              <a:rPr lang="tr-TR" sz="1600" dirty="0" err="1"/>
              <a:t>Best</a:t>
            </a:r>
            <a:r>
              <a:rPr lang="tr-TR" sz="1600" dirty="0"/>
              <a:t>-</a:t>
            </a:r>
            <a:r>
              <a:rPr lang="tr-TR" sz="1600" dirty="0" err="1"/>
              <a:t>corrected</a:t>
            </a:r>
            <a:r>
              <a:rPr lang="tr-TR" sz="1600" dirty="0"/>
              <a:t> </a:t>
            </a:r>
            <a:r>
              <a:rPr lang="tr-TR" sz="1600" dirty="0" err="1"/>
              <a:t>visual</a:t>
            </a:r>
            <a:r>
              <a:rPr lang="tr-TR" sz="1600" dirty="0"/>
              <a:t> </a:t>
            </a:r>
            <a:r>
              <a:rPr lang="tr-TR" sz="1600" dirty="0" err="1"/>
              <a:t>acuity</a:t>
            </a:r>
            <a:r>
              <a:rPr lang="tr-TR" sz="1600" dirty="0"/>
              <a:t> </a:t>
            </a:r>
            <a:r>
              <a:rPr lang="tr-TR" sz="1600" dirty="0" err="1"/>
              <a:t>improved</a:t>
            </a:r>
            <a:r>
              <a:rPr lang="tr-TR" sz="1600" dirty="0"/>
              <a:t> in 10 </a:t>
            </a:r>
            <a:r>
              <a:rPr lang="tr-TR" sz="1600" dirty="0" err="1"/>
              <a:t>eyes</a:t>
            </a:r>
            <a:r>
              <a:rPr lang="tr-TR" sz="1600" dirty="0"/>
              <a:t>, </a:t>
            </a:r>
            <a:r>
              <a:rPr lang="tr-TR" sz="1600" dirty="0" err="1"/>
              <a:t>improved</a:t>
            </a:r>
            <a:r>
              <a:rPr lang="tr-TR" sz="1600" dirty="0"/>
              <a:t> </a:t>
            </a:r>
            <a:r>
              <a:rPr lang="tr-TR" sz="1600" dirty="0" err="1"/>
              <a:t>or</a:t>
            </a:r>
            <a:r>
              <a:rPr lang="tr-TR" sz="1600" dirty="0"/>
              <a:t> </a:t>
            </a:r>
            <a:r>
              <a:rPr lang="tr-TR" sz="1600" dirty="0" err="1"/>
              <a:t>remained</a:t>
            </a:r>
            <a:r>
              <a:rPr lang="tr-TR" sz="1600" dirty="0"/>
              <a:t> </a:t>
            </a:r>
            <a:r>
              <a:rPr lang="tr-TR" sz="1600" dirty="0" err="1"/>
              <a:t>the</a:t>
            </a:r>
            <a:r>
              <a:rPr lang="tr-TR" sz="1600" dirty="0"/>
              <a:t> </a:t>
            </a:r>
            <a:r>
              <a:rPr lang="tr-TR" sz="1600" dirty="0" err="1"/>
              <a:t>same</a:t>
            </a:r>
            <a:r>
              <a:rPr lang="tr-TR" sz="1600" dirty="0"/>
              <a:t> in 7 </a:t>
            </a:r>
            <a:r>
              <a:rPr lang="tr-TR" sz="1600" dirty="0" err="1"/>
              <a:t>eyes</a:t>
            </a:r>
            <a:r>
              <a:rPr lang="tr-TR" sz="1600" dirty="0"/>
              <a:t>, </a:t>
            </a:r>
            <a:r>
              <a:rPr lang="tr-TR" sz="1600" dirty="0" err="1"/>
              <a:t>and</a:t>
            </a:r>
            <a:r>
              <a:rPr lang="tr-TR" sz="1600" dirty="0"/>
              <a:t> </a:t>
            </a:r>
            <a:r>
              <a:rPr lang="tr-TR" sz="1600" dirty="0" err="1"/>
              <a:t>decreased</a:t>
            </a:r>
            <a:r>
              <a:rPr lang="tr-TR" sz="1600" dirty="0"/>
              <a:t> in </a:t>
            </a:r>
            <a:r>
              <a:rPr lang="tr-TR" sz="1600" dirty="0" err="1"/>
              <a:t>one</a:t>
            </a:r>
            <a:r>
              <a:rPr lang="tr-TR" sz="1600" dirty="0"/>
              <a:t> </a:t>
            </a:r>
            <a:r>
              <a:rPr lang="tr-TR" sz="1600" dirty="0" err="1"/>
              <a:t>eye</a:t>
            </a:r>
            <a:r>
              <a:rPr lang="tr-TR" sz="1600" dirty="0"/>
              <a:t>,  </a:t>
            </a:r>
            <a:r>
              <a:rPr lang="tr-TR" sz="1600" dirty="0" err="1"/>
              <a:t>whereas</a:t>
            </a:r>
            <a:r>
              <a:rPr lang="tr-TR" sz="1600" dirty="0"/>
              <a:t> </a:t>
            </a:r>
            <a:r>
              <a:rPr lang="tr-TR" sz="1600" dirty="0" err="1"/>
              <a:t>the</a:t>
            </a:r>
            <a:r>
              <a:rPr lang="tr-TR" sz="1600" dirty="0"/>
              <a:t> </a:t>
            </a:r>
            <a:r>
              <a:rPr lang="tr-TR" sz="1600" dirty="0" err="1"/>
              <a:t>untreated</a:t>
            </a:r>
            <a:r>
              <a:rPr lang="tr-TR" sz="1600" dirty="0"/>
              <a:t> </a:t>
            </a:r>
            <a:r>
              <a:rPr lang="tr-TR" sz="1600" dirty="0" err="1"/>
              <a:t>fellow</a:t>
            </a:r>
            <a:r>
              <a:rPr lang="tr-TR" sz="1600" dirty="0"/>
              <a:t> </a:t>
            </a:r>
            <a:r>
              <a:rPr lang="tr-TR" sz="1600" dirty="0" err="1"/>
              <a:t>eyes</a:t>
            </a:r>
            <a:r>
              <a:rPr lang="tr-TR" sz="1600" dirty="0"/>
              <a:t> </a:t>
            </a:r>
            <a:r>
              <a:rPr lang="tr-TR" sz="1600" dirty="0" err="1"/>
              <a:t>did</a:t>
            </a:r>
            <a:r>
              <a:rPr lang="tr-TR" sz="1600" dirty="0"/>
              <a:t> not </a:t>
            </a:r>
            <a:r>
              <a:rPr lang="tr-TR" sz="1600" dirty="0" err="1"/>
              <a:t>show</a:t>
            </a:r>
            <a:r>
              <a:rPr lang="tr-TR" sz="1600" dirty="0"/>
              <a:t> </a:t>
            </a:r>
            <a:r>
              <a:rPr lang="tr-TR" sz="1600" dirty="0" err="1"/>
              <a:t>similar</a:t>
            </a:r>
            <a:r>
              <a:rPr lang="tr-TR" sz="1600" dirty="0"/>
              <a:t> </a:t>
            </a:r>
            <a:r>
              <a:rPr lang="tr-TR" sz="1600" dirty="0" err="1"/>
              <a:t>improvements</a:t>
            </a:r>
            <a:r>
              <a:rPr lang="tr-TR" sz="1600" dirty="0"/>
              <a:t> in </a:t>
            </a:r>
            <a:r>
              <a:rPr lang="tr-TR" sz="1600" dirty="0" err="1"/>
              <a:t>visual</a:t>
            </a:r>
            <a:r>
              <a:rPr lang="tr-TR" sz="1600" dirty="0"/>
              <a:t> </a:t>
            </a:r>
            <a:r>
              <a:rPr lang="tr-TR" sz="1600" dirty="0" err="1"/>
              <a:t>acuity</a:t>
            </a:r>
            <a:r>
              <a:rPr lang="tr-TR" sz="1600" dirty="0"/>
              <a:t>. </a:t>
            </a:r>
          </a:p>
          <a:p>
            <a:r>
              <a:rPr lang="tr-TR" sz="1600" dirty="0" err="1"/>
              <a:t>Vision</a:t>
            </a:r>
            <a:r>
              <a:rPr lang="tr-TR" sz="1600" dirty="0"/>
              <a:t>-</a:t>
            </a:r>
            <a:r>
              <a:rPr lang="tr-TR" sz="1600" dirty="0" err="1"/>
              <a:t>related</a:t>
            </a:r>
            <a:r>
              <a:rPr lang="tr-TR" sz="1600" dirty="0"/>
              <a:t> </a:t>
            </a:r>
            <a:r>
              <a:rPr lang="tr-TR" sz="1600" dirty="0" err="1"/>
              <a:t>quality</a:t>
            </a:r>
            <a:r>
              <a:rPr lang="tr-TR" sz="1600" dirty="0"/>
              <a:t>-of-life </a:t>
            </a:r>
            <a:r>
              <a:rPr lang="tr-TR" sz="1600" dirty="0" err="1"/>
              <a:t>measures</a:t>
            </a:r>
            <a:r>
              <a:rPr lang="tr-TR" sz="1600" dirty="0"/>
              <a:t> </a:t>
            </a:r>
            <a:r>
              <a:rPr lang="tr-TR" sz="1600" dirty="0" err="1"/>
              <a:t>increased</a:t>
            </a:r>
            <a:r>
              <a:rPr lang="tr-TR" sz="1600" dirty="0"/>
              <a:t> </a:t>
            </a:r>
            <a:r>
              <a:rPr lang="tr-TR" sz="1600" dirty="0" err="1"/>
              <a:t>for</a:t>
            </a:r>
            <a:r>
              <a:rPr lang="tr-TR" sz="1600" dirty="0"/>
              <a:t> general </a:t>
            </a:r>
            <a:r>
              <a:rPr lang="tr-TR" sz="1600" dirty="0" err="1"/>
              <a:t>and</a:t>
            </a:r>
            <a:r>
              <a:rPr lang="tr-TR" sz="1600" dirty="0"/>
              <a:t> </a:t>
            </a:r>
            <a:r>
              <a:rPr lang="tr-TR" sz="1600" dirty="0" err="1"/>
              <a:t>peripheral</a:t>
            </a:r>
            <a:r>
              <a:rPr lang="tr-TR" sz="1600" dirty="0"/>
              <a:t> </a:t>
            </a:r>
            <a:r>
              <a:rPr lang="tr-TR" sz="1600" dirty="0" err="1"/>
              <a:t>vision</a:t>
            </a:r>
            <a:r>
              <a:rPr lang="tr-TR" sz="1600" dirty="0"/>
              <a:t>, </a:t>
            </a:r>
            <a:r>
              <a:rPr lang="tr-TR" sz="1600" dirty="0" err="1"/>
              <a:t>and</a:t>
            </a:r>
            <a:r>
              <a:rPr lang="tr-TR" sz="1600" dirty="0"/>
              <a:t> </a:t>
            </a:r>
            <a:r>
              <a:rPr lang="tr-TR" sz="1600" dirty="0" err="1"/>
              <a:t>near</a:t>
            </a:r>
            <a:r>
              <a:rPr lang="tr-TR" sz="1600" dirty="0"/>
              <a:t> </a:t>
            </a:r>
            <a:r>
              <a:rPr lang="tr-TR" sz="1600" dirty="0" err="1"/>
              <a:t>and</a:t>
            </a:r>
            <a:r>
              <a:rPr lang="tr-TR" sz="1600" dirty="0"/>
              <a:t> </a:t>
            </a:r>
            <a:r>
              <a:rPr lang="tr-TR" sz="1600" dirty="0" err="1"/>
              <a:t>distance</a:t>
            </a:r>
            <a:r>
              <a:rPr lang="tr-TR" sz="1600" dirty="0"/>
              <a:t> </a:t>
            </a:r>
            <a:r>
              <a:rPr lang="tr-TR" sz="1600" dirty="0" err="1"/>
              <a:t>activities</a:t>
            </a:r>
            <a:r>
              <a:rPr lang="tr-TR" sz="1600" dirty="0"/>
              <a:t>. </a:t>
            </a:r>
          </a:p>
          <a:p>
            <a:endParaRPr lang="tr-TR" sz="1200" b="1" dirty="0"/>
          </a:p>
          <a:p>
            <a:r>
              <a:rPr lang="tr-TR" sz="1200" dirty="0" err="1"/>
              <a:t>Schwartz</a:t>
            </a:r>
            <a:r>
              <a:rPr lang="tr-TR" sz="1200" dirty="0"/>
              <a:t> SD et al. </a:t>
            </a:r>
            <a:r>
              <a:rPr lang="tr-TR" sz="1200" dirty="0" err="1"/>
              <a:t>Human</a:t>
            </a:r>
            <a:r>
              <a:rPr lang="tr-TR" sz="1200" dirty="0"/>
              <a:t> </a:t>
            </a:r>
            <a:r>
              <a:rPr lang="tr-TR" sz="1200" dirty="0" err="1"/>
              <a:t>embryonic</a:t>
            </a:r>
            <a:r>
              <a:rPr lang="tr-TR" sz="1200" dirty="0"/>
              <a:t> </a:t>
            </a:r>
            <a:r>
              <a:rPr lang="tr-TR" sz="1200" dirty="0" err="1"/>
              <a:t>stem</a:t>
            </a:r>
            <a:r>
              <a:rPr lang="tr-TR" sz="1200" dirty="0"/>
              <a:t> </a:t>
            </a:r>
            <a:r>
              <a:rPr lang="tr-TR" sz="1200" dirty="0" err="1"/>
              <a:t>cell</a:t>
            </a:r>
            <a:r>
              <a:rPr lang="tr-TR" sz="1200" dirty="0"/>
              <a:t>-</a:t>
            </a:r>
            <a:r>
              <a:rPr lang="tr-TR" sz="1200" dirty="0" err="1"/>
              <a:t>derived</a:t>
            </a:r>
            <a:r>
              <a:rPr lang="tr-TR" sz="1200" dirty="0"/>
              <a:t> </a:t>
            </a:r>
            <a:r>
              <a:rPr lang="tr-TR" sz="1200" dirty="0" err="1"/>
              <a:t>retinal</a:t>
            </a:r>
            <a:r>
              <a:rPr lang="tr-TR" sz="1200" dirty="0"/>
              <a:t> pigment </a:t>
            </a:r>
            <a:r>
              <a:rPr lang="tr-TR" sz="1200" dirty="0" err="1"/>
              <a:t>epithelium</a:t>
            </a:r>
            <a:r>
              <a:rPr lang="tr-TR" sz="1200" dirty="0"/>
              <a:t> in </a:t>
            </a:r>
            <a:r>
              <a:rPr lang="tr-TR" sz="1200" dirty="0" err="1"/>
              <a:t>patients</a:t>
            </a:r>
            <a:r>
              <a:rPr lang="tr-TR" sz="1200" dirty="0"/>
              <a:t> </a:t>
            </a:r>
            <a:r>
              <a:rPr lang="tr-TR" sz="1200" dirty="0" err="1"/>
              <a:t>with</a:t>
            </a:r>
            <a:r>
              <a:rPr lang="tr-TR" sz="1200" dirty="0"/>
              <a:t> </a:t>
            </a:r>
            <a:r>
              <a:rPr lang="tr-TR" sz="1200" dirty="0" err="1"/>
              <a:t>age</a:t>
            </a:r>
            <a:r>
              <a:rPr lang="tr-TR" sz="1200" dirty="0"/>
              <a:t>-</a:t>
            </a:r>
            <a:r>
              <a:rPr lang="tr-TR" sz="1200" dirty="0" err="1"/>
              <a:t>related</a:t>
            </a:r>
            <a:r>
              <a:rPr lang="tr-TR" sz="1200" dirty="0"/>
              <a:t> </a:t>
            </a:r>
            <a:r>
              <a:rPr lang="tr-TR" sz="1200" dirty="0" err="1"/>
              <a:t>macular</a:t>
            </a:r>
            <a:r>
              <a:rPr lang="tr-TR" sz="1200" dirty="0"/>
              <a:t> </a:t>
            </a:r>
            <a:r>
              <a:rPr lang="tr-TR" sz="1200" dirty="0" err="1"/>
              <a:t>degeneration</a:t>
            </a:r>
            <a:r>
              <a:rPr lang="tr-TR" sz="1200" dirty="0"/>
              <a:t> </a:t>
            </a:r>
            <a:r>
              <a:rPr lang="tr-TR" sz="1200" dirty="0" err="1"/>
              <a:t>and</a:t>
            </a:r>
            <a:r>
              <a:rPr lang="tr-TR" sz="1200" dirty="0"/>
              <a:t> </a:t>
            </a:r>
            <a:r>
              <a:rPr lang="tr-TR" sz="1200" dirty="0" err="1"/>
              <a:t>Stargardt's</a:t>
            </a:r>
            <a:r>
              <a:rPr lang="tr-TR" sz="1200" dirty="0"/>
              <a:t> </a:t>
            </a:r>
            <a:r>
              <a:rPr lang="tr-TR" sz="1200" dirty="0" err="1"/>
              <a:t>macular</a:t>
            </a:r>
            <a:r>
              <a:rPr lang="tr-TR" sz="1200" dirty="0"/>
              <a:t> </a:t>
            </a:r>
            <a:r>
              <a:rPr lang="tr-TR" sz="1200" dirty="0" err="1"/>
              <a:t>dystrophy</a:t>
            </a:r>
            <a:r>
              <a:rPr lang="tr-TR" sz="1200" dirty="0"/>
              <a:t>: </a:t>
            </a:r>
            <a:r>
              <a:rPr lang="tr-TR" sz="1200" dirty="0" err="1"/>
              <a:t>follow</a:t>
            </a:r>
            <a:r>
              <a:rPr lang="tr-TR" sz="1200" dirty="0"/>
              <a:t>-</a:t>
            </a:r>
            <a:r>
              <a:rPr lang="tr-TR" sz="1200" dirty="0" err="1"/>
              <a:t>up</a:t>
            </a:r>
            <a:r>
              <a:rPr lang="tr-TR" sz="1200" dirty="0"/>
              <a:t> of </a:t>
            </a:r>
            <a:r>
              <a:rPr lang="tr-TR" sz="1200" dirty="0" err="1"/>
              <a:t>two</a:t>
            </a:r>
            <a:r>
              <a:rPr lang="tr-TR" sz="1200" dirty="0"/>
              <a:t> </a:t>
            </a:r>
            <a:r>
              <a:rPr lang="tr-TR" sz="1200" dirty="0" err="1"/>
              <a:t>open</a:t>
            </a:r>
            <a:r>
              <a:rPr lang="tr-TR" sz="1200" dirty="0"/>
              <a:t>-</a:t>
            </a:r>
            <a:r>
              <a:rPr lang="tr-TR" sz="1200" dirty="0" err="1"/>
              <a:t>label</a:t>
            </a:r>
            <a:r>
              <a:rPr lang="tr-TR" sz="1200" dirty="0"/>
              <a:t> </a:t>
            </a:r>
            <a:r>
              <a:rPr lang="tr-TR" sz="1200" dirty="0" err="1"/>
              <a:t>phase</a:t>
            </a:r>
            <a:r>
              <a:rPr lang="tr-TR" sz="1200" dirty="0"/>
              <a:t> 1/2 </a:t>
            </a:r>
            <a:r>
              <a:rPr lang="tr-TR" sz="1200" dirty="0" err="1"/>
              <a:t>studies</a:t>
            </a:r>
            <a:r>
              <a:rPr lang="tr-TR" sz="1200" dirty="0"/>
              <a:t>. </a:t>
            </a:r>
            <a:r>
              <a:rPr lang="en-US" sz="1200" dirty="0"/>
              <a:t>Lancet. 2015 Feb 7;385(9967):509-16. </a:t>
            </a:r>
            <a:endParaRPr lang="tr-TR" sz="1200" dirty="0"/>
          </a:p>
          <a:p>
            <a:endParaRPr lang="tr-TR" dirty="0"/>
          </a:p>
        </p:txBody>
      </p:sp>
      <p:sp>
        <p:nvSpPr>
          <p:cNvPr id="3" name="2 Başlık"/>
          <p:cNvSpPr>
            <a:spLocks noGrp="1"/>
          </p:cNvSpPr>
          <p:nvPr>
            <p:ph type="title"/>
          </p:nvPr>
        </p:nvSpPr>
        <p:spPr>
          <a:xfrm>
            <a:off x="1115616" y="188640"/>
            <a:ext cx="8229600" cy="1252728"/>
          </a:xfrm>
        </p:spPr>
        <p:txBody>
          <a:bodyPr/>
          <a:lstStyle/>
          <a:p>
            <a:r>
              <a:rPr lang="tr-TR" dirty="0"/>
              <a:t>ESC-</a:t>
            </a:r>
            <a:r>
              <a:rPr lang="tr-TR" dirty="0" err="1"/>
              <a:t>Clinical</a:t>
            </a:r>
            <a:r>
              <a:rPr lang="tr-TR" dirty="0"/>
              <a:t> </a:t>
            </a:r>
            <a:r>
              <a:rPr lang="tr-TR" dirty="0" err="1"/>
              <a:t>Studies</a:t>
            </a:r>
            <a:endParaRPr lang="tr-T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628800"/>
            <a:ext cx="7408333" cy="4896544"/>
          </a:xfrm>
        </p:spPr>
        <p:txBody>
          <a:bodyPr>
            <a:normAutofit fontScale="62500" lnSpcReduction="20000"/>
          </a:bodyPr>
          <a:lstStyle/>
          <a:p>
            <a:r>
              <a:rPr lang="tr-TR" dirty="0"/>
              <a:t> (1) (NCT01469832) </a:t>
            </a:r>
            <a:r>
              <a:rPr lang="tr-TR" dirty="0" err="1"/>
              <a:t>Safety</a:t>
            </a:r>
            <a:r>
              <a:rPr lang="tr-TR" dirty="0"/>
              <a:t> </a:t>
            </a:r>
            <a:r>
              <a:rPr lang="tr-TR" dirty="0" err="1"/>
              <a:t>and</a:t>
            </a:r>
            <a:r>
              <a:rPr lang="tr-TR" dirty="0"/>
              <a:t> </a:t>
            </a:r>
            <a:r>
              <a:rPr lang="tr-TR" dirty="0" err="1"/>
              <a:t>Tolerability</a:t>
            </a:r>
            <a:r>
              <a:rPr lang="tr-TR" dirty="0"/>
              <a:t> of </a:t>
            </a:r>
            <a:r>
              <a:rPr lang="tr-TR" dirty="0" err="1"/>
              <a:t>Sub</a:t>
            </a:r>
            <a:r>
              <a:rPr lang="tr-TR" dirty="0"/>
              <a:t>-</a:t>
            </a:r>
            <a:r>
              <a:rPr lang="tr-TR" dirty="0" err="1"/>
              <a:t>retinal</a:t>
            </a:r>
            <a:r>
              <a:rPr lang="tr-TR" dirty="0"/>
              <a:t> </a:t>
            </a:r>
            <a:r>
              <a:rPr lang="tr-TR" dirty="0" err="1"/>
              <a:t>Transplantation</a:t>
            </a:r>
            <a:r>
              <a:rPr lang="tr-TR" dirty="0"/>
              <a:t> of </a:t>
            </a:r>
            <a:r>
              <a:rPr lang="tr-TR" dirty="0" err="1"/>
              <a:t>hESC</a:t>
            </a:r>
            <a:r>
              <a:rPr lang="tr-TR" dirty="0"/>
              <a:t>-RPE </a:t>
            </a:r>
            <a:r>
              <a:rPr lang="tr-TR" dirty="0" err="1"/>
              <a:t>Cells</a:t>
            </a:r>
            <a:r>
              <a:rPr lang="tr-TR" dirty="0"/>
              <a:t> in </a:t>
            </a:r>
            <a:r>
              <a:rPr lang="tr-TR" dirty="0" err="1"/>
              <a:t>Patients</a:t>
            </a:r>
            <a:r>
              <a:rPr lang="tr-TR" dirty="0"/>
              <a:t> </a:t>
            </a:r>
            <a:r>
              <a:rPr lang="tr-TR" dirty="0" err="1"/>
              <a:t>with</a:t>
            </a:r>
            <a:r>
              <a:rPr lang="tr-TR" dirty="0"/>
              <a:t> </a:t>
            </a:r>
            <a:r>
              <a:rPr lang="tr-TR" dirty="0" err="1"/>
              <a:t>Stargardt's</a:t>
            </a:r>
            <a:r>
              <a:rPr lang="tr-TR" dirty="0"/>
              <a:t> </a:t>
            </a:r>
            <a:r>
              <a:rPr lang="tr-TR" dirty="0" err="1"/>
              <a:t>Macular</a:t>
            </a:r>
            <a:r>
              <a:rPr lang="tr-TR" dirty="0"/>
              <a:t> </a:t>
            </a:r>
            <a:r>
              <a:rPr lang="tr-TR" dirty="0" err="1"/>
              <a:t>Dystrophy</a:t>
            </a:r>
            <a:r>
              <a:rPr lang="tr-TR" dirty="0"/>
              <a:t> (SMD)</a:t>
            </a:r>
          </a:p>
          <a:p>
            <a:pPr>
              <a:buNone/>
            </a:pPr>
            <a:endParaRPr lang="tr-TR" dirty="0"/>
          </a:p>
          <a:p>
            <a:r>
              <a:rPr lang="tr-TR" dirty="0"/>
              <a:t>(2) (NCT01691261) A </a:t>
            </a:r>
            <a:r>
              <a:rPr lang="tr-TR" dirty="0" err="1"/>
              <a:t>Study</a:t>
            </a:r>
            <a:r>
              <a:rPr lang="tr-TR" dirty="0"/>
              <a:t> of </a:t>
            </a:r>
            <a:r>
              <a:rPr lang="tr-TR" dirty="0" err="1"/>
              <a:t>Implantation</a:t>
            </a:r>
            <a:r>
              <a:rPr lang="tr-TR" dirty="0"/>
              <a:t> of </a:t>
            </a:r>
            <a:r>
              <a:rPr lang="tr-TR" dirty="0" err="1"/>
              <a:t>hESC</a:t>
            </a:r>
            <a:r>
              <a:rPr lang="tr-TR" dirty="0"/>
              <a:t>-RPE </a:t>
            </a:r>
            <a:r>
              <a:rPr lang="tr-TR" dirty="0" err="1"/>
              <a:t>Subjects</a:t>
            </a:r>
            <a:r>
              <a:rPr lang="tr-TR" dirty="0"/>
              <a:t> </a:t>
            </a:r>
            <a:r>
              <a:rPr lang="tr-TR" dirty="0" err="1"/>
              <a:t>with</a:t>
            </a:r>
            <a:r>
              <a:rPr lang="tr-TR" dirty="0"/>
              <a:t> </a:t>
            </a:r>
            <a:r>
              <a:rPr lang="tr-TR" dirty="0" err="1"/>
              <a:t>Acute</a:t>
            </a:r>
            <a:r>
              <a:rPr lang="tr-TR" dirty="0"/>
              <a:t> </a:t>
            </a:r>
            <a:r>
              <a:rPr lang="tr-TR" dirty="0" err="1"/>
              <a:t>Wet</a:t>
            </a:r>
            <a:r>
              <a:rPr lang="tr-TR" dirty="0"/>
              <a:t> AMD </a:t>
            </a:r>
            <a:r>
              <a:rPr lang="tr-TR" dirty="0" err="1"/>
              <a:t>and</a:t>
            </a:r>
            <a:r>
              <a:rPr lang="tr-TR" dirty="0"/>
              <a:t> </a:t>
            </a:r>
            <a:r>
              <a:rPr lang="tr-TR" dirty="0" err="1"/>
              <a:t>Recent</a:t>
            </a:r>
            <a:r>
              <a:rPr lang="tr-TR" dirty="0"/>
              <a:t> </a:t>
            </a:r>
            <a:r>
              <a:rPr lang="tr-TR" dirty="0" err="1"/>
              <a:t>Rapid</a:t>
            </a:r>
            <a:r>
              <a:rPr lang="tr-TR" dirty="0"/>
              <a:t> </a:t>
            </a:r>
            <a:r>
              <a:rPr lang="tr-TR" dirty="0" err="1"/>
              <a:t>Vision</a:t>
            </a:r>
            <a:r>
              <a:rPr lang="tr-TR" dirty="0"/>
              <a:t> </a:t>
            </a:r>
            <a:r>
              <a:rPr lang="tr-TR" dirty="0" err="1"/>
              <a:t>Decline</a:t>
            </a:r>
            <a:endParaRPr lang="tr-TR" dirty="0"/>
          </a:p>
          <a:p>
            <a:endParaRPr lang="tr-TR" dirty="0"/>
          </a:p>
          <a:p>
            <a:r>
              <a:rPr lang="tr-TR" dirty="0"/>
              <a:t>(3) (NCT01674829) A </a:t>
            </a:r>
            <a:r>
              <a:rPr lang="tr-TR" dirty="0" err="1"/>
              <a:t>Phase</a:t>
            </a:r>
            <a:r>
              <a:rPr lang="tr-TR" dirty="0"/>
              <a:t> Ⅰ/Ⅱa, </a:t>
            </a:r>
            <a:r>
              <a:rPr lang="tr-TR" dirty="0" err="1"/>
              <a:t>Open</a:t>
            </a:r>
            <a:r>
              <a:rPr lang="tr-TR" dirty="0"/>
              <a:t>-</a:t>
            </a:r>
            <a:r>
              <a:rPr lang="tr-TR" dirty="0" err="1"/>
              <a:t>Label</a:t>
            </a:r>
            <a:r>
              <a:rPr lang="tr-TR" dirty="0"/>
              <a:t>, </a:t>
            </a:r>
            <a:r>
              <a:rPr lang="tr-TR" dirty="0" err="1"/>
              <a:t>Single</a:t>
            </a:r>
            <a:r>
              <a:rPr lang="tr-TR" dirty="0"/>
              <a:t>-</a:t>
            </a:r>
            <a:r>
              <a:rPr lang="tr-TR" dirty="0" err="1"/>
              <a:t>Center</a:t>
            </a:r>
            <a:r>
              <a:rPr lang="tr-TR" dirty="0"/>
              <a:t>, </a:t>
            </a:r>
            <a:r>
              <a:rPr lang="tr-TR" dirty="0" err="1"/>
              <a:t>Prospective</a:t>
            </a:r>
            <a:r>
              <a:rPr lang="tr-TR" dirty="0"/>
              <a:t> </a:t>
            </a:r>
            <a:r>
              <a:rPr lang="tr-TR" dirty="0" err="1"/>
              <a:t>Study</a:t>
            </a:r>
            <a:r>
              <a:rPr lang="tr-TR" dirty="0"/>
              <a:t> </a:t>
            </a:r>
            <a:r>
              <a:rPr lang="tr-TR" dirty="0" err="1"/>
              <a:t>to</a:t>
            </a:r>
            <a:r>
              <a:rPr lang="tr-TR" dirty="0"/>
              <a:t> </a:t>
            </a:r>
            <a:r>
              <a:rPr lang="tr-TR" dirty="0" err="1"/>
              <a:t>Determine</a:t>
            </a:r>
            <a:r>
              <a:rPr lang="tr-TR" dirty="0"/>
              <a:t> </a:t>
            </a:r>
            <a:r>
              <a:rPr lang="tr-TR" dirty="0" err="1"/>
              <a:t>the</a:t>
            </a:r>
            <a:r>
              <a:rPr lang="tr-TR" dirty="0"/>
              <a:t> </a:t>
            </a:r>
            <a:r>
              <a:rPr lang="tr-TR" dirty="0" err="1"/>
              <a:t>Safety</a:t>
            </a:r>
            <a:r>
              <a:rPr lang="tr-TR" dirty="0"/>
              <a:t> </a:t>
            </a:r>
            <a:r>
              <a:rPr lang="tr-TR" dirty="0" err="1"/>
              <a:t>and</a:t>
            </a:r>
            <a:r>
              <a:rPr lang="tr-TR" dirty="0"/>
              <a:t> </a:t>
            </a:r>
            <a:r>
              <a:rPr lang="tr-TR" dirty="0" err="1"/>
              <a:t>Tolerability</a:t>
            </a:r>
            <a:r>
              <a:rPr lang="tr-TR" dirty="0"/>
              <a:t> of </a:t>
            </a:r>
            <a:r>
              <a:rPr lang="tr-TR" dirty="0" err="1"/>
              <a:t>Subretinal</a:t>
            </a:r>
            <a:r>
              <a:rPr lang="tr-TR" dirty="0"/>
              <a:t> </a:t>
            </a:r>
            <a:r>
              <a:rPr lang="tr-TR" dirty="0" err="1"/>
              <a:t>Transplantation</a:t>
            </a:r>
            <a:r>
              <a:rPr lang="tr-TR" dirty="0"/>
              <a:t> of </a:t>
            </a:r>
            <a:r>
              <a:rPr lang="tr-TR" dirty="0" err="1"/>
              <a:t>hESC</a:t>
            </a:r>
            <a:r>
              <a:rPr lang="tr-TR" dirty="0"/>
              <a:t>-RPE  (MA09hRPE) </a:t>
            </a:r>
            <a:r>
              <a:rPr lang="tr-TR" dirty="0" err="1"/>
              <a:t>Cells</a:t>
            </a:r>
            <a:r>
              <a:rPr lang="tr-TR" dirty="0"/>
              <a:t> in </a:t>
            </a:r>
            <a:r>
              <a:rPr lang="tr-TR" dirty="0" err="1"/>
              <a:t>Patients</a:t>
            </a:r>
            <a:r>
              <a:rPr lang="tr-TR" dirty="0"/>
              <a:t> </a:t>
            </a:r>
            <a:r>
              <a:rPr lang="tr-TR" dirty="0" err="1"/>
              <a:t>With</a:t>
            </a:r>
            <a:r>
              <a:rPr lang="tr-TR" dirty="0"/>
              <a:t> </a:t>
            </a:r>
            <a:r>
              <a:rPr lang="tr-TR" dirty="0" err="1"/>
              <a:t>Advanced</a:t>
            </a:r>
            <a:r>
              <a:rPr lang="tr-TR" dirty="0"/>
              <a:t> </a:t>
            </a:r>
            <a:r>
              <a:rPr lang="tr-TR" dirty="0" err="1"/>
              <a:t>Dry</a:t>
            </a:r>
            <a:r>
              <a:rPr lang="tr-TR" dirty="0"/>
              <a:t> AMD</a:t>
            </a:r>
          </a:p>
          <a:p>
            <a:endParaRPr lang="tr-TR" dirty="0"/>
          </a:p>
          <a:p>
            <a:r>
              <a:rPr lang="tr-TR" dirty="0"/>
              <a:t> (4) (NCT02122159) </a:t>
            </a:r>
            <a:r>
              <a:rPr lang="tr-TR" dirty="0" err="1"/>
              <a:t>Research</a:t>
            </a:r>
            <a:r>
              <a:rPr lang="tr-TR" dirty="0"/>
              <a:t> </a:t>
            </a:r>
            <a:r>
              <a:rPr lang="tr-TR" dirty="0" err="1"/>
              <a:t>With</a:t>
            </a:r>
            <a:r>
              <a:rPr lang="tr-TR" dirty="0"/>
              <a:t> </a:t>
            </a:r>
            <a:r>
              <a:rPr lang="tr-TR" dirty="0" err="1"/>
              <a:t>Retinal</a:t>
            </a:r>
            <a:r>
              <a:rPr lang="tr-TR" dirty="0"/>
              <a:t> </a:t>
            </a:r>
            <a:r>
              <a:rPr lang="tr-TR" dirty="0" err="1"/>
              <a:t>Cells</a:t>
            </a:r>
            <a:r>
              <a:rPr lang="tr-TR" dirty="0"/>
              <a:t> </a:t>
            </a:r>
            <a:r>
              <a:rPr lang="tr-TR" dirty="0" err="1"/>
              <a:t>Derived</a:t>
            </a:r>
            <a:r>
              <a:rPr lang="tr-TR" dirty="0"/>
              <a:t> </a:t>
            </a:r>
            <a:r>
              <a:rPr lang="tr-TR" dirty="0" err="1"/>
              <a:t>From</a:t>
            </a:r>
            <a:r>
              <a:rPr lang="tr-TR" dirty="0"/>
              <a:t> </a:t>
            </a:r>
            <a:r>
              <a:rPr lang="tr-TR" dirty="0" err="1"/>
              <a:t>Stem</a:t>
            </a:r>
            <a:r>
              <a:rPr lang="tr-TR" dirty="0"/>
              <a:t> </a:t>
            </a:r>
            <a:r>
              <a:rPr lang="tr-TR" dirty="0" err="1"/>
              <a:t>Cells</a:t>
            </a:r>
            <a:r>
              <a:rPr lang="tr-TR" dirty="0"/>
              <a:t> </a:t>
            </a:r>
            <a:r>
              <a:rPr lang="tr-TR" dirty="0" err="1"/>
              <a:t>for</a:t>
            </a:r>
            <a:r>
              <a:rPr lang="tr-TR" dirty="0"/>
              <a:t> </a:t>
            </a:r>
            <a:r>
              <a:rPr lang="tr-TR" dirty="0" err="1"/>
              <a:t>Myopic</a:t>
            </a:r>
            <a:r>
              <a:rPr lang="tr-TR" dirty="0"/>
              <a:t> </a:t>
            </a:r>
            <a:r>
              <a:rPr lang="tr-TR" dirty="0" err="1"/>
              <a:t>Macular</a:t>
            </a:r>
            <a:r>
              <a:rPr lang="tr-TR" dirty="0"/>
              <a:t> </a:t>
            </a:r>
            <a:r>
              <a:rPr lang="tr-TR" dirty="0" err="1"/>
              <a:t>Degeneration</a:t>
            </a:r>
            <a:endParaRPr lang="tr-TR" dirty="0"/>
          </a:p>
          <a:p>
            <a:endParaRPr lang="tr-TR" dirty="0"/>
          </a:p>
          <a:p>
            <a:r>
              <a:rPr lang="tr-TR" dirty="0"/>
              <a:t>(5) (NCT01344993) </a:t>
            </a:r>
            <a:r>
              <a:rPr lang="tr-TR" dirty="0" err="1"/>
              <a:t>Safety</a:t>
            </a:r>
            <a:r>
              <a:rPr lang="tr-TR" dirty="0"/>
              <a:t> </a:t>
            </a:r>
            <a:r>
              <a:rPr lang="tr-TR" dirty="0" err="1"/>
              <a:t>and</a:t>
            </a:r>
            <a:r>
              <a:rPr lang="tr-TR" dirty="0"/>
              <a:t> </a:t>
            </a:r>
            <a:r>
              <a:rPr lang="tr-TR" dirty="0" err="1"/>
              <a:t>Tolerability</a:t>
            </a:r>
            <a:r>
              <a:rPr lang="tr-TR" dirty="0"/>
              <a:t> of </a:t>
            </a:r>
            <a:r>
              <a:rPr lang="tr-TR" dirty="0" err="1"/>
              <a:t>Sub</a:t>
            </a:r>
            <a:r>
              <a:rPr lang="tr-TR" dirty="0"/>
              <a:t>-</a:t>
            </a:r>
            <a:r>
              <a:rPr lang="tr-TR" dirty="0" err="1"/>
              <a:t>retinal</a:t>
            </a:r>
            <a:r>
              <a:rPr lang="tr-TR" dirty="0"/>
              <a:t> </a:t>
            </a:r>
            <a:r>
              <a:rPr lang="tr-TR" dirty="0" err="1"/>
              <a:t>Transplantation</a:t>
            </a:r>
            <a:r>
              <a:rPr lang="tr-TR" dirty="0"/>
              <a:t> of </a:t>
            </a:r>
            <a:r>
              <a:rPr lang="tr-TR" dirty="0" err="1"/>
              <a:t>hESC</a:t>
            </a:r>
            <a:r>
              <a:rPr lang="tr-TR" dirty="0"/>
              <a:t> </a:t>
            </a:r>
            <a:r>
              <a:rPr lang="tr-TR" dirty="0" err="1"/>
              <a:t>Derived</a:t>
            </a:r>
            <a:r>
              <a:rPr lang="tr-TR" dirty="0"/>
              <a:t> RPE (MA09-</a:t>
            </a:r>
            <a:r>
              <a:rPr lang="tr-TR" dirty="0" err="1"/>
              <a:t>hRPE</a:t>
            </a:r>
            <a:r>
              <a:rPr lang="tr-TR" dirty="0"/>
              <a:t>) </a:t>
            </a:r>
            <a:r>
              <a:rPr lang="tr-TR" dirty="0" err="1"/>
              <a:t>Cells</a:t>
            </a:r>
            <a:r>
              <a:rPr lang="tr-TR" dirty="0"/>
              <a:t> in </a:t>
            </a:r>
            <a:r>
              <a:rPr lang="tr-TR" dirty="0" err="1"/>
              <a:t>Patients</a:t>
            </a:r>
            <a:r>
              <a:rPr lang="tr-TR" dirty="0"/>
              <a:t> </a:t>
            </a:r>
            <a:r>
              <a:rPr lang="tr-TR" dirty="0" err="1"/>
              <a:t>with</a:t>
            </a:r>
            <a:r>
              <a:rPr lang="tr-TR" dirty="0"/>
              <a:t> </a:t>
            </a:r>
            <a:r>
              <a:rPr lang="tr-TR" dirty="0" err="1"/>
              <a:t>Advanced</a:t>
            </a:r>
            <a:r>
              <a:rPr lang="tr-TR" dirty="0"/>
              <a:t> </a:t>
            </a:r>
            <a:r>
              <a:rPr lang="tr-TR" dirty="0" err="1"/>
              <a:t>Dry</a:t>
            </a:r>
            <a:r>
              <a:rPr lang="tr-TR" dirty="0"/>
              <a:t> AMD</a:t>
            </a:r>
          </a:p>
          <a:p>
            <a:endParaRPr lang="tr-TR" dirty="0"/>
          </a:p>
          <a:p>
            <a:r>
              <a:rPr lang="tr-TR" dirty="0"/>
              <a:t> (6) (NCT01345006) </a:t>
            </a:r>
            <a:r>
              <a:rPr lang="tr-TR" dirty="0" err="1"/>
              <a:t>Sub</a:t>
            </a:r>
            <a:r>
              <a:rPr lang="tr-TR" dirty="0"/>
              <a:t>-</a:t>
            </a:r>
            <a:r>
              <a:rPr lang="tr-TR" dirty="0" err="1"/>
              <a:t>retinal</a:t>
            </a:r>
            <a:r>
              <a:rPr lang="tr-TR" dirty="0"/>
              <a:t> </a:t>
            </a:r>
            <a:r>
              <a:rPr lang="tr-TR" dirty="0" err="1"/>
              <a:t>Transplantation</a:t>
            </a:r>
            <a:r>
              <a:rPr lang="tr-TR" dirty="0"/>
              <a:t> of </a:t>
            </a:r>
            <a:r>
              <a:rPr lang="tr-TR" dirty="0" err="1"/>
              <a:t>hESC</a:t>
            </a:r>
            <a:r>
              <a:rPr lang="tr-TR" dirty="0"/>
              <a:t> </a:t>
            </a:r>
            <a:r>
              <a:rPr lang="tr-TR" dirty="0" err="1"/>
              <a:t>Derived</a:t>
            </a:r>
            <a:r>
              <a:rPr lang="tr-TR" dirty="0"/>
              <a:t> RPE (MA09-</a:t>
            </a:r>
            <a:r>
              <a:rPr lang="tr-TR" dirty="0" err="1"/>
              <a:t>hRPE</a:t>
            </a:r>
            <a:r>
              <a:rPr lang="tr-TR" dirty="0"/>
              <a:t>) </a:t>
            </a:r>
            <a:r>
              <a:rPr lang="tr-TR" dirty="0" err="1"/>
              <a:t>Cells</a:t>
            </a:r>
            <a:r>
              <a:rPr lang="tr-TR" dirty="0"/>
              <a:t> in </a:t>
            </a:r>
            <a:r>
              <a:rPr lang="tr-TR" dirty="0" err="1"/>
              <a:t>Patients</a:t>
            </a:r>
            <a:r>
              <a:rPr lang="tr-TR" dirty="0"/>
              <a:t> </a:t>
            </a:r>
            <a:r>
              <a:rPr lang="tr-TR" dirty="0" err="1"/>
              <a:t>with</a:t>
            </a:r>
            <a:r>
              <a:rPr lang="tr-TR" dirty="0"/>
              <a:t> </a:t>
            </a:r>
            <a:r>
              <a:rPr lang="tr-TR" dirty="0" err="1"/>
              <a:t>Stargardt's</a:t>
            </a:r>
            <a:r>
              <a:rPr lang="tr-TR" dirty="0"/>
              <a:t> </a:t>
            </a:r>
            <a:r>
              <a:rPr lang="tr-TR" dirty="0" err="1"/>
              <a:t>Macular</a:t>
            </a:r>
            <a:r>
              <a:rPr lang="tr-TR" dirty="0"/>
              <a:t> </a:t>
            </a:r>
            <a:r>
              <a:rPr lang="tr-TR" dirty="0" err="1"/>
              <a:t>Dystrophy</a:t>
            </a:r>
            <a:r>
              <a:rPr lang="tr-TR" dirty="0"/>
              <a:t>; </a:t>
            </a:r>
          </a:p>
          <a:p>
            <a:endParaRPr lang="tr-TR" dirty="0"/>
          </a:p>
          <a:p>
            <a:r>
              <a:rPr lang="tr-TR" dirty="0"/>
              <a:t> (7) (NCT01625559) </a:t>
            </a:r>
            <a:r>
              <a:rPr lang="tr-TR" dirty="0" err="1"/>
              <a:t>Safety</a:t>
            </a:r>
            <a:r>
              <a:rPr lang="tr-TR" dirty="0"/>
              <a:t> </a:t>
            </a:r>
            <a:r>
              <a:rPr lang="tr-TR" dirty="0" err="1"/>
              <a:t>and</a:t>
            </a:r>
            <a:r>
              <a:rPr lang="tr-TR" dirty="0"/>
              <a:t> </a:t>
            </a:r>
            <a:r>
              <a:rPr lang="tr-TR" dirty="0" err="1"/>
              <a:t>Tolerability</a:t>
            </a:r>
            <a:r>
              <a:rPr lang="tr-TR" dirty="0"/>
              <a:t> of MA09-</a:t>
            </a:r>
            <a:r>
              <a:rPr lang="tr-TR" dirty="0" err="1"/>
              <a:t>hRPE</a:t>
            </a:r>
            <a:r>
              <a:rPr lang="tr-TR" dirty="0"/>
              <a:t> </a:t>
            </a:r>
            <a:r>
              <a:rPr lang="tr-TR" dirty="0" err="1"/>
              <a:t>Cells</a:t>
            </a:r>
            <a:r>
              <a:rPr lang="tr-TR" dirty="0"/>
              <a:t> in </a:t>
            </a:r>
            <a:r>
              <a:rPr lang="tr-TR" dirty="0" err="1"/>
              <a:t>Patients</a:t>
            </a:r>
            <a:r>
              <a:rPr lang="tr-TR" dirty="0"/>
              <a:t> </a:t>
            </a:r>
            <a:r>
              <a:rPr lang="tr-TR" dirty="0" err="1"/>
              <a:t>with</a:t>
            </a:r>
            <a:r>
              <a:rPr lang="tr-TR" dirty="0"/>
              <a:t> SMD.</a:t>
            </a:r>
          </a:p>
          <a:p>
            <a:pPr>
              <a:buNone/>
            </a:pPr>
            <a:r>
              <a:rPr lang="tr-TR" dirty="0"/>
              <a:t> </a:t>
            </a:r>
          </a:p>
          <a:p>
            <a:endParaRPr lang="tr-TR" dirty="0"/>
          </a:p>
        </p:txBody>
      </p:sp>
      <p:sp>
        <p:nvSpPr>
          <p:cNvPr id="3" name="2 Başlık"/>
          <p:cNvSpPr>
            <a:spLocks noGrp="1"/>
          </p:cNvSpPr>
          <p:nvPr>
            <p:ph type="title"/>
          </p:nvPr>
        </p:nvSpPr>
        <p:spPr>
          <a:xfrm>
            <a:off x="1331640" y="0"/>
            <a:ext cx="7488832" cy="1252728"/>
          </a:xfrm>
        </p:spPr>
        <p:txBody>
          <a:bodyPr>
            <a:normAutofit fontScale="90000"/>
          </a:bodyPr>
          <a:lstStyle/>
          <a:p>
            <a:br>
              <a:rPr lang="tr-TR" dirty="0"/>
            </a:br>
            <a:r>
              <a:rPr lang="tr-TR" dirty="0"/>
              <a:t>REGISTERED TRIALS WITH ESC</a:t>
            </a:r>
            <a:br>
              <a:rPr lang="tr-TR" dirty="0"/>
            </a:br>
            <a:r>
              <a:rPr lang="tr-TR" dirty="0" err="1"/>
              <a:t>clinicaltrials</a:t>
            </a:r>
            <a:r>
              <a:rPr lang="tr-TR" dirty="0"/>
              <a:t>.gov</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72816"/>
            <a:ext cx="7408333" cy="4752528"/>
          </a:xfrm>
        </p:spPr>
        <p:txBody>
          <a:bodyPr>
            <a:normAutofit fontScale="47500" lnSpcReduction="20000"/>
          </a:bodyPr>
          <a:lstStyle/>
          <a:p>
            <a:r>
              <a:rPr lang="en-US" sz="6000" dirty="0"/>
              <a:t>Li</a:t>
            </a:r>
            <a:r>
              <a:rPr lang="en-US" sz="5100" dirty="0"/>
              <a:t>ke ESCs, </a:t>
            </a:r>
            <a:r>
              <a:rPr lang="en-US" sz="5100" dirty="0" err="1"/>
              <a:t>iPSCs</a:t>
            </a:r>
            <a:r>
              <a:rPr lang="en-US" sz="5100" dirty="0"/>
              <a:t> are able to differentiate in several </a:t>
            </a:r>
            <a:endParaRPr lang="tr-TR" sz="5100" dirty="0"/>
          </a:p>
          <a:p>
            <a:pPr>
              <a:buNone/>
            </a:pPr>
            <a:r>
              <a:rPr lang="tr-TR" sz="5100" dirty="0"/>
              <a:t>    </a:t>
            </a:r>
            <a:r>
              <a:rPr lang="en-US" sz="5100" dirty="0"/>
              <a:t>retinal cells, such as the photoreceptors, RPE, retinal</a:t>
            </a:r>
            <a:endParaRPr lang="tr-TR" sz="5100" dirty="0"/>
          </a:p>
          <a:p>
            <a:pPr>
              <a:buNone/>
            </a:pPr>
            <a:r>
              <a:rPr lang="tr-TR" sz="5100" dirty="0"/>
              <a:t>   </a:t>
            </a:r>
            <a:r>
              <a:rPr lang="en-US" sz="5100" dirty="0"/>
              <a:t> ganglion like cells and retinal progenitor cells </a:t>
            </a:r>
            <a:r>
              <a:rPr lang="tr-TR" sz="5100" dirty="0"/>
              <a:t>.</a:t>
            </a:r>
            <a:endParaRPr lang="tr-TR" dirty="0"/>
          </a:p>
          <a:p>
            <a:pPr>
              <a:buNone/>
            </a:pPr>
            <a:endParaRPr lang="tr-TR" dirty="0"/>
          </a:p>
          <a:p>
            <a:pPr>
              <a:buNone/>
            </a:pPr>
            <a:endParaRPr lang="tr-TR" dirty="0"/>
          </a:p>
          <a:p>
            <a:pPr>
              <a:buNone/>
            </a:pPr>
            <a:endParaRPr lang="tr-TR" dirty="0"/>
          </a:p>
          <a:p>
            <a:pPr>
              <a:buNone/>
            </a:pPr>
            <a:endParaRPr lang="tr-TR" dirty="0"/>
          </a:p>
          <a:p>
            <a:r>
              <a:rPr lang="tr-TR" sz="2100" dirty="0" err="1"/>
              <a:t>Zhou</a:t>
            </a:r>
            <a:r>
              <a:rPr lang="tr-TR" sz="2100" dirty="0"/>
              <a:t> L, et al. </a:t>
            </a:r>
            <a:r>
              <a:rPr lang="tr-TR" sz="2100" dirty="0" err="1"/>
              <a:t>Differentiation</a:t>
            </a:r>
            <a:r>
              <a:rPr lang="tr-TR" sz="2100" dirty="0"/>
              <a:t> of </a:t>
            </a:r>
            <a:r>
              <a:rPr lang="tr-TR" sz="2100" dirty="0" err="1"/>
              <a:t>induced</a:t>
            </a:r>
            <a:r>
              <a:rPr lang="tr-TR" sz="2100" dirty="0"/>
              <a:t> </a:t>
            </a:r>
            <a:r>
              <a:rPr lang="tr-TR" sz="2100" dirty="0" err="1"/>
              <a:t>pluripotent</a:t>
            </a:r>
            <a:r>
              <a:rPr lang="tr-TR" sz="2100" dirty="0"/>
              <a:t> </a:t>
            </a:r>
            <a:r>
              <a:rPr lang="tr-TR" sz="2100" dirty="0" err="1"/>
              <a:t>stem</a:t>
            </a:r>
            <a:r>
              <a:rPr lang="tr-TR" sz="2100" dirty="0"/>
              <a:t> </a:t>
            </a:r>
            <a:r>
              <a:rPr lang="tr-TR" sz="2100" dirty="0" err="1"/>
              <a:t>cells</a:t>
            </a:r>
            <a:r>
              <a:rPr lang="tr-TR" sz="2100" dirty="0"/>
              <a:t> of </a:t>
            </a:r>
            <a:r>
              <a:rPr lang="tr-TR" sz="2100" dirty="0" err="1"/>
              <a:t>swine</a:t>
            </a:r>
            <a:r>
              <a:rPr lang="tr-TR" sz="2100" dirty="0"/>
              <a:t> </a:t>
            </a:r>
            <a:r>
              <a:rPr lang="tr-TR" sz="2100" dirty="0" err="1"/>
              <a:t>into</a:t>
            </a:r>
            <a:r>
              <a:rPr lang="tr-TR" sz="2100" dirty="0"/>
              <a:t> </a:t>
            </a:r>
            <a:r>
              <a:rPr lang="tr-TR" sz="2100" dirty="0" err="1"/>
              <a:t>rod</a:t>
            </a:r>
            <a:r>
              <a:rPr lang="tr-TR" sz="2100" dirty="0"/>
              <a:t> </a:t>
            </a:r>
            <a:r>
              <a:rPr lang="tr-TR" sz="2100" dirty="0" err="1"/>
              <a:t>photoreceptors</a:t>
            </a:r>
            <a:r>
              <a:rPr lang="tr-TR" sz="2100" dirty="0"/>
              <a:t> </a:t>
            </a:r>
            <a:r>
              <a:rPr lang="tr-TR" sz="2100" dirty="0" err="1"/>
              <a:t>and</a:t>
            </a:r>
            <a:r>
              <a:rPr lang="tr-TR" sz="2100" dirty="0"/>
              <a:t> </a:t>
            </a:r>
            <a:r>
              <a:rPr lang="tr-TR" sz="2100" dirty="0" err="1"/>
              <a:t>their</a:t>
            </a:r>
            <a:r>
              <a:rPr lang="tr-TR" sz="2100" dirty="0"/>
              <a:t> </a:t>
            </a:r>
            <a:r>
              <a:rPr lang="tr-TR" sz="2100" dirty="0" err="1"/>
              <a:t>integration</a:t>
            </a:r>
            <a:r>
              <a:rPr lang="tr-TR" sz="2100" dirty="0"/>
              <a:t> </a:t>
            </a:r>
            <a:r>
              <a:rPr lang="tr-TR" sz="2100" dirty="0" err="1"/>
              <a:t>into</a:t>
            </a:r>
            <a:r>
              <a:rPr lang="tr-TR" sz="2100" dirty="0"/>
              <a:t> </a:t>
            </a:r>
            <a:r>
              <a:rPr lang="tr-TR" sz="2100" dirty="0" err="1"/>
              <a:t>the</a:t>
            </a:r>
            <a:r>
              <a:rPr lang="tr-TR" sz="2100" dirty="0"/>
              <a:t> retina. </a:t>
            </a:r>
            <a:r>
              <a:rPr lang="tr-TR" sz="2100" dirty="0" err="1"/>
              <a:t>Stem</a:t>
            </a:r>
            <a:r>
              <a:rPr lang="tr-TR" sz="2100" dirty="0"/>
              <a:t> </a:t>
            </a:r>
            <a:r>
              <a:rPr lang="tr-TR" sz="2100" dirty="0" err="1"/>
              <a:t>Cells</a:t>
            </a:r>
            <a:r>
              <a:rPr lang="tr-TR" sz="2100" dirty="0"/>
              <a:t> 2011; 29: 972-980</a:t>
            </a:r>
          </a:p>
          <a:p>
            <a:r>
              <a:rPr lang="tr-TR" sz="2100" dirty="0" err="1"/>
              <a:t>Kamao</a:t>
            </a:r>
            <a:r>
              <a:rPr lang="tr-TR" sz="2100" dirty="0"/>
              <a:t> H, et al. </a:t>
            </a:r>
            <a:r>
              <a:rPr lang="tr-TR" sz="2100" dirty="0" err="1"/>
              <a:t>Characterization</a:t>
            </a:r>
            <a:r>
              <a:rPr lang="tr-TR" sz="2100" dirty="0"/>
              <a:t> of </a:t>
            </a:r>
            <a:r>
              <a:rPr lang="tr-TR" sz="2100" dirty="0" err="1"/>
              <a:t>human</a:t>
            </a:r>
            <a:r>
              <a:rPr lang="tr-TR" sz="2100" dirty="0"/>
              <a:t> </a:t>
            </a:r>
            <a:r>
              <a:rPr lang="tr-TR" sz="2100" dirty="0" err="1"/>
              <a:t>induced</a:t>
            </a:r>
            <a:r>
              <a:rPr lang="tr-TR" sz="2100" dirty="0"/>
              <a:t> </a:t>
            </a:r>
            <a:r>
              <a:rPr lang="tr-TR" sz="2100" dirty="0" err="1"/>
              <a:t>pluripotent</a:t>
            </a:r>
            <a:r>
              <a:rPr lang="tr-TR" sz="2100" dirty="0"/>
              <a:t> </a:t>
            </a:r>
            <a:r>
              <a:rPr lang="tr-TR" sz="2100" dirty="0" err="1"/>
              <a:t>stem</a:t>
            </a:r>
            <a:r>
              <a:rPr lang="tr-TR" sz="2100" dirty="0"/>
              <a:t> </a:t>
            </a:r>
            <a:r>
              <a:rPr lang="tr-TR" sz="2100" dirty="0" err="1"/>
              <a:t>cell</a:t>
            </a:r>
            <a:r>
              <a:rPr lang="tr-TR" sz="2100" dirty="0"/>
              <a:t>-</a:t>
            </a:r>
            <a:r>
              <a:rPr lang="tr-TR" sz="2100" dirty="0" err="1"/>
              <a:t>derived</a:t>
            </a:r>
            <a:r>
              <a:rPr lang="tr-TR" sz="2100" dirty="0"/>
              <a:t> </a:t>
            </a:r>
            <a:r>
              <a:rPr lang="tr-TR" sz="2100" dirty="0" err="1"/>
              <a:t>retinal</a:t>
            </a:r>
            <a:r>
              <a:rPr lang="tr-TR" sz="2100" dirty="0"/>
              <a:t> pigment </a:t>
            </a:r>
            <a:r>
              <a:rPr lang="tr-TR" sz="2100" dirty="0" err="1"/>
              <a:t>epithelium</a:t>
            </a:r>
            <a:r>
              <a:rPr lang="tr-TR" sz="2100" dirty="0"/>
              <a:t> </a:t>
            </a:r>
            <a:r>
              <a:rPr lang="tr-TR" sz="2100" dirty="0" err="1"/>
              <a:t>cell</a:t>
            </a:r>
            <a:r>
              <a:rPr lang="tr-TR" sz="2100" dirty="0"/>
              <a:t> </a:t>
            </a:r>
            <a:r>
              <a:rPr lang="tr-TR" sz="2100" dirty="0" err="1"/>
              <a:t>sheets</a:t>
            </a:r>
            <a:r>
              <a:rPr lang="tr-TR" sz="2100" dirty="0"/>
              <a:t> </a:t>
            </a:r>
            <a:r>
              <a:rPr lang="tr-TR" sz="2100" dirty="0" err="1"/>
              <a:t>aiming</a:t>
            </a:r>
            <a:r>
              <a:rPr lang="tr-TR" sz="2100" dirty="0"/>
              <a:t> </a:t>
            </a:r>
            <a:r>
              <a:rPr lang="tr-TR" sz="2100" dirty="0" err="1"/>
              <a:t>for</a:t>
            </a:r>
            <a:r>
              <a:rPr lang="tr-TR" sz="2100" dirty="0"/>
              <a:t> </a:t>
            </a:r>
            <a:r>
              <a:rPr lang="tr-TR" sz="2100" dirty="0" err="1"/>
              <a:t>clinical</a:t>
            </a:r>
            <a:r>
              <a:rPr lang="tr-TR" sz="2100" dirty="0"/>
              <a:t> </a:t>
            </a:r>
            <a:r>
              <a:rPr lang="tr-TR" sz="2100" dirty="0" err="1"/>
              <a:t>application</a:t>
            </a:r>
            <a:r>
              <a:rPr lang="tr-TR" sz="2100" dirty="0"/>
              <a:t>. </a:t>
            </a:r>
            <a:r>
              <a:rPr lang="tr-TR" sz="2100" dirty="0" err="1"/>
              <a:t>Stem</a:t>
            </a:r>
            <a:r>
              <a:rPr lang="tr-TR" sz="2100" dirty="0"/>
              <a:t> </a:t>
            </a:r>
            <a:r>
              <a:rPr lang="tr-TR" sz="2100" dirty="0" err="1"/>
              <a:t>Cell</a:t>
            </a:r>
            <a:r>
              <a:rPr lang="tr-TR" sz="2100" dirty="0"/>
              <a:t> </a:t>
            </a:r>
            <a:r>
              <a:rPr lang="tr-TR" sz="2100" dirty="0" err="1"/>
              <a:t>Reports</a:t>
            </a:r>
            <a:r>
              <a:rPr lang="tr-TR" sz="2100" dirty="0"/>
              <a:t> 2014; 2: 205-218 [</a:t>
            </a:r>
          </a:p>
          <a:p>
            <a:r>
              <a:rPr lang="tr-TR" sz="2100" dirty="0" err="1"/>
              <a:t>Maeda</a:t>
            </a:r>
            <a:r>
              <a:rPr lang="tr-TR" sz="2100" dirty="0"/>
              <a:t> T,  et al. </a:t>
            </a:r>
            <a:r>
              <a:rPr lang="tr-TR" sz="2100" dirty="0" err="1"/>
              <a:t>Retinal</a:t>
            </a:r>
            <a:r>
              <a:rPr lang="tr-TR" sz="2100" dirty="0"/>
              <a:t> </a:t>
            </a:r>
            <a:r>
              <a:rPr lang="tr-TR" sz="2100" dirty="0" err="1"/>
              <a:t>pigmented</a:t>
            </a:r>
            <a:r>
              <a:rPr lang="tr-TR" sz="2100" dirty="0"/>
              <a:t> </a:t>
            </a:r>
            <a:r>
              <a:rPr lang="tr-TR" sz="2100" dirty="0" err="1"/>
              <a:t>epithelial</a:t>
            </a:r>
            <a:r>
              <a:rPr lang="tr-TR" sz="2100" dirty="0"/>
              <a:t> </a:t>
            </a:r>
            <a:r>
              <a:rPr lang="tr-TR" sz="2100" dirty="0" err="1"/>
              <a:t>cells</a:t>
            </a:r>
            <a:r>
              <a:rPr lang="tr-TR" sz="2100" dirty="0"/>
              <a:t> </a:t>
            </a:r>
            <a:r>
              <a:rPr lang="tr-TR" sz="2100" dirty="0" err="1"/>
              <a:t>obtained</a:t>
            </a:r>
            <a:r>
              <a:rPr lang="tr-TR" sz="2100" dirty="0"/>
              <a:t> </a:t>
            </a:r>
            <a:r>
              <a:rPr lang="tr-TR" sz="2100" dirty="0" err="1"/>
              <a:t>from</a:t>
            </a:r>
            <a:r>
              <a:rPr lang="tr-TR" sz="2100" dirty="0"/>
              <a:t> </a:t>
            </a:r>
            <a:r>
              <a:rPr lang="tr-TR" sz="2100" dirty="0" err="1"/>
              <a:t>human</a:t>
            </a:r>
            <a:r>
              <a:rPr lang="tr-TR" sz="2100" dirty="0"/>
              <a:t> </a:t>
            </a:r>
            <a:r>
              <a:rPr lang="tr-TR" sz="2100" dirty="0" err="1"/>
              <a:t>induced</a:t>
            </a:r>
            <a:r>
              <a:rPr lang="tr-TR" sz="2100" dirty="0"/>
              <a:t> </a:t>
            </a:r>
            <a:r>
              <a:rPr lang="tr-TR" sz="2100" dirty="0" err="1"/>
              <a:t>pluripotent</a:t>
            </a:r>
            <a:r>
              <a:rPr lang="tr-TR" sz="2100" dirty="0"/>
              <a:t> </a:t>
            </a:r>
            <a:r>
              <a:rPr lang="tr-TR" sz="2100" dirty="0" err="1"/>
              <a:t>stem</a:t>
            </a:r>
            <a:r>
              <a:rPr lang="tr-TR" sz="2100" dirty="0"/>
              <a:t> </a:t>
            </a:r>
            <a:r>
              <a:rPr lang="tr-TR" sz="2100" dirty="0" err="1"/>
              <a:t>cells</a:t>
            </a:r>
            <a:r>
              <a:rPr lang="tr-TR" sz="2100" dirty="0"/>
              <a:t> </a:t>
            </a:r>
            <a:r>
              <a:rPr lang="tr-TR" sz="2100" dirty="0" err="1"/>
              <a:t>possess</a:t>
            </a:r>
            <a:r>
              <a:rPr lang="tr-TR" sz="2100" dirty="0"/>
              <a:t> </a:t>
            </a:r>
            <a:r>
              <a:rPr lang="tr-TR" sz="2100" dirty="0" err="1"/>
              <a:t>functional</a:t>
            </a:r>
            <a:r>
              <a:rPr lang="tr-TR" sz="2100" dirty="0"/>
              <a:t> </a:t>
            </a:r>
            <a:r>
              <a:rPr lang="tr-TR" sz="2100" dirty="0" err="1"/>
              <a:t>visual</a:t>
            </a:r>
            <a:r>
              <a:rPr lang="tr-TR" sz="2100" dirty="0"/>
              <a:t> </a:t>
            </a:r>
            <a:r>
              <a:rPr lang="tr-TR" sz="2100" dirty="0" err="1"/>
              <a:t>cycle</a:t>
            </a:r>
            <a:r>
              <a:rPr lang="tr-TR" sz="2100" dirty="0"/>
              <a:t> </a:t>
            </a:r>
            <a:r>
              <a:rPr lang="tr-TR" sz="2100" dirty="0" err="1"/>
              <a:t>enzymes</a:t>
            </a:r>
            <a:r>
              <a:rPr lang="tr-TR" sz="2100" dirty="0"/>
              <a:t> in </a:t>
            </a:r>
            <a:r>
              <a:rPr lang="tr-TR" sz="2100" dirty="0" err="1"/>
              <a:t>vitro</a:t>
            </a:r>
            <a:r>
              <a:rPr lang="tr-TR" sz="2100" dirty="0"/>
              <a:t> </a:t>
            </a:r>
            <a:r>
              <a:rPr lang="tr-TR" sz="2100" dirty="0" err="1"/>
              <a:t>and</a:t>
            </a:r>
            <a:r>
              <a:rPr lang="tr-TR" sz="2100" dirty="0"/>
              <a:t> in </a:t>
            </a:r>
            <a:r>
              <a:rPr lang="tr-TR" sz="2100" dirty="0" err="1"/>
              <a:t>vivo</a:t>
            </a:r>
            <a:r>
              <a:rPr lang="tr-TR" sz="2100" dirty="0"/>
              <a:t>. J </a:t>
            </a:r>
            <a:r>
              <a:rPr lang="tr-TR" sz="2100" dirty="0" err="1"/>
              <a:t>Biol</a:t>
            </a:r>
            <a:r>
              <a:rPr lang="tr-TR" sz="2100" dirty="0"/>
              <a:t> </a:t>
            </a:r>
            <a:r>
              <a:rPr lang="tr-TR" sz="2100" dirty="0" err="1"/>
              <a:t>Chem</a:t>
            </a:r>
            <a:r>
              <a:rPr lang="tr-TR" sz="2100" dirty="0"/>
              <a:t> 2013; 288: 34484-34493 </a:t>
            </a:r>
          </a:p>
          <a:p>
            <a:r>
              <a:rPr lang="tr-TR" sz="2100" dirty="0" err="1"/>
              <a:t>Maruotti</a:t>
            </a:r>
            <a:r>
              <a:rPr lang="tr-TR" sz="2100" dirty="0"/>
              <a:t> J,  et al .  A </a:t>
            </a:r>
            <a:r>
              <a:rPr lang="tr-TR" sz="2100" dirty="0" err="1"/>
              <a:t>simple</a:t>
            </a:r>
            <a:r>
              <a:rPr lang="tr-TR" sz="2100" dirty="0"/>
              <a:t> </a:t>
            </a:r>
            <a:r>
              <a:rPr lang="tr-TR" sz="2100" dirty="0" err="1"/>
              <a:t>and</a:t>
            </a:r>
            <a:r>
              <a:rPr lang="tr-TR" sz="2100" dirty="0"/>
              <a:t> </a:t>
            </a:r>
            <a:r>
              <a:rPr lang="tr-TR" sz="2100" dirty="0" err="1"/>
              <a:t>scalable</a:t>
            </a:r>
            <a:r>
              <a:rPr lang="tr-TR" sz="2100" dirty="0"/>
              <a:t> </a:t>
            </a:r>
            <a:r>
              <a:rPr lang="tr-TR" sz="2100" dirty="0" err="1"/>
              <a:t>process</a:t>
            </a:r>
            <a:r>
              <a:rPr lang="tr-TR" sz="2100" dirty="0"/>
              <a:t> </a:t>
            </a:r>
            <a:r>
              <a:rPr lang="tr-TR" sz="2100" dirty="0" err="1"/>
              <a:t>for</a:t>
            </a:r>
            <a:r>
              <a:rPr lang="tr-TR" sz="2100" dirty="0"/>
              <a:t> </a:t>
            </a:r>
            <a:r>
              <a:rPr lang="tr-TR" sz="2100" dirty="0" err="1"/>
              <a:t>the</a:t>
            </a:r>
            <a:r>
              <a:rPr lang="tr-TR" sz="2100" dirty="0"/>
              <a:t> </a:t>
            </a:r>
            <a:r>
              <a:rPr lang="tr-TR" sz="2100" dirty="0" err="1"/>
              <a:t>differentiation</a:t>
            </a:r>
            <a:r>
              <a:rPr lang="tr-TR" sz="2100" dirty="0"/>
              <a:t> of </a:t>
            </a:r>
            <a:r>
              <a:rPr lang="tr-TR" sz="2100" dirty="0" err="1"/>
              <a:t>retinal</a:t>
            </a:r>
            <a:r>
              <a:rPr lang="tr-TR" sz="2100" dirty="0"/>
              <a:t> pigment </a:t>
            </a:r>
            <a:r>
              <a:rPr lang="tr-TR" sz="2100" dirty="0" err="1"/>
              <a:t>epithelium</a:t>
            </a:r>
            <a:r>
              <a:rPr lang="tr-TR" sz="2100" dirty="0"/>
              <a:t> </a:t>
            </a:r>
            <a:r>
              <a:rPr lang="tr-TR" sz="2100" dirty="0" err="1"/>
              <a:t>from</a:t>
            </a:r>
            <a:r>
              <a:rPr lang="tr-TR" sz="2100" dirty="0"/>
              <a:t> </a:t>
            </a:r>
            <a:r>
              <a:rPr lang="tr-TR" sz="2100" dirty="0" err="1"/>
              <a:t>human</a:t>
            </a:r>
            <a:r>
              <a:rPr lang="tr-TR" sz="2100" dirty="0"/>
              <a:t> </a:t>
            </a:r>
            <a:r>
              <a:rPr lang="tr-TR" sz="2100" dirty="0" err="1"/>
              <a:t>pluripotent</a:t>
            </a:r>
            <a:r>
              <a:rPr lang="tr-TR" sz="2100" dirty="0"/>
              <a:t> </a:t>
            </a:r>
            <a:r>
              <a:rPr lang="tr-TR" sz="2100" dirty="0" err="1"/>
              <a:t>stem</a:t>
            </a:r>
            <a:r>
              <a:rPr lang="tr-TR" sz="2100" dirty="0"/>
              <a:t> </a:t>
            </a:r>
            <a:r>
              <a:rPr lang="tr-TR" sz="2100" dirty="0" err="1"/>
              <a:t>cells</a:t>
            </a:r>
            <a:r>
              <a:rPr lang="tr-TR" sz="2100" dirty="0"/>
              <a:t>. </a:t>
            </a:r>
            <a:r>
              <a:rPr lang="tr-TR" sz="2100" dirty="0" err="1"/>
              <a:t>Stem</a:t>
            </a:r>
            <a:r>
              <a:rPr lang="tr-TR" sz="2100" dirty="0"/>
              <a:t> </a:t>
            </a:r>
            <a:r>
              <a:rPr lang="tr-TR" sz="2100" dirty="0" err="1"/>
              <a:t>Cells</a:t>
            </a:r>
            <a:r>
              <a:rPr lang="tr-TR" sz="2100" dirty="0"/>
              <a:t> </a:t>
            </a:r>
            <a:r>
              <a:rPr lang="tr-TR" sz="2100" dirty="0" err="1"/>
              <a:t>Transl</a:t>
            </a:r>
            <a:r>
              <a:rPr lang="tr-TR" sz="2100" dirty="0"/>
              <a:t> </a:t>
            </a:r>
            <a:r>
              <a:rPr lang="tr-TR" sz="2100" dirty="0" err="1"/>
              <a:t>Med</a:t>
            </a:r>
            <a:r>
              <a:rPr lang="tr-TR" sz="2100" dirty="0"/>
              <a:t> 2013; 2: 341-354 </a:t>
            </a:r>
          </a:p>
          <a:p>
            <a:r>
              <a:rPr lang="tr-TR" sz="2100" dirty="0" err="1"/>
              <a:t>Reichman</a:t>
            </a:r>
            <a:r>
              <a:rPr lang="tr-TR" sz="2100" dirty="0"/>
              <a:t> S,  et al. </a:t>
            </a:r>
            <a:r>
              <a:rPr lang="tr-TR" sz="2100" dirty="0" err="1"/>
              <a:t>From</a:t>
            </a:r>
            <a:r>
              <a:rPr lang="tr-TR" sz="2100" dirty="0"/>
              <a:t> </a:t>
            </a:r>
            <a:r>
              <a:rPr lang="tr-TR" sz="2100" dirty="0" err="1"/>
              <a:t>confluent</a:t>
            </a:r>
            <a:r>
              <a:rPr lang="tr-TR" sz="2100" dirty="0"/>
              <a:t> </a:t>
            </a:r>
            <a:r>
              <a:rPr lang="tr-TR" sz="2100" dirty="0" err="1"/>
              <a:t>human</a:t>
            </a:r>
            <a:r>
              <a:rPr lang="tr-TR" sz="2100" dirty="0"/>
              <a:t> </a:t>
            </a:r>
            <a:r>
              <a:rPr lang="tr-TR" sz="2100" dirty="0" err="1"/>
              <a:t>iPS</a:t>
            </a:r>
            <a:r>
              <a:rPr lang="tr-TR" sz="2100" dirty="0"/>
              <a:t> </a:t>
            </a:r>
            <a:r>
              <a:rPr lang="tr-TR" sz="2100" dirty="0" err="1"/>
              <a:t>cells</a:t>
            </a:r>
            <a:r>
              <a:rPr lang="tr-TR" sz="2100" dirty="0"/>
              <a:t> </a:t>
            </a:r>
            <a:r>
              <a:rPr lang="tr-TR" sz="2100" dirty="0" err="1"/>
              <a:t>to</a:t>
            </a:r>
            <a:r>
              <a:rPr lang="tr-TR" sz="2100" dirty="0"/>
              <a:t> self-</a:t>
            </a:r>
            <a:r>
              <a:rPr lang="tr-TR" sz="2100" dirty="0" err="1"/>
              <a:t>forming</a:t>
            </a:r>
            <a:r>
              <a:rPr lang="tr-TR" sz="2100" dirty="0"/>
              <a:t> </a:t>
            </a:r>
            <a:r>
              <a:rPr lang="tr-TR" sz="2100" dirty="0" err="1"/>
              <a:t>neural</a:t>
            </a:r>
            <a:r>
              <a:rPr lang="tr-TR" sz="2100" dirty="0"/>
              <a:t> retina </a:t>
            </a:r>
            <a:r>
              <a:rPr lang="tr-TR" sz="2100" dirty="0" err="1"/>
              <a:t>and</a:t>
            </a:r>
            <a:r>
              <a:rPr lang="tr-TR" sz="2100" dirty="0"/>
              <a:t> </a:t>
            </a:r>
            <a:r>
              <a:rPr lang="tr-TR" sz="2100" dirty="0" err="1"/>
              <a:t>retinal</a:t>
            </a:r>
            <a:r>
              <a:rPr lang="tr-TR" sz="2100" dirty="0"/>
              <a:t> </a:t>
            </a:r>
            <a:r>
              <a:rPr lang="tr-TR" sz="2100" dirty="0" err="1"/>
              <a:t>pigmented</a:t>
            </a:r>
            <a:r>
              <a:rPr lang="tr-TR" sz="2100" dirty="0"/>
              <a:t> </a:t>
            </a:r>
            <a:r>
              <a:rPr lang="tr-TR" sz="2100" dirty="0" err="1"/>
              <a:t>epithelium</a:t>
            </a:r>
            <a:r>
              <a:rPr lang="tr-TR" sz="2100" dirty="0"/>
              <a:t>. </a:t>
            </a:r>
            <a:r>
              <a:rPr lang="tr-TR" sz="2100" dirty="0" err="1"/>
              <a:t>Proc</a:t>
            </a:r>
            <a:r>
              <a:rPr lang="tr-TR" sz="2100" dirty="0"/>
              <a:t> </a:t>
            </a:r>
            <a:r>
              <a:rPr lang="tr-TR" sz="2100" dirty="0" err="1"/>
              <a:t>Natl</a:t>
            </a:r>
            <a:r>
              <a:rPr lang="tr-TR" sz="2100" dirty="0"/>
              <a:t> </a:t>
            </a:r>
            <a:r>
              <a:rPr lang="tr-TR" sz="2100" dirty="0" err="1"/>
              <a:t>Acad</a:t>
            </a:r>
            <a:r>
              <a:rPr lang="tr-TR" sz="2100" dirty="0"/>
              <a:t> </a:t>
            </a:r>
            <a:r>
              <a:rPr lang="tr-TR" sz="2100" dirty="0" err="1"/>
              <a:t>Sci</a:t>
            </a:r>
            <a:r>
              <a:rPr lang="tr-TR" sz="2100" dirty="0"/>
              <a:t> USA 2014; 111: 8518-8523 </a:t>
            </a:r>
          </a:p>
          <a:p>
            <a:r>
              <a:rPr lang="tr-TR" sz="2100" dirty="0" err="1"/>
              <a:t>Mekala</a:t>
            </a:r>
            <a:r>
              <a:rPr lang="tr-TR" sz="2100" dirty="0"/>
              <a:t> SR, et al  </a:t>
            </a:r>
            <a:r>
              <a:rPr lang="tr-TR" sz="2100" dirty="0" err="1"/>
              <a:t>Derivation</a:t>
            </a:r>
            <a:r>
              <a:rPr lang="tr-TR" sz="2100" dirty="0"/>
              <a:t>, </a:t>
            </a:r>
            <a:r>
              <a:rPr lang="tr-TR" sz="2100" dirty="0" err="1"/>
              <a:t>characterization</a:t>
            </a:r>
            <a:r>
              <a:rPr lang="tr-TR" sz="2100" dirty="0"/>
              <a:t> </a:t>
            </a:r>
            <a:r>
              <a:rPr lang="tr-TR" sz="2100" dirty="0" err="1"/>
              <a:t>and</a:t>
            </a:r>
            <a:r>
              <a:rPr lang="tr-TR" sz="2100" dirty="0"/>
              <a:t> </a:t>
            </a:r>
            <a:r>
              <a:rPr lang="tr-TR" sz="2100" dirty="0" err="1"/>
              <a:t>retinal</a:t>
            </a:r>
            <a:r>
              <a:rPr lang="tr-TR" sz="2100" dirty="0"/>
              <a:t> </a:t>
            </a:r>
            <a:r>
              <a:rPr lang="tr-TR" sz="2100" dirty="0" err="1"/>
              <a:t>differentiation</a:t>
            </a:r>
            <a:r>
              <a:rPr lang="tr-TR" sz="2100" dirty="0"/>
              <a:t> of </a:t>
            </a:r>
            <a:r>
              <a:rPr lang="tr-TR" sz="2100" dirty="0" err="1"/>
              <a:t>induced</a:t>
            </a:r>
            <a:r>
              <a:rPr lang="tr-TR" sz="2100" dirty="0"/>
              <a:t> </a:t>
            </a:r>
            <a:r>
              <a:rPr lang="tr-TR" sz="2100" dirty="0" err="1"/>
              <a:t>pluripotent</a:t>
            </a:r>
            <a:r>
              <a:rPr lang="tr-TR" sz="2100" dirty="0"/>
              <a:t> </a:t>
            </a:r>
            <a:r>
              <a:rPr lang="tr-TR" sz="2100" dirty="0" err="1"/>
              <a:t>stem</a:t>
            </a:r>
            <a:r>
              <a:rPr lang="tr-TR" sz="2100" dirty="0"/>
              <a:t> </a:t>
            </a:r>
            <a:r>
              <a:rPr lang="tr-TR" sz="2100" dirty="0" err="1"/>
              <a:t>cells</a:t>
            </a:r>
            <a:r>
              <a:rPr lang="tr-TR" sz="2100" dirty="0"/>
              <a:t>. J </a:t>
            </a:r>
            <a:r>
              <a:rPr lang="tr-TR" sz="2100" dirty="0" err="1"/>
              <a:t>Biosci</a:t>
            </a:r>
            <a:r>
              <a:rPr lang="tr-TR" sz="2100" dirty="0"/>
              <a:t> 2013; 38: 123-134 </a:t>
            </a:r>
          </a:p>
          <a:p>
            <a:r>
              <a:rPr lang="tr-TR" sz="2100" dirty="0" err="1"/>
              <a:t>Singh</a:t>
            </a:r>
            <a:r>
              <a:rPr lang="tr-TR" sz="2100" dirty="0"/>
              <a:t> R,  et al </a:t>
            </a:r>
            <a:r>
              <a:rPr lang="tr-TR" sz="2100" dirty="0" err="1"/>
              <a:t>Functional</a:t>
            </a:r>
            <a:r>
              <a:rPr lang="tr-TR" sz="2100" dirty="0"/>
              <a:t> </a:t>
            </a:r>
            <a:r>
              <a:rPr lang="tr-TR" sz="2100" dirty="0" err="1"/>
              <a:t>analysis</a:t>
            </a:r>
            <a:r>
              <a:rPr lang="tr-TR" sz="2100" dirty="0"/>
              <a:t> of </a:t>
            </a:r>
            <a:r>
              <a:rPr lang="tr-TR" sz="2100" dirty="0" err="1"/>
              <a:t>serially</a:t>
            </a:r>
            <a:r>
              <a:rPr lang="tr-TR" sz="2100" dirty="0"/>
              <a:t> </a:t>
            </a:r>
            <a:r>
              <a:rPr lang="tr-TR" sz="2100" dirty="0" err="1"/>
              <a:t>expanded</a:t>
            </a:r>
            <a:r>
              <a:rPr lang="tr-TR" sz="2100" dirty="0"/>
              <a:t> </a:t>
            </a:r>
            <a:r>
              <a:rPr lang="tr-TR" sz="2100" dirty="0" err="1"/>
              <a:t>human</a:t>
            </a:r>
            <a:r>
              <a:rPr lang="tr-TR" sz="2100" dirty="0"/>
              <a:t> </a:t>
            </a:r>
            <a:r>
              <a:rPr lang="tr-TR" sz="2100" dirty="0" err="1"/>
              <a:t>iPS</a:t>
            </a:r>
            <a:r>
              <a:rPr lang="tr-TR" sz="2100" dirty="0"/>
              <a:t> </a:t>
            </a:r>
            <a:r>
              <a:rPr lang="tr-TR" sz="2100" dirty="0" err="1"/>
              <a:t>cell</a:t>
            </a:r>
            <a:r>
              <a:rPr lang="tr-TR" sz="2100" dirty="0"/>
              <a:t>-</a:t>
            </a:r>
            <a:r>
              <a:rPr lang="tr-TR" sz="2100" dirty="0" err="1"/>
              <a:t>derived</a:t>
            </a:r>
            <a:r>
              <a:rPr lang="tr-TR" sz="2100" dirty="0"/>
              <a:t> RPE </a:t>
            </a:r>
            <a:r>
              <a:rPr lang="tr-TR" sz="2100" dirty="0" err="1"/>
              <a:t>cultures</a:t>
            </a:r>
            <a:r>
              <a:rPr lang="tr-TR" sz="2100" dirty="0"/>
              <a:t>. </a:t>
            </a:r>
            <a:r>
              <a:rPr lang="tr-TR" sz="2100" dirty="0" err="1"/>
              <a:t>Invest</a:t>
            </a:r>
            <a:r>
              <a:rPr lang="tr-TR" sz="2100" dirty="0"/>
              <a:t> </a:t>
            </a:r>
            <a:r>
              <a:rPr lang="tr-TR" sz="2100" dirty="0" err="1"/>
              <a:t>Ophthalmol</a:t>
            </a:r>
            <a:r>
              <a:rPr lang="tr-TR" sz="2100" dirty="0"/>
              <a:t> </a:t>
            </a:r>
            <a:r>
              <a:rPr lang="tr-TR" sz="2100" dirty="0" err="1"/>
              <a:t>Vis</a:t>
            </a:r>
            <a:r>
              <a:rPr lang="tr-TR" sz="2100" dirty="0"/>
              <a:t> </a:t>
            </a:r>
            <a:r>
              <a:rPr lang="tr-TR" sz="2100" dirty="0" err="1"/>
              <a:t>Sci</a:t>
            </a:r>
            <a:r>
              <a:rPr lang="tr-TR" sz="2100" dirty="0"/>
              <a:t> 2013; 54: 6767-6778 </a:t>
            </a:r>
          </a:p>
          <a:p>
            <a:r>
              <a:rPr lang="tr-TR" sz="2100" dirty="0" err="1"/>
              <a:t>Meng</a:t>
            </a:r>
            <a:r>
              <a:rPr lang="tr-TR" sz="2100" dirty="0"/>
              <a:t> F, et al . </a:t>
            </a:r>
            <a:r>
              <a:rPr lang="tr-TR" sz="2100" dirty="0" err="1"/>
              <a:t>Induction</a:t>
            </a:r>
            <a:r>
              <a:rPr lang="tr-TR" sz="2100" dirty="0"/>
              <a:t> of </a:t>
            </a:r>
            <a:r>
              <a:rPr lang="tr-TR" sz="2100" dirty="0" err="1"/>
              <a:t>retinal</a:t>
            </a:r>
            <a:r>
              <a:rPr lang="tr-TR" sz="2100" dirty="0"/>
              <a:t> </a:t>
            </a:r>
            <a:r>
              <a:rPr lang="tr-TR" sz="2100" dirty="0" err="1"/>
              <a:t>ganglion</a:t>
            </a:r>
            <a:r>
              <a:rPr lang="tr-TR" sz="2100" dirty="0"/>
              <a:t>-</a:t>
            </a:r>
            <a:r>
              <a:rPr lang="tr-TR" sz="2100" dirty="0" err="1"/>
              <a:t>like</a:t>
            </a:r>
            <a:r>
              <a:rPr lang="tr-TR" sz="2100" dirty="0"/>
              <a:t> </a:t>
            </a:r>
            <a:r>
              <a:rPr lang="tr-TR" sz="2100" dirty="0" err="1"/>
              <a:t>cells</a:t>
            </a:r>
            <a:r>
              <a:rPr lang="tr-TR" sz="2100" dirty="0"/>
              <a:t> </a:t>
            </a:r>
            <a:r>
              <a:rPr lang="tr-TR" sz="2100" dirty="0" err="1"/>
              <a:t>from</a:t>
            </a:r>
            <a:r>
              <a:rPr lang="tr-TR" sz="2100" dirty="0"/>
              <a:t> </a:t>
            </a:r>
            <a:r>
              <a:rPr lang="tr-TR" sz="2100" dirty="0" err="1"/>
              <a:t>fibroblasts</a:t>
            </a:r>
            <a:r>
              <a:rPr lang="tr-TR" sz="2100" dirty="0"/>
              <a:t> </a:t>
            </a:r>
            <a:r>
              <a:rPr lang="tr-TR" sz="2100" dirty="0" err="1"/>
              <a:t>by</a:t>
            </a:r>
            <a:r>
              <a:rPr lang="tr-TR" sz="2100" dirty="0"/>
              <a:t> </a:t>
            </a:r>
            <a:r>
              <a:rPr lang="tr-TR" sz="2100" dirty="0" err="1"/>
              <a:t>adenoviral</a:t>
            </a:r>
            <a:r>
              <a:rPr lang="tr-TR" sz="2100" dirty="0"/>
              <a:t> gene </a:t>
            </a:r>
            <a:r>
              <a:rPr lang="tr-TR" sz="2100" dirty="0" err="1"/>
              <a:t>delivery</a:t>
            </a:r>
            <a:r>
              <a:rPr lang="tr-TR" sz="2100" dirty="0"/>
              <a:t>. </a:t>
            </a:r>
            <a:r>
              <a:rPr lang="tr-TR" sz="2100" dirty="0" err="1"/>
              <a:t>Neuroscience</a:t>
            </a:r>
            <a:r>
              <a:rPr lang="tr-TR" sz="2100" dirty="0"/>
              <a:t> 2013; 250: 381-393.</a:t>
            </a:r>
          </a:p>
          <a:p>
            <a:r>
              <a:rPr lang="tr-TR" sz="2100" dirty="0"/>
              <a:t> </a:t>
            </a:r>
            <a:r>
              <a:rPr lang="tr-TR" sz="2100" dirty="0" err="1"/>
              <a:t>Satarian</a:t>
            </a:r>
            <a:r>
              <a:rPr lang="tr-TR" sz="2100" dirty="0"/>
              <a:t> L, et al. </a:t>
            </a:r>
            <a:r>
              <a:rPr lang="tr-TR" sz="2100" dirty="0" err="1"/>
              <a:t>Engrafted</a:t>
            </a:r>
            <a:r>
              <a:rPr lang="tr-TR" sz="2100" dirty="0"/>
              <a:t> </a:t>
            </a:r>
            <a:r>
              <a:rPr lang="tr-TR" sz="2100" dirty="0" err="1"/>
              <a:t>human</a:t>
            </a:r>
            <a:r>
              <a:rPr lang="tr-TR" sz="2100" dirty="0"/>
              <a:t> </a:t>
            </a:r>
            <a:r>
              <a:rPr lang="tr-TR" sz="2100" dirty="0" err="1"/>
              <a:t>induced</a:t>
            </a:r>
            <a:r>
              <a:rPr lang="tr-TR" sz="2100" dirty="0"/>
              <a:t> </a:t>
            </a:r>
            <a:r>
              <a:rPr lang="tr-TR" sz="2100" dirty="0" err="1"/>
              <a:t>pluripotent</a:t>
            </a:r>
            <a:r>
              <a:rPr lang="tr-TR" sz="2100" dirty="0"/>
              <a:t> </a:t>
            </a:r>
            <a:r>
              <a:rPr lang="tr-TR" sz="2100" dirty="0" err="1"/>
              <a:t>stem</a:t>
            </a:r>
            <a:r>
              <a:rPr lang="tr-TR" sz="2100" dirty="0"/>
              <a:t> </a:t>
            </a:r>
            <a:r>
              <a:rPr lang="tr-TR" sz="2100" dirty="0" err="1"/>
              <a:t>cellderived</a:t>
            </a:r>
            <a:r>
              <a:rPr lang="tr-TR" sz="2100" dirty="0"/>
              <a:t> </a:t>
            </a:r>
            <a:r>
              <a:rPr lang="tr-TR" sz="2100" dirty="0" err="1"/>
              <a:t>anterior</a:t>
            </a:r>
            <a:r>
              <a:rPr lang="tr-TR" sz="2100" dirty="0"/>
              <a:t> </a:t>
            </a:r>
            <a:r>
              <a:rPr lang="tr-TR" sz="2100" dirty="0" err="1"/>
              <a:t>specified</a:t>
            </a:r>
            <a:r>
              <a:rPr lang="tr-TR" sz="2100" dirty="0"/>
              <a:t> </a:t>
            </a:r>
            <a:r>
              <a:rPr lang="tr-TR" sz="2100" dirty="0" err="1"/>
              <a:t>neural</a:t>
            </a:r>
            <a:r>
              <a:rPr lang="tr-TR" sz="2100" dirty="0"/>
              <a:t> </a:t>
            </a:r>
            <a:r>
              <a:rPr lang="tr-TR" sz="2100" dirty="0" err="1"/>
              <a:t>progenitors</a:t>
            </a:r>
            <a:r>
              <a:rPr lang="tr-TR" sz="2100" dirty="0"/>
              <a:t> </a:t>
            </a:r>
            <a:r>
              <a:rPr lang="tr-TR" sz="2100" dirty="0" err="1"/>
              <a:t>protect</a:t>
            </a:r>
            <a:r>
              <a:rPr lang="tr-TR" sz="2100" dirty="0"/>
              <a:t> </a:t>
            </a:r>
            <a:r>
              <a:rPr lang="tr-TR" sz="2100" dirty="0" err="1"/>
              <a:t>the</a:t>
            </a:r>
            <a:r>
              <a:rPr lang="tr-TR" sz="2100" dirty="0"/>
              <a:t> </a:t>
            </a:r>
            <a:r>
              <a:rPr lang="tr-TR" sz="2100" dirty="0" err="1"/>
              <a:t>rat</a:t>
            </a:r>
            <a:r>
              <a:rPr lang="tr-TR" sz="2100" dirty="0"/>
              <a:t> </a:t>
            </a:r>
            <a:r>
              <a:rPr lang="tr-TR" sz="2100" dirty="0" err="1"/>
              <a:t>crushed</a:t>
            </a:r>
            <a:r>
              <a:rPr lang="tr-TR" sz="2100" dirty="0"/>
              <a:t> </a:t>
            </a:r>
            <a:r>
              <a:rPr lang="tr-TR" sz="2100" dirty="0" err="1"/>
              <a:t>optic</a:t>
            </a:r>
            <a:r>
              <a:rPr lang="tr-TR" sz="2100" dirty="0"/>
              <a:t> </a:t>
            </a:r>
            <a:r>
              <a:rPr lang="tr-TR" sz="2100" dirty="0" err="1"/>
              <a:t>nerve</a:t>
            </a:r>
            <a:r>
              <a:rPr lang="tr-TR" sz="2100" dirty="0"/>
              <a:t>. </a:t>
            </a:r>
            <a:r>
              <a:rPr lang="tr-TR" sz="2100" dirty="0" err="1"/>
              <a:t>PLoS</a:t>
            </a:r>
            <a:r>
              <a:rPr lang="tr-TR" sz="2100" dirty="0"/>
              <a:t> </a:t>
            </a:r>
            <a:r>
              <a:rPr lang="tr-TR" sz="2100" dirty="0" err="1"/>
              <a:t>One</a:t>
            </a:r>
            <a:r>
              <a:rPr lang="tr-TR" sz="2100" dirty="0"/>
              <a:t> 2013; 8: e71855. </a:t>
            </a:r>
          </a:p>
        </p:txBody>
      </p:sp>
      <p:sp>
        <p:nvSpPr>
          <p:cNvPr id="3" name="2 Başlık"/>
          <p:cNvSpPr>
            <a:spLocks noGrp="1"/>
          </p:cNvSpPr>
          <p:nvPr>
            <p:ph type="title"/>
          </p:nvPr>
        </p:nvSpPr>
        <p:spPr>
          <a:xfrm>
            <a:off x="1475656" y="188640"/>
            <a:ext cx="7416824" cy="1252728"/>
          </a:xfrm>
        </p:spPr>
        <p:txBody>
          <a:bodyPr>
            <a:normAutofit fontScale="90000"/>
          </a:bodyPr>
          <a:lstStyle/>
          <a:p>
            <a:r>
              <a:rPr lang="tr-TR" dirty="0" err="1"/>
              <a:t>Induced</a:t>
            </a:r>
            <a:r>
              <a:rPr lang="tr-TR" dirty="0"/>
              <a:t> </a:t>
            </a:r>
            <a:r>
              <a:rPr lang="tr-TR" dirty="0" err="1"/>
              <a:t>PSCs</a:t>
            </a:r>
            <a:r>
              <a:rPr lang="tr-TR" dirty="0"/>
              <a:t>-</a:t>
            </a:r>
            <a:r>
              <a:rPr lang="tr-TR" dirty="0" err="1"/>
              <a:t>In</a:t>
            </a:r>
            <a:r>
              <a:rPr lang="tr-TR" dirty="0"/>
              <a:t>-</a:t>
            </a:r>
            <a:r>
              <a:rPr lang="tr-TR" dirty="0" err="1"/>
              <a:t>vivo</a:t>
            </a:r>
            <a:r>
              <a:rPr lang="tr-TR" dirty="0"/>
              <a:t> </a:t>
            </a:r>
            <a:r>
              <a:rPr lang="tr-TR" dirty="0" err="1"/>
              <a:t>and</a:t>
            </a:r>
            <a:r>
              <a:rPr lang="tr-TR" dirty="0"/>
              <a:t> </a:t>
            </a:r>
            <a:r>
              <a:rPr lang="tr-TR" dirty="0" err="1"/>
              <a:t>In</a:t>
            </a:r>
            <a:r>
              <a:rPr lang="tr-TR" dirty="0"/>
              <a:t> </a:t>
            </a:r>
            <a:r>
              <a:rPr lang="tr-TR" dirty="0" err="1"/>
              <a:t>vitro</a:t>
            </a:r>
            <a:endParaRPr lang="tr-T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914400" y="188640"/>
            <a:ext cx="7690048" cy="1252728"/>
          </a:xfrm>
        </p:spPr>
        <p:txBody>
          <a:bodyPr/>
          <a:lstStyle/>
          <a:p>
            <a:r>
              <a:rPr lang="tr-TR" dirty="0" err="1"/>
              <a:t>iPS</a:t>
            </a:r>
            <a:r>
              <a:rPr lang="tr-TR" dirty="0"/>
              <a:t> </a:t>
            </a:r>
            <a:r>
              <a:rPr lang="tr-TR" dirty="0" err="1"/>
              <a:t>Cells</a:t>
            </a:r>
            <a:r>
              <a:rPr lang="tr-TR" dirty="0"/>
              <a:t>- </a:t>
            </a:r>
            <a:r>
              <a:rPr lang="tr-TR" dirty="0" err="1"/>
              <a:t>In</a:t>
            </a:r>
            <a:r>
              <a:rPr lang="tr-TR" dirty="0"/>
              <a:t> </a:t>
            </a:r>
            <a:r>
              <a:rPr lang="tr-TR" dirty="0" err="1"/>
              <a:t>vitro</a:t>
            </a:r>
            <a:endParaRPr lang="tr-TR" dirty="0"/>
          </a:p>
        </p:txBody>
      </p:sp>
      <p:pic>
        <p:nvPicPr>
          <p:cNvPr id="84994" name="Picture 2"/>
          <p:cNvPicPr>
            <a:picLocks noGrp="1" noChangeAspect="1" noChangeArrowheads="1"/>
          </p:cNvPicPr>
          <p:nvPr>
            <p:ph idx="1"/>
          </p:nvPr>
        </p:nvPicPr>
        <p:blipFill>
          <a:blip r:embed="rId2" cstate="print"/>
          <a:srcRect/>
          <a:stretch>
            <a:fillRect/>
          </a:stretch>
        </p:blipFill>
        <p:spPr bwMode="auto">
          <a:xfrm>
            <a:off x="2555776" y="1484784"/>
            <a:ext cx="3721467" cy="3449638"/>
          </a:xfrm>
          <a:prstGeom prst="rect">
            <a:avLst/>
          </a:prstGeom>
          <a:noFill/>
          <a:ln w="9525">
            <a:noFill/>
            <a:miter lim="800000"/>
            <a:headEnd/>
            <a:tailEnd/>
          </a:ln>
        </p:spPr>
      </p:pic>
      <p:sp>
        <p:nvSpPr>
          <p:cNvPr id="5" name="4 Dikdörtgen"/>
          <p:cNvSpPr/>
          <p:nvPr/>
        </p:nvSpPr>
        <p:spPr>
          <a:xfrm>
            <a:off x="971600" y="5013176"/>
            <a:ext cx="7200800" cy="1354217"/>
          </a:xfrm>
          <a:prstGeom prst="rect">
            <a:avLst/>
          </a:prstGeom>
        </p:spPr>
        <p:txBody>
          <a:bodyPr wrap="square">
            <a:spAutoFit/>
          </a:bodyPr>
          <a:lstStyle/>
          <a:p>
            <a:endParaRPr lang="tr-TR" dirty="0"/>
          </a:p>
          <a:p>
            <a:r>
              <a:rPr lang="tr-TR" dirty="0" err="1"/>
              <a:t>iPS</a:t>
            </a:r>
            <a:r>
              <a:rPr lang="tr-TR" dirty="0"/>
              <a:t>  c</a:t>
            </a:r>
            <a:r>
              <a:rPr lang="en-US" dirty="0"/>
              <a:t>ells can form optic vesicle-like structures that could be used as a model system to study the development of the retina</a:t>
            </a:r>
            <a:r>
              <a:rPr lang="tr-TR" dirty="0"/>
              <a:t>. </a:t>
            </a:r>
          </a:p>
          <a:p>
            <a:endParaRPr lang="tr-TR" dirty="0"/>
          </a:p>
          <a:p>
            <a:r>
              <a:rPr lang="tr-TR" sz="1000" dirty="0" err="1"/>
              <a:t>Zhong</a:t>
            </a:r>
            <a:r>
              <a:rPr lang="tr-TR" sz="1000" dirty="0"/>
              <a:t> et al. </a:t>
            </a:r>
            <a:r>
              <a:rPr lang="tr-TR" sz="1000" dirty="0" err="1"/>
              <a:t>Formation</a:t>
            </a:r>
            <a:r>
              <a:rPr lang="tr-TR" sz="1000" dirty="0"/>
              <a:t> of  3  D total retina </a:t>
            </a:r>
            <a:r>
              <a:rPr lang="tr-TR" sz="1000" dirty="0" err="1"/>
              <a:t>from</a:t>
            </a:r>
            <a:r>
              <a:rPr lang="tr-TR" sz="1000" dirty="0"/>
              <a:t> </a:t>
            </a:r>
            <a:r>
              <a:rPr lang="tr-TR" sz="1000" dirty="0" err="1"/>
              <a:t>iPSC</a:t>
            </a:r>
            <a:r>
              <a:rPr lang="tr-TR" sz="1000" dirty="0"/>
              <a:t> in </a:t>
            </a:r>
            <a:r>
              <a:rPr lang="tr-TR" sz="1000" dirty="0" err="1"/>
              <a:t>vitro</a:t>
            </a:r>
            <a:r>
              <a:rPr lang="tr-TR" sz="1000" dirty="0"/>
              <a:t>. </a:t>
            </a:r>
            <a:r>
              <a:rPr lang="en-US" sz="1000" dirty="0"/>
              <a:t>Nat </a:t>
            </a:r>
            <a:r>
              <a:rPr lang="en-US" sz="1000" dirty="0" err="1"/>
              <a:t>Commun</a:t>
            </a:r>
            <a:r>
              <a:rPr lang="en-US" sz="1000" dirty="0"/>
              <a:t>. Author manuscript; available in PMC 2015 March 23</a:t>
            </a:r>
            <a:endParaRPr lang="tr-TR"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dirty="0"/>
          </a:p>
        </p:txBody>
      </p:sp>
      <p:pic>
        <p:nvPicPr>
          <p:cNvPr id="80898" name="Picture 2" descr="C:\Users\Ayse\Desktop\Kök hücre sunumları\fotolar\images (6).jpg"/>
          <p:cNvPicPr>
            <a:picLocks noGrp="1" noChangeAspect="1" noChangeArrowheads="1"/>
          </p:cNvPicPr>
          <p:nvPr>
            <p:ph idx="1"/>
          </p:nvPr>
        </p:nvPicPr>
        <p:blipFill>
          <a:blip r:embed="rId2" cstate="print"/>
          <a:srcRect/>
          <a:stretch>
            <a:fillRect/>
          </a:stretch>
        </p:blipFill>
        <p:spPr bwMode="auto">
          <a:xfrm>
            <a:off x="2843808" y="260648"/>
            <a:ext cx="3024336" cy="3456384"/>
          </a:xfrm>
          <a:prstGeom prst="rect">
            <a:avLst/>
          </a:prstGeom>
          <a:noFill/>
        </p:spPr>
      </p:pic>
      <p:pic>
        <p:nvPicPr>
          <p:cNvPr id="80899" name="Picture 3" descr="C:\Users\Ayse\Desktop\Kök hücre sunumları\fotolar\images (7).jpg"/>
          <p:cNvPicPr>
            <a:picLocks noChangeAspect="1" noChangeArrowheads="1"/>
          </p:cNvPicPr>
          <p:nvPr/>
        </p:nvPicPr>
        <p:blipFill>
          <a:blip r:embed="rId3" cstate="print"/>
          <a:srcRect/>
          <a:stretch>
            <a:fillRect/>
          </a:stretch>
        </p:blipFill>
        <p:spPr bwMode="auto">
          <a:xfrm>
            <a:off x="2483768" y="3728864"/>
            <a:ext cx="3744416" cy="31291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0899"/>
                                        </p:tgtEl>
                                        <p:attrNameLst>
                                          <p:attrName>style.visibility</p:attrName>
                                        </p:attrNameLst>
                                      </p:cBhvr>
                                      <p:to>
                                        <p:strVal val="visible"/>
                                      </p:to>
                                    </p:set>
                                    <p:anim calcmode="lin" valueType="num">
                                      <p:cBhvr additive="base">
                                        <p:cTn id="7" dur="1000" fill="hold"/>
                                        <p:tgtEl>
                                          <p:spTgt spid="80899"/>
                                        </p:tgtEl>
                                        <p:attrNameLst>
                                          <p:attrName>ppt_x</p:attrName>
                                        </p:attrNameLst>
                                      </p:cBhvr>
                                      <p:tavLst>
                                        <p:tav tm="0">
                                          <p:val>
                                            <p:strVal val="#ppt_x"/>
                                          </p:val>
                                        </p:tav>
                                        <p:tav tm="100000">
                                          <p:val>
                                            <p:strVal val="#ppt_x"/>
                                          </p:val>
                                        </p:tav>
                                      </p:tavLst>
                                    </p:anim>
                                    <p:anim calcmode="lin" valueType="num">
                                      <p:cBhvr additive="base">
                                        <p:cTn id="8" dur="1000" fill="hold"/>
                                        <p:tgtEl>
                                          <p:spTgt spid="808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normAutofit/>
          </a:bodyPr>
          <a:lstStyle/>
          <a:p>
            <a:pPr algn="just"/>
            <a:r>
              <a:rPr lang="en-US" sz="2000" dirty="0"/>
              <a:t>(1) (NCT02162953) Development of Induced </a:t>
            </a:r>
            <a:r>
              <a:rPr lang="en-US" sz="2000" dirty="0" err="1"/>
              <a:t>Pluripotent</a:t>
            </a:r>
            <a:r>
              <a:rPr lang="en-US" sz="2000" dirty="0"/>
              <a:t> Stem Cells from Patients with Best Disease and Other Inherited Retinal Degenerative Diseases</a:t>
            </a:r>
            <a:endParaRPr lang="tr-TR" sz="2000" dirty="0"/>
          </a:p>
          <a:p>
            <a:pPr algn="just">
              <a:buNone/>
            </a:pPr>
            <a:endParaRPr lang="tr-TR" sz="2000" dirty="0"/>
          </a:p>
          <a:p>
            <a:pPr algn="just"/>
            <a:r>
              <a:rPr lang="en-US" sz="2000" dirty="0"/>
              <a:t> (2) (NCT01432847) Generation of induced </a:t>
            </a:r>
            <a:r>
              <a:rPr lang="en-US" sz="2000" dirty="0" err="1"/>
              <a:t>pluripotent</a:t>
            </a:r>
            <a:r>
              <a:rPr lang="en-US" sz="2000" dirty="0"/>
              <a:t> stem (</a:t>
            </a:r>
            <a:r>
              <a:rPr lang="en-US" sz="2000" dirty="0" err="1"/>
              <a:t>iPS</a:t>
            </a:r>
            <a:r>
              <a:rPr lang="en-US" sz="2000" dirty="0"/>
              <a:t>) Cell Lines from Somatic Cells of Participants with Eye Diseases and from Somatic Cells of Matched Controls.</a:t>
            </a:r>
            <a:endParaRPr lang="tr-TR" sz="2000" dirty="0"/>
          </a:p>
        </p:txBody>
      </p:sp>
      <p:sp>
        <p:nvSpPr>
          <p:cNvPr id="3" name="2 Başlık"/>
          <p:cNvSpPr>
            <a:spLocks noGrp="1"/>
          </p:cNvSpPr>
          <p:nvPr>
            <p:ph type="title"/>
          </p:nvPr>
        </p:nvSpPr>
        <p:spPr>
          <a:xfrm>
            <a:off x="914400" y="260648"/>
            <a:ext cx="8229600" cy="1252728"/>
          </a:xfrm>
        </p:spPr>
        <p:txBody>
          <a:bodyPr>
            <a:normAutofit fontScale="90000"/>
          </a:bodyPr>
          <a:lstStyle/>
          <a:p>
            <a:r>
              <a:rPr lang="tr-TR" sz="4000" dirty="0"/>
              <a:t>REGISTERED CLINICAL TRIALS WITH IPSC</a:t>
            </a:r>
            <a:br>
              <a:rPr lang="tr-TR" sz="4000" dirty="0"/>
            </a:br>
            <a:r>
              <a:rPr lang="tr-TR" sz="4000" dirty="0" err="1"/>
              <a:t>clinicaltrials</a:t>
            </a:r>
            <a:r>
              <a:rPr lang="tr-TR" sz="4000" dirty="0"/>
              <a:t>.gov</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normAutofit fontScale="92500" lnSpcReduction="10000"/>
          </a:bodyPr>
          <a:lstStyle/>
          <a:p>
            <a:r>
              <a:rPr lang="tr-TR" dirty="0" err="1"/>
              <a:t>Differentiate</a:t>
            </a:r>
            <a:r>
              <a:rPr lang="tr-TR" dirty="0"/>
              <a:t> </a:t>
            </a:r>
            <a:r>
              <a:rPr lang="tr-TR" dirty="0" err="1"/>
              <a:t>into</a:t>
            </a:r>
            <a:r>
              <a:rPr lang="tr-TR" dirty="0"/>
              <a:t> </a:t>
            </a:r>
            <a:r>
              <a:rPr lang="tr-TR" dirty="0" err="1"/>
              <a:t>neuralcells</a:t>
            </a:r>
            <a:r>
              <a:rPr lang="tr-TR" dirty="0"/>
              <a:t>, </a:t>
            </a:r>
            <a:r>
              <a:rPr lang="tr-TR" dirty="0" err="1"/>
              <a:t>astrocytes</a:t>
            </a:r>
            <a:r>
              <a:rPr lang="tr-TR" dirty="0"/>
              <a:t>, RPE </a:t>
            </a:r>
            <a:r>
              <a:rPr lang="tr-TR" dirty="0" err="1"/>
              <a:t>and</a:t>
            </a:r>
            <a:r>
              <a:rPr lang="tr-TR" dirty="0"/>
              <a:t> </a:t>
            </a:r>
            <a:r>
              <a:rPr lang="tr-TR" dirty="0" err="1"/>
              <a:t>photoreceptor</a:t>
            </a:r>
            <a:r>
              <a:rPr lang="tr-TR" dirty="0"/>
              <a:t>-</a:t>
            </a:r>
            <a:r>
              <a:rPr lang="tr-TR" dirty="0" err="1"/>
              <a:t>like</a:t>
            </a:r>
            <a:r>
              <a:rPr lang="tr-TR" dirty="0"/>
              <a:t> </a:t>
            </a:r>
            <a:r>
              <a:rPr lang="tr-TR" dirty="0" err="1"/>
              <a:t>cells</a:t>
            </a:r>
            <a:r>
              <a:rPr lang="tr-TR" dirty="0"/>
              <a:t>.</a:t>
            </a:r>
          </a:p>
          <a:p>
            <a:pPr>
              <a:buNone/>
            </a:pPr>
            <a:r>
              <a:rPr lang="tr-TR" dirty="0"/>
              <a:t> </a:t>
            </a:r>
          </a:p>
          <a:p>
            <a:r>
              <a:rPr lang="tr-TR" dirty="0" err="1"/>
              <a:t>Expressed</a:t>
            </a:r>
            <a:r>
              <a:rPr lang="tr-TR" dirty="0"/>
              <a:t> </a:t>
            </a:r>
            <a:r>
              <a:rPr lang="tr-TR" dirty="0" err="1"/>
              <a:t>photoreseptor</a:t>
            </a:r>
            <a:r>
              <a:rPr lang="tr-TR" dirty="0"/>
              <a:t> </a:t>
            </a:r>
            <a:r>
              <a:rPr lang="tr-TR" dirty="0" err="1"/>
              <a:t>and</a:t>
            </a:r>
            <a:r>
              <a:rPr lang="tr-TR" dirty="0"/>
              <a:t> </a:t>
            </a:r>
            <a:r>
              <a:rPr lang="tr-TR" dirty="0" err="1"/>
              <a:t>neuronal</a:t>
            </a:r>
            <a:r>
              <a:rPr lang="tr-TR" dirty="0"/>
              <a:t> </a:t>
            </a:r>
            <a:r>
              <a:rPr lang="tr-TR" dirty="0" err="1"/>
              <a:t>markers</a:t>
            </a:r>
            <a:r>
              <a:rPr lang="tr-TR" dirty="0"/>
              <a:t>.</a:t>
            </a:r>
          </a:p>
          <a:p>
            <a:endParaRPr lang="tr-TR" dirty="0"/>
          </a:p>
          <a:p>
            <a:pPr>
              <a:buNone/>
            </a:pPr>
            <a:endParaRPr lang="tr-TR" dirty="0"/>
          </a:p>
          <a:p>
            <a:pPr>
              <a:buNone/>
            </a:pPr>
            <a:r>
              <a:rPr lang="tr-TR" dirty="0"/>
              <a:t>     </a:t>
            </a:r>
            <a:r>
              <a:rPr lang="tr-TR" sz="1200" dirty="0" err="1"/>
              <a:t>KicicA</a:t>
            </a:r>
            <a:r>
              <a:rPr lang="tr-TR" sz="1200" dirty="0"/>
              <a:t>, et al. </a:t>
            </a:r>
            <a:r>
              <a:rPr lang="tr-TR" sz="1200" dirty="0" err="1"/>
              <a:t>Differentiation</a:t>
            </a:r>
            <a:r>
              <a:rPr lang="tr-TR" sz="1200" dirty="0"/>
              <a:t> of </a:t>
            </a:r>
            <a:r>
              <a:rPr lang="tr-TR" sz="1200" dirty="0" err="1"/>
              <a:t>marrow</a:t>
            </a:r>
            <a:r>
              <a:rPr lang="tr-TR" sz="1200" dirty="0"/>
              <a:t> </a:t>
            </a:r>
            <a:r>
              <a:rPr lang="tr-TR" sz="1200" dirty="0" err="1"/>
              <a:t>stromal</a:t>
            </a:r>
            <a:r>
              <a:rPr lang="tr-TR" sz="1200" dirty="0"/>
              <a:t> </a:t>
            </a:r>
            <a:r>
              <a:rPr lang="tr-TR" sz="1200" dirty="0" err="1"/>
              <a:t>cells</a:t>
            </a:r>
            <a:r>
              <a:rPr lang="tr-TR" sz="1200" dirty="0"/>
              <a:t> </a:t>
            </a:r>
            <a:r>
              <a:rPr lang="tr-TR" sz="1200" dirty="0" err="1"/>
              <a:t>into</a:t>
            </a:r>
            <a:r>
              <a:rPr lang="tr-TR" sz="1200" dirty="0"/>
              <a:t> </a:t>
            </a:r>
            <a:r>
              <a:rPr lang="tr-TR" sz="1200" dirty="0" err="1"/>
              <a:t>photoreceptors</a:t>
            </a:r>
            <a:r>
              <a:rPr lang="tr-TR" sz="1200" dirty="0"/>
              <a:t> in </a:t>
            </a:r>
            <a:r>
              <a:rPr lang="tr-TR" sz="1200" dirty="0" err="1"/>
              <a:t>the</a:t>
            </a:r>
            <a:r>
              <a:rPr lang="tr-TR" sz="1200" dirty="0"/>
              <a:t> </a:t>
            </a:r>
            <a:r>
              <a:rPr lang="tr-TR" sz="1200" dirty="0" err="1"/>
              <a:t>rat</a:t>
            </a:r>
            <a:r>
              <a:rPr lang="tr-TR" sz="1200" dirty="0"/>
              <a:t> </a:t>
            </a:r>
            <a:r>
              <a:rPr lang="tr-TR" sz="1200" dirty="0" err="1"/>
              <a:t>eye</a:t>
            </a:r>
            <a:r>
              <a:rPr lang="tr-TR" sz="1200" dirty="0"/>
              <a:t>. J of </a:t>
            </a:r>
            <a:r>
              <a:rPr lang="tr-TR" sz="1200" dirty="0" err="1"/>
              <a:t>Neuroscience</a:t>
            </a:r>
            <a:r>
              <a:rPr lang="tr-TR" sz="1200" dirty="0"/>
              <a:t> 2003;23(21):7742-7749 . </a:t>
            </a:r>
          </a:p>
          <a:p>
            <a:pPr>
              <a:buNone/>
            </a:pPr>
            <a:r>
              <a:rPr lang="tr-TR" sz="1200" dirty="0"/>
              <a:t>        - </a:t>
            </a:r>
            <a:r>
              <a:rPr lang="tr-TR" sz="1200" dirty="0" err="1"/>
              <a:t>PanH</a:t>
            </a:r>
            <a:r>
              <a:rPr lang="tr-TR" sz="1200" dirty="0"/>
              <a:t>,</a:t>
            </a:r>
            <a:r>
              <a:rPr lang="tr-TR" sz="1200" dirty="0" err="1"/>
              <a:t>LiuX</a:t>
            </a:r>
            <a:r>
              <a:rPr lang="tr-TR" sz="1200" dirty="0"/>
              <a:t>,</a:t>
            </a:r>
            <a:r>
              <a:rPr lang="tr-TR" sz="1200" dirty="0" err="1"/>
              <a:t>WuJ</a:t>
            </a:r>
            <a:r>
              <a:rPr lang="tr-TR" sz="1200" dirty="0"/>
              <a:t>,</a:t>
            </a:r>
            <a:r>
              <a:rPr lang="tr-TR" sz="1200" dirty="0" err="1"/>
              <a:t>TianY</a:t>
            </a:r>
            <a:r>
              <a:rPr lang="tr-TR" sz="1200" dirty="0"/>
              <a:t>,</a:t>
            </a:r>
            <a:r>
              <a:rPr lang="tr-TR" sz="1200" dirty="0" err="1"/>
              <a:t>ZhangS</a:t>
            </a:r>
            <a:r>
              <a:rPr lang="tr-TR" sz="1200" dirty="0"/>
              <a:t>,</a:t>
            </a:r>
            <a:r>
              <a:rPr lang="tr-TR" sz="1200" dirty="0" err="1"/>
              <a:t>LinZ</a:t>
            </a:r>
            <a:r>
              <a:rPr lang="tr-TR" sz="1200" dirty="0"/>
              <a:t>,</a:t>
            </a:r>
            <a:r>
              <a:rPr lang="tr-TR" sz="1200" dirty="0" err="1"/>
              <a:t>HuangQ</a:t>
            </a:r>
            <a:r>
              <a:rPr lang="tr-TR" sz="1200" dirty="0"/>
              <a:t>.</a:t>
            </a:r>
            <a:r>
              <a:rPr lang="tr-TR" sz="1200" dirty="0" err="1"/>
              <a:t>Fateandprotective</a:t>
            </a:r>
            <a:r>
              <a:rPr lang="tr-TR" sz="1200" dirty="0"/>
              <a:t> </a:t>
            </a:r>
            <a:r>
              <a:rPr lang="tr-TR" sz="1200" dirty="0" err="1"/>
              <a:t>effect</a:t>
            </a:r>
            <a:r>
              <a:rPr lang="tr-TR" sz="1200" dirty="0"/>
              <a:t> of </a:t>
            </a:r>
            <a:r>
              <a:rPr lang="tr-TR" sz="1200" dirty="0" err="1"/>
              <a:t>marrow</a:t>
            </a:r>
            <a:r>
              <a:rPr lang="tr-TR" sz="1200" dirty="0"/>
              <a:t> </a:t>
            </a:r>
            <a:r>
              <a:rPr lang="tr-TR" sz="1200" dirty="0" err="1"/>
              <a:t>stromal</a:t>
            </a:r>
            <a:r>
              <a:rPr lang="tr-TR" sz="1200" dirty="0"/>
              <a:t> </a:t>
            </a:r>
            <a:r>
              <a:rPr lang="tr-TR" sz="1200" dirty="0" err="1"/>
              <a:t>cells</a:t>
            </a:r>
            <a:r>
              <a:rPr lang="tr-TR" sz="1200" dirty="0"/>
              <a:t> </a:t>
            </a:r>
            <a:r>
              <a:rPr lang="tr-TR" sz="1200" dirty="0" err="1"/>
              <a:t>after</a:t>
            </a:r>
            <a:r>
              <a:rPr lang="tr-TR" sz="1200" dirty="0"/>
              <a:t> </a:t>
            </a:r>
            <a:r>
              <a:rPr lang="tr-TR" sz="1200" dirty="0" err="1"/>
              <a:t>subretinal</a:t>
            </a:r>
            <a:r>
              <a:rPr lang="tr-TR" sz="1200" dirty="0"/>
              <a:t> </a:t>
            </a:r>
            <a:r>
              <a:rPr lang="tr-TR" sz="1200" dirty="0" err="1"/>
              <a:t>transplantation</a:t>
            </a:r>
            <a:r>
              <a:rPr lang="tr-TR" sz="1200" dirty="0"/>
              <a:t>. 2008;40(3):202-208</a:t>
            </a:r>
          </a:p>
          <a:p>
            <a:pPr>
              <a:buNone/>
            </a:pPr>
            <a:r>
              <a:rPr lang="tr-TR" sz="1200" dirty="0"/>
              <a:t>        - </a:t>
            </a:r>
            <a:r>
              <a:rPr lang="en-US" sz="1200" dirty="0" err="1"/>
              <a:t>HuoDM</a:t>
            </a:r>
            <a:r>
              <a:rPr lang="en-US" sz="1200" dirty="0"/>
              <a:t>,</a:t>
            </a:r>
            <a:r>
              <a:rPr lang="tr-TR" sz="1200" dirty="0"/>
              <a:t>et al. </a:t>
            </a:r>
            <a:r>
              <a:rPr lang="en-US" sz="1200" dirty="0"/>
              <a:t>Differentiation of </a:t>
            </a:r>
            <a:r>
              <a:rPr lang="en-US" sz="1200" dirty="0" err="1"/>
              <a:t>mesenchymal</a:t>
            </a:r>
            <a:r>
              <a:rPr lang="en-US" sz="1200" dirty="0"/>
              <a:t> stem cell in the </a:t>
            </a:r>
            <a:r>
              <a:rPr lang="en-US" sz="1200" dirty="0" err="1"/>
              <a:t>microenviroment</a:t>
            </a:r>
            <a:r>
              <a:rPr lang="tr-TR" sz="1200" dirty="0"/>
              <a:t> </a:t>
            </a:r>
            <a:r>
              <a:rPr lang="en-US" sz="1200" dirty="0"/>
              <a:t>of</a:t>
            </a:r>
            <a:r>
              <a:rPr lang="tr-TR" sz="1200" dirty="0"/>
              <a:t> </a:t>
            </a:r>
            <a:r>
              <a:rPr lang="en-US" sz="1200" dirty="0"/>
              <a:t>retinitis</a:t>
            </a:r>
            <a:r>
              <a:rPr lang="tr-TR" sz="1200" dirty="0"/>
              <a:t> </a:t>
            </a:r>
            <a:r>
              <a:rPr lang="en-US" sz="1200" dirty="0" err="1"/>
              <a:t>pigmentosa</a:t>
            </a:r>
            <a:r>
              <a:rPr lang="tr-TR" sz="1200" dirty="0"/>
              <a:t> </a:t>
            </a:r>
            <a:r>
              <a:rPr lang="tr-TR" sz="1200" dirty="0" err="1"/>
              <a:t>Int</a:t>
            </a:r>
            <a:r>
              <a:rPr lang="tr-TR" sz="1200" dirty="0"/>
              <a:t> J </a:t>
            </a:r>
            <a:r>
              <a:rPr lang="tr-TR" sz="1200" dirty="0" err="1"/>
              <a:t>Ophthalmology</a:t>
            </a:r>
            <a:r>
              <a:rPr lang="tr-TR" sz="1200" dirty="0"/>
              <a:t> </a:t>
            </a:r>
            <a:r>
              <a:rPr lang="en-US" sz="1200" dirty="0"/>
              <a:t> 2010;3(3):216-219</a:t>
            </a:r>
            <a:endParaRPr lang="tr-TR" sz="1200" dirty="0"/>
          </a:p>
          <a:p>
            <a:pPr>
              <a:buNone/>
            </a:pPr>
            <a:endParaRPr lang="tr-TR" sz="1200" dirty="0"/>
          </a:p>
          <a:p>
            <a:pPr>
              <a:buNone/>
            </a:pPr>
            <a:endParaRPr lang="tr-TR" sz="1200" dirty="0"/>
          </a:p>
        </p:txBody>
      </p:sp>
      <p:sp>
        <p:nvSpPr>
          <p:cNvPr id="3" name="2 Başlık"/>
          <p:cNvSpPr>
            <a:spLocks noGrp="1"/>
          </p:cNvSpPr>
          <p:nvPr>
            <p:ph type="title"/>
          </p:nvPr>
        </p:nvSpPr>
        <p:spPr>
          <a:xfrm>
            <a:off x="1115616" y="188640"/>
            <a:ext cx="8028384" cy="1252728"/>
          </a:xfrm>
        </p:spPr>
        <p:txBody>
          <a:bodyPr/>
          <a:lstStyle/>
          <a:p>
            <a:r>
              <a:rPr lang="tr-TR" dirty="0"/>
              <a:t>Bone </a:t>
            </a:r>
            <a:r>
              <a:rPr lang="tr-TR" dirty="0" err="1"/>
              <a:t>Marrow</a:t>
            </a:r>
            <a:r>
              <a:rPr lang="tr-TR" dirty="0"/>
              <a:t> </a:t>
            </a:r>
            <a:r>
              <a:rPr lang="tr-TR" dirty="0" err="1"/>
              <a:t>Derivated</a:t>
            </a:r>
            <a:r>
              <a:rPr lang="tr-TR" dirty="0"/>
              <a:t> MSC</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00808"/>
            <a:ext cx="7408333" cy="4896544"/>
          </a:xfrm>
        </p:spPr>
        <p:txBody>
          <a:bodyPr>
            <a:normAutofit fontScale="62500" lnSpcReduction="20000"/>
          </a:bodyPr>
          <a:lstStyle/>
          <a:p>
            <a:r>
              <a:rPr lang="tr-TR" dirty="0"/>
              <a:t>1) NCT01736059- </a:t>
            </a:r>
            <a:r>
              <a:rPr lang="en-US" dirty="0"/>
              <a:t>Clinical Trial of </a:t>
            </a:r>
            <a:r>
              <a:rPr lang="en-US" dirty="0" err="1"/>
              <a:t>Autologous</a:t>
            </a:r>
            <a:r>
              <a:rPr lang="en-US" dirty="0"/>
              <a:t> </a:t>
            </a:r>
            <a:r>
              <a:rPr lang="en-US" dirty="0" err="1"/>
              <a:t>Intravitreal</a:t>
            </a:r>
            <a:r>
              <a:rPr lang="en-US" dirty="0"/>
              <a:t> Bone-marrow CD34+ Stem Cells for Retinopathy</a:t>
            </a:r>
            <a:r>
              <a:rPr lang="tr-TR" dirty="0"/>
              <a:t>. </a:t>
            </a:r>
            <a:r>
              <a:rPr lang="tr-TR" dirty="0" err="1"/>
              <a:t>Non</a:t>
            </a:r>
            <a:r>
              <a:rPr lang="tr-TR" dirty="0"/>
              <a:t>-</a:t>
            </a:r>
            <a:r>
              <a:rPr lang="tr-TR" dirty="0" err="1"/>
              <a:t>exudative</a:t>
            </a:r>
            <a:r>
              <a:rPr lang="tr-TR" dirty="0"/>
              <a:t> AMD, </a:t>
            </a:r>
            <a:r>
              <a:rPr lang="tr-TR" dirty="0" err="1"/>
              <a:t>Diabetic</a:t>
            </a:r>
            <a:r>
              <a:rPr lang="tr-TR" dirty="0"/>
              <a:t> </a:t>
            </a:r>
            <a:r>
              <a:rPr lang="tr-TR" dirty="0" err="1"/>
              <a:t>Retinopathy</a:t>
            </a:r>
            <a:r>
              <a:rPr lang="tr-TR" dirty="0"/>
              <a:t>. RVO, RP, </a:t>
            </a:r>
            <a:r>
              <a:rPr lang="tr-TR" dirty="0" err="1"/>
              <a:t>Hereditary</a:t>
            </a:r>
            <a:r>
              <a:rPr lang="tr-TR" dirty="0"/>
              <a:t> </a:t>
            </a:r>
            <a:r>
              <a:rPr lang="tr-TR" dirty="0" err="1"/>
              <a:t>Macular</a:t>
            </a:r>
            <a:r>
              <a:rPr lang="tr-TR" dirty="0"/>
              <a:t> </a:t>
            </a:r>
            <a:r>
              <a:rPr lang="tr-TR" dirty="0" err="1"/>
              <a:t>Degeneration</a:t>
            </a:r>
            <a:r>
              <a:rPr lang="tr-TR" dirty="0"/>
              <a:t>.</a:t>
            </a:r>
          </a:p>
          <a:p>
            <a:pPr>
              <a:buNone/>
            </a:pPr>
            <a:endParaRPr lang="en-US" dirty="0"/>
          </a:p>
          <a:p>
            <a:r>
              <a:rPr lang="tr-TR" dirty="0"/>
              <a:t>2)</a:t>
            </a:r>
            <a:r>
              <a:rPr lang="en-US" dirty="0"/>
              <a:t> </a:t>
            </a:r>
            <a:r>
              <a:rPr lang="tr-TR" dirty="0"/>
              <a:t>NCT01560715- </a:t>
            </a:r>
            <a:r>
              <a:rPr lang="en-US" dirty="0" err="1"/>
              <a:t>Autologous</a:t>
            </a:r>
            <a:r>
              <a:rPr lang="en-US" dirty="0"/>
              <a:t> Bone Marrow-Derived Stem Cells Transplantation For R</a:t>
            </a:r>
            <a:r>
              <a:rPr lang="tr-TR" dirty="0"/>
              <a:t>P </a:t>
            </a:r>
            <a:r>
              <a:rPr lang="en-US" b="1" dirty="0"/>
              <a:t>(RETICELL)</a:t>
            </a:r>
            <a:endParaRPr lang="tr-TR" b="1" dirty="0"/>
          </a:p>
          <a:p>
            <a:pPr>
              <a:buNone/>
            </a:pPr>
            <a:endParaRPr lang="tr-TR" dirty="0"/>
          </a:p>
          <a:p>
            <a:r>
              <a:rPr lang="tr-TR" dirty="0"/>
              <a:t>3) NCT02280135- </a:t>
            </a:r>
            <a:r>
              <a:rPr lang="en-US" dirty="0"/>
              <a:t>Clinical Trial of </a:t>
            </a:r>
            <a:r>
              <a:rPr lang="en-US" dirty="0" err="1"/>
              <a:t>Intravitreal</a:t>
            </a:r>
            <a:r>
              <a:rPr lang="en-US" dirty="0"/>
              <a:t> Injection of </a:t>
            </a:r>
            <a:r>
              <a:rPr lang="en-US" dirty="0" err="1"/>
              <a:t>Autologous</a:t>
            </a:r>
            <a:r>
              <a:rPr lang="en-US" dirty="0"/>
              <a:t> Bone Marrow Stem Cells in Patients With Retinitis </a:t>
            </a:r>
            <a:r>
              <a:rPr lang="en-US" dirty="0" err="1"/>
              <a:t>Pigmentosa</a:t>
            </a:r>
            <a:r>
              <a:rPr lang="en-US" dirty="0"/>
              <a:t> (TC/RP)</a:t>
            </a:r>
            <a:endParaRPr lang="tr-TR" dirty="0"/>
          </a:p>
          <a:p>
            <a:pPr>
              <a:buNone/>
            </a:pPr>
            <a:endParaRPr lang="tr-TR" dirty="0"/>
          </a:p>
          <a:p>
            <a:r>
              <a:rPr lang="tr-TR" dirty="0"/>
              <a:t>4)NCT01068561- </a:t>
            </a:r>
            <a:r>
              <a:rPr lang="en-US" dirty="0" err="1"/>
              <a:t>Autologous</a:t>
            </a:r>
            <a:r>
              <a:rPr lang="en-US" dirty="0"/>
              <a:t> Bone Marrow-Derived Stem Cells Transplantation For Retinitis </a:t>
            </a:r>
            <a:r>
              <a:rPr lang="en-US" dirty="0" err="1"/>
              <a:t>Pigmentosa</a:t>
            </a:r>
            <a:endParaRPr lang="tr-TR" dirty="0"/>
          </a:p>
          <a:p>
            <a:pPr>
              <a:buNone/>
            </a:pPr>
            <a:endParaRPr lang="en-US" dirty="0"/>
          </a:p>
          <a:p>
            <a:r>
              <a:rPr lang="tr-TR" dirty="0"/>
              <a:t>5) NCT01914913- </a:t>
            </a:r>
            <a:r>
              <a:rPr lang="en-US" dirty="0"/>
              <a:t>Clinical Study to Evaluate Safety and Efficacy of BMMNC in Retinitis </a:t>
            </a:r>
            <a:r>
              <a:rPr lang="en-US" dirty="0" err="1"/>
              <a:t>Pigmentosa</a:t>
            </a:r>
            <a:endParaRPr lang="tr-TR" dirty="0"/>
          </a:p>
          <a:p>
            <a:endParaRPr lang="en-US" dirty="0"/>
          </a:p>
          <a:p>
            <a:r>
              <a:rPr lang="tr-TR" dirty="0"/>
              <a:t>6) NCT01531348-</a:t>
            </a:r>
            <a:r>
              <a:rPr lang="en-US" dirty="0"/>
              <a:t>Feasibility and Safety of Adult Human Bone Marrow-derived </a:t>
            </a:r>
            <a:r>
              <a:rPr lang="en-US" dirty="0" err="1"/>
              <a:t>Mesenchymal</a:t>
            </a:r>
            <a:r>
              <a:rPr lang="en-US" dirty="0"/>
              <a:t> Stem Cells by </a:t>
            </a:r>
            <a:r>
              <a:rPr lang="en-US" dirty="0" err="1"/>
              <a:t>Intravitreal</a:t>
            </a:r>
            <a:r>
              <a:rPr lang="en-US" dirty="0"/>
              <a:t> Injection in Patients With Retinitis </a:t>
            </a:r>
            <a:r>
              <a:rPr lang="en-US" dirty="0" err="1"/>
              <a:t>Pigmentosa</a:t>
            </a:r>
            <a:endParaRPr lang="tr-TR" dirty="0"/>
          </a:p>
          <a:p>
            <a:pPr>
              <a:buNone/>
            </a:pPr>
            <a:endParaRPr lang="en-US" dirty="0"/>
          </a:p>
          <a:p>
            <a:r>
              <a:rPr lang="tr-TR" dirty="0"/>
              <a:t>7) NCT01518127-</a:t>
            </a:r>
            <a:r>
              <a:rPr lang="en-US" dirty="0" err="1"/>
              <a:t>Intravitreal</a:t>
            </a:r>
            <a:r>
              <a:rPr lang="en-US" dirty="0"/>
              <a:t> Bone Marrow-Derived Stem Cells in Patients With Macular Degeneration (AMDCELL)</a:t>
            </a:r>
          </a:p>
          <a:p>
            <a:endParaRPr lang="en-US" b="1" dirty="0"/>
          </a:p>
          <a:p>
            <a:endParaRPr lang="tr-TR" dirty="0"/>
          </a:p>
        </p:txBody>
      </p:sp>
      <p:sp>
        <p:nvSpPr>
          <p:cNvPr id="3" name="2 Başlık"/>
          <p:cNvSpPr>
            <a:spLocks noGrp="1"/>
          </p:cNvSpPr>
          <p:nvPr>
            <p:ph type="title"/>
          </p:nvPr>
        </p:nvSpPr>
        <p:spPr>
          <a:xfrm>
            <a:off x="395536" y="188640"/>
            <a:ext cx="8748464" cy="1252728"/>
          </a:xfrm>
        </p:spPr>
        <p:txBody>
          <a:bodyPr>
            <a:normAutofit fontScale="90000"/>
          </a:bodyPr>
          <a:lstStyle/>
          <a:p>
            <a:r>
              <a:rPr lang="tr-TR" dirty="0" err="1"/>
              <a:t>Registered</a:t>
            </a:r>
            <a:r>
              <a:rPr lang="tr-TR" dirty="0"/>
              <a:t> </a:t>
            </a:r>
            <a:r>
              <a:rPr lang="tr-TR" dirty="0" err="1"/>
              <a:t>Clinical</a:t>
            </a:r>
            <a:r>
              <a:rPr lang="tr-TR" dirty="0"/>
              <a:t> </a:t>
            </a:r>
            <a:r>
              <a:rPr lang="tr-TR" dirty="0" err="1"/>
              <a:t>Trials</a:t>
            </a:r>
            <a:r>
              <a:rPr lang="tr-TR" dirty="0"/>
              <a:t> </a:t>
            </a:r>
            <a:r>
              <a:rPr lang="tr-TR" dirty="0" err="1"/>
              <a:t>with</a:t>
            </a:r>
            <a:r>
              <a:rPr lang="tr-TR" dirty="0"/>
              <a:t> BMDMSC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916832"/>
            <a:ext cx="7408333" cy="3960440"/>
          </a:xfrm>
        </p:spPr>
        <p:txBody>
          <a:bodyPr>
            <a:normAutofit fontScale="62500" lnSpcReduction="20000"/>
          </a:bodyPr>
          <a:lstStyle/>
          <a:p>
            <a:r>
              <a:rPr lang="tr-TR" sz="2900" dirty="0"/>
              <a:t>3 </a:t>
            </a:r>
            <a:r>
              <a:rPr lang="tr-TR" sz="2900" dirty="0" err="1"/>
              <a:t>patients</a:t>
            </a:r>
            <a:r>
              <a:rPr lang="tr-TR" sz="2900" dirty="0"/>
              <a:t> </a:t>
            </a:r>
            <a:r>
              <a:rPr lang="tr-TR" sz="2900" dirty="0" err="1"/>
              <a:t>with</a:t>
            </a:r>
            <a:r>
              <a:rPr lang="tr-TR" sz="2900" dirty="0"/>
              <a:t> </a:t>
            </a:r>
            <a:r>
              <a:rPr lang="tr-TR" sz="2900" dirty="0" err="1"/>
              <a:t>end</a:t>
            </a:r>
            <a:r>
              <a:rPr lang="tr-TR" sz="2900" dirty="0"/>
              <a:t> </a:t>
            </a:r>
            <a:r>
              <a:rPr lang="tr-TR" sz="2900" dirty="0" err="1"/>
              <a:t>stage</a:t>
            </a:r>
            <a:r>
              <a:rPr lang="tr-TR" sz="2900" dirty="0"/>
              <a:t> RP </a:t>
            </a:r>
            <a:r>
              <a:rPr lang="tr-TR" sz="2900" dirty="0" err="1"/>
              <a:t>received</a:t>
            </a:r>
            <a:r>
              <a:rPr lang="tr-TR" sz="2900" dirty="0"/>
              <a:t> </a:t>
            </a:r>
            <a:r>
              <a:rPr lang="tr-TR" sz="2900" dirty="0" err="1"/>
              <a:t>intravitreal</a:t>
            </a:r>
            <a:r>
              <a:rPr lang="tr-TR" sz="2900" dirty="0"/>
              <a:t>  </a:t>
            </a:r>
            <a:r>
              <a:rPr lang="en-US" sz="2900" dirty="0" err="1"/>
              <a:t>autologous</a:t>
            </a:r>
            <a:r>
              <a:rPr lang="en-US" sz="2900" dirty="0"/>
              <a:t> </a:t>
            </a:r>
            <a:r>
              <a:rPr lang="tr-TR" sz="2900" dirty="0" err="1"/>
              <a:t>BMDSCs</a:t>
            </a:r>
            <a:r>
              <a:rPr lang="tr-TR" sz="2900" dirty="0"/>
              <a:t> </a:t>
            </a:r>
          </a:p>
          <a:p>
            <a:endParaRPr lang="tr-TR" sz="2900" dirty="0"/>
          </a:p>
          <a:p>
            <a:r>
              <a:rPr lang="tr-TR" sz="2900" dirty="0"/>
              <a:t>At </a:t>
            </a:r>
            <a:r>
              <a:rPr lang="tr-TR" sz="2900" dirty="0" err="1"/>
              <a:t>the</a:t>
            </a:r>
            <a:r>
              <a:rPr lang="tr-TR" sz="2900" dirty="0"/>
              <a:t> </a:t>
            </a:r>
            <a:r>
              <a:rPr lang="tr-TR" sz="2900" dirty="0" err="1"/>
              <a:t>end</a:t>
            </a:r>
            <a:r>
              <a:rPr lang="tr-TR" sz="2900" dirty="0"/>
              <a:t> of </a:t>
            </a:r>
            <a:r>
              <a:rPr lang="tr-TR" sz="2900" dirty="0" err="1"/>
              <a:t>the</a:t>
            </a:r>
            <a:r>
              <a:rPr lang="tr-TR" sz="2900" dirty="0"/>
              <a:t>  </a:t>
            </a:r>
            <a:r>
              <a:rPr lang="tr-TR" sz="2900" dirty="0" err="1"/>
              <a:t>one</a:t>
            </a:r>
            <a:r>
              <a:rPr lang="tr-TR" sz="2900" dirty="0"/>
              <a:t> </a:t>
            </a:r>
            <a:r>
              <a:rPr lang="tr-TR" sz="2900" dirty="0" err="1"/>
              <a:t>year</a:t>
            </a:r>
            <a:r>
              <a:rPr lang="tr-TR" sz="2900" dirty="0"/>
              <a:t> </a:t>
            </a:r>
            <a:r>
              <a:rPr lang="tr-TR" sz="2900" dirty="0" err="1"/>
              <a:t>the</a:t>
            </a:r>
            <a:r>
              <a:rPr lang="tr-TR" sz="2900" dirty="0"/>
              <a:t> </a:t>
            </a:r>
            <a:r>
              <a:rPr lang="tr-TR" sz="2900" dirty="0" err="1"/>
              <a:t>vision</a:t>
            </a:r>
            <a:r>
              <a:rPr lang="tr-TR" sz="2900" dirty="0"/>
              <a:t>  </a:t>
            </a:r>
            <a:r>
              <a:rPr lang="tr-TR" sz="2900" dirty="0" err="1"/>
              <a:t>was</a:t>
            </a:r>
            <a:r>
              <a:rPr lang="tr-TR" sz="2900" dirty="0"/>
              <a:t> </a:t>
            </a:r>
            <a:r>
              <a:rPr lang="tr-TR" sz="2900" dirty="0" err="1"/>
              <a:t>unchanged</a:t>
            </a:r>
            <a:r>
              <a:rPr lang="tr-TR" sz="2900" dirty="0"/>
              <a:t> (</a:t>
            </a:r>
            <a:r>
              <a:rPr lang="tr-TR" sz="2900" dirty="0" err="1"/>
              <a:t>End</a:t>
            </a:r>
            <a:r>
              <a:rPr lang="tr-TR" sz="2900" dirty="0"/>
              <a:t> </a:t>
            </a:r>
            <a:r>
              <a:rPr lang="tr-TR" sz="2900" dirty="0" err="1"/>
              <a:t>stage</a:t>
            </a:r>
            <a:r>
              <a:rPr lang="tr-TR" sz="2900" dirty="0"/>
              <a:t> RP) .</a:t>
            </a:r>
          </a:p>
          <a:p>
            <a:endParaRPr lang="tr-TR" sz="2900" dirty="0"/>
          </a:p>
          <a:p>
            <a:r>
              <a:rPr lang="tr-TR" sz="2900" dirty="0" err="1"/>
              <a:t>There</a:t>
            </a:r>
            <a:r>
              <a:rPr lang="tr-TR" sz="2900" dirty="0"/>
              <a:t> </a:t>
            </a:r>
            <a:r>
              <a:rPr lang="tr-TR" sz="2900" dirty="0" err="1"/>
              <a:t>were</a:t>
            </a:r>
            <a:r>
              <a:rPr lang="tr-TR" sz="2900" dirty="0"/>
              <a:t> no </a:t>
            </a:r>
            <a:r>
              <a:rPr lang="tr-TR" sz="2900" dirty="0" err="1"/>
              <a:t>complications</a:t>
            </a:r>
            <a:r>
              <a:rPr lang="tr-TR" sz="2900" dirty="0"/>
              <a:t>. </a:t>
            </a:r>
          </a:p>
          <a:p>
            <a:endParaRPr lang="tr-TR" sz="2900" dirty="0"/>
          </a:p>
          <a:p>
            <a:r>
              <a:rPr lang="en-US" sz="2900" dirty="0"/>
              <a:t>But this report suggests that the injection of stem cells into the vitreous cavity is technically feasible. </a:t>
            </a:r>
            <a:endParaRPr lang="tr-TR" sz="2900" dirty="0"/>
          </a:p>
          <a:p>
            <a:pPr>
              <a:buNone/>
            </a:pPr>
            <a:endParaRPr lang="tr-TR" sz="2900" dirty="0"/>
          </a:p>
          <a:p>
            <a:pPr>
              <a:buNone/>
            </a:pPr>
            <a:endParaRPr lang="tr-TR" dirty="0"/>
          </a:p>
          <a:p>
            <a:r>
              <a:rPr lang="tr-TR" sz="1900" dirty="0" err="1"/>
              <a:t>Jonas</a:t>
            </a:r>
            <a:r>
              <a:rPr lang="tr-TR" sz="1900" dirty="0"/>
              <a:t>, J.B.;  et al.  </a:t>
            </a:r>
            <a:r>
              <a:rPr lang="tr-TR" sz="1900" dirty="0" err="1"/>
              <a:t>Intravitreal</a:t>
            </a:r>
            <a:r>
              <a:rPr lang="tr-TR" sz="1900" dirty="0"/>
              <a:t> </a:t>
            </a:r>
            <a:r>
              <a:rPr lang="tr-TR" sz="1900" dirty="0" err="1"/>
              <a:t>autologous</a:t>
            </a:r>
            <a:r>
              <a:rPr lang="tr-TR" sz="1900" dirty="0"/>
              <a:t> bone </a:t>
            </a:r>
            <a:r>
              <a:rPr lang="tr-TR" sz="1900" dirty="0" err="1"/>
              <a:t>marrow</a:t>
            </a:r>
            <a:r>
              <a:rPr lang="tr-TR" sz="1900" dirty="0"/>
              <a:t>-</a:t>
            </a:r>
            <a:r>
              <a:rPr lang="tr-TR" sz="1900" dirty="0" err="1"/>
              <a:t>derived</a:t>
            </a:r>
            <a:r>
              <a:rPr lang="tr-TR" sz="1900" dirty="0"/>
              <a:t> </a:t>
            </a:r>
            <a:r>
              <a:rPr lang="tr-TR" sz="1900" dirty="0" err="1"/>
              <a:t>mononuclear</a:t>
            </a:r>
            <a:r>
              <a:rPr lang="tr-TR" sz="1900" dirty="0"/>
              <a:t> </a:t>
            </a:r>
            <a:r>
              <a:rPr lang="tr-TR" sz="1900" dirty="0" err="1"/>
              <a:t>cell</a:t>
            </a:r>
            <a:r>
              <a:rPr lang="tr-TR" sz="1900" dirty="0"/>
              <a:t> </a:t>
            </a:r>
            <a:r>
              <a:rPr lang="tr-TR" sz="1900" dirty="0" err="1"/>
              <a:t>transplantation</a:t>
            </a:r>
            <a:r>
              <a:rPr lang="tr-TR" sz="1900" dirty="0"/>
              <a:t>: A </a:t>
            </a:r>
            <a:r>
              <a:rPr lang="tr-TR" sz="1900" dirty="0" err="1"/>
              <a:t>feasibility</a:t>
            </a:r>
            <a:r>
              <a:rPr lang="tr-TR" sz="1900" dirty="0"/>
              <a:t> </a:t>
            </a:r>
            <a:r>
              <a:rPr lang="tr-TR" sz="1900" dirty="0" err="1"/>
              <a:t>report</a:t>
            </a:r>
            <a:r>
              <a:rPr lang="tr-TR" sz="1900" dirty="0"/>
              <a:t>. </a:t>
            </a:r>
            <a:r>
              <a:rPr lang="tr-TR" sz="1900" dirty="0" err="1"/>
              <a:t>Acta</a:t>
            </a:r>
            <a:r>
              <a:rPr lang="tr-TR" sz="1900" dirty="0"/>
              <a:t> </a:t>
            </a:r>
            <a:r>
              <a:rPr lang="tr-TR" sz="1900" dirty="0" err="1"/>
              <a:t>Ophthalmol</a:t>
            </a:r>
            <a:r>
              <a:rPr lang="tr-TR" sz="1900" dirty="0"/>
              <a:t>. 2008, 86, 225–226.</a:t>
            </a:r>
          </a:p>
          <a:p>
            <a:endParaRPr lang="tr-TR" sz="1900" dirty="0"/>
          </a:p>
          <a:p>
            <a:r>
              <a:rPr lang="en-US" sz="1900" dirty="0"/>
              <a:t>Jonas, J.B.; </a:t>
            </a:r>
            <a:r>
              <a:rPr lang="tr-TR" sz="1900" dirty="0"/>
              <a:t>et al.  </a:t>
            </a:r>
            <a:r>
              <a:rPr lang="en-US" sz="1900" dirty="0" err="1"/>
              <a:t>Intravitreal</a:t>
            </a:r>
            <a:r>
              <a:rPr lang="en-US" sz="1900" dirty="0"/>
              <a:t> </a:t>
            </a:r>
            <a:r>
              <a:rPr lang="en-US" sz="1900" dirty="0" err="1"/>
              <a:t>autologous</a:t>
            </a:r>
            <a:r>
              <a:rPr lang="en-US" sz="1900" dirty="0"/>
              <a:t> bone-marrow-derived mononuclear cell transplantation. </a:t>
            </a:r>
            <a:r>
              <a:rPr lang="en-US" sz="1900" dirty="0" err="1"/>
              <a:t>Acta</a:t>
            </a:r>
            <a:r>
              <a:rPr lang="en-US" sz="1900" dirty="0"/>
              <a:t> </a:t>
            </a:r>
            <a:r>
              <a:rPr lang="en-US" sz="1900" dirty="0" err="1"/>
              <a:t>Ophthalmol</a:t>
            </a:r>
            <a:r>
              <a:rPr lang="en-US" sz="1900" dirty="0"/>
              <a:t>. 2010, 88, e131–e132.</a:t>
            </a:r>
            <a:endParaRPr lang="tr-TR" sz="1900" dirty="0"/>
          </a:p>
        </p:txBody>
      </p:sp>
      <p:sp>
        <p:nvSpPr>
          <p:cNvPr id="3" name="2 Başlık"/>
          <p:cNvSpPr>
            <a:spLocks noGrp="1"/>
          </p:cNvSpPr>
          <p:nvPr>
            <p:ph type="title"/>
          </p:nvPr>
        </p:nvSpPr>
        <p:spPr>
          <a:xfrm>
            <a:off x="914400" y="260648"/>
            <a:ext cx="7762056" cy="1252728"/>
          </a:xfrm>
        </p:spPr>
        <p:txBody>
          <a:bodyPr/>
          <a:lstStyle/>
          <a:p>
            <a:r>
              <a:rPr lang="tr-TR" dirty="0" err="1"/>
              <a:t>Case</a:t>
            </a:r>
            <a:r>
              <a:rPr lang="tr-TR" dirty="0"/>
              <a:t> </a:t>
            </a:r>
            <a:r>
              <a:rPr lang="tr-TR" dirty="0" err="1"/>
              <a:t>Reports</a:t>
            </a:r>
            <a:endParaRPr lang="tr-T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556792"/>
            <a:ext cx="7408333" cy="4725144"/>
          </a:xfrm>
        </p:spPr>
        <p:txBody>
          <a:bodyPr>
            <a:normAutofit fontScale="85000" lnSpcReduction="20000"/>
          </a:bodyPr>
          <a:lstStyle/>
          <a:p>
            <a:pPr>
              <a:buNone/>
            </a:pPr>
            <a:r>
              <a:rPr lang="tr-TR" dirty="0"/>
              <a:t>       </a:t>
            </a:r>
          </a:p>
          <a:p>
            <a:r>
              <a:rPr lang="tr-TR" dirty="0"/>
              <a:t> 20 RP </a:t>
            </a:r>
            <a:r>
              <a:rPr lang="tr-TR" dirty="0" err="1"/>
              <a:t>with</a:t>
            </a:r>
            <a:r>
              <a:rPr lang="tr-TR" dirty="0"/>
              <a:t> RP </a:t>
            </a:r>
            <a:r>
              <a:rPr lang="tr-TR" dirty="0" err="1"/>
              <a:t>received</a:t>
            </a:r>
            <a:r>
              <a:rPr lang="tr-TR" dirty="0"/>
              <a:t>  </a:t>
            </a:r>
            <a:r>
              <a:rPr lang="tr-TR" dirty="0" err="1"/>
              <a:t>intravitreal</a:t>
            </a:r>
            <a:r>
              <a:rPr lang="tr-TR" dirty="0"/>
              <a:t>   BM-</a:t>
            </a:r>
            <a:r>
              <a:rPr lang="tr-TR" dirty="0" err="1"/>
              <a:t>derived</a:t>
            </a:r>
            <a:r>
              <a:rPr lang="tr-TR" dirty="0"/>
              <a:t> </a:t>
            </a:r>
            <a:r>
              <a:rPr lang="tr-TR" dirty="0" err="1"/>
              <a:t>stem</a:t>
            </a:r>
            <a:r>
              <a:rPr lang="tr-TR" dirty="0"/>
              <a:t> </a:t>
            </a:r>
            <a:r>
              <a:rPr lang="tr-TR" dirty="0" err="1"/>
              <a:t>cells</a:t>
            </a:r>
            <a:r>
              <a:rPr lang="tr-TR" dirty="0"/>
              <a:t>.</a:t>
            </a:r>
          </a:p>
          <a:p>
            <a:pPr>
              <a:buNone/>
            </a:pPr>
            <a:endParaRPr lang="tr-TR" dirty="0"/>
          </a:p>
          <a:p>
            <a:r>
              <a:rPr lang="tr-TR" dirty="0" err="1"/>
              <a:t>The</a:t>
            </a:r>
            <a:r>
              <a:rPr lang="tr-TR" dirty="0"/>
              <a:t> </a:t>
            </a:r>
            <a:r>
              <a:rPr lang="tr-TR" dirty="0" err="1"/>
              <a:t>vision</a:t>
            </a:r>
            <a:r>
              <a:rPr lang="tr-TR" dirty="0"/>
              <a:t>-</a:t>
            </a:r>
            <a:r>
              <a:rPr lang="tr-TR" dirty="0" err="1"/>
              <a:t>related</a:t>
            </a:r>
            <a:r>
              <a:rPr lang="tr-TR" dirty="0"/>
              <a:t> </a:t>
            </a:r>
            <a:r>
              <a:rPr lang="tr-TR" dirty="0" err="1"/>
              <a:t>quality</a:t>
            </a:r>
            <a:r>
              <a:rPr lang="tr-TR" dirty="0"/>
              <a:t> of life (VRQOL) of </a:t>
            </a:r>
            <a:r>
              <a:rPr lang="tr-TR" dirty="0" err="1"/>
              <a:t>patients</a:t>
            </a:r>
            <a:r>
              <a:rPr lang="tr-TR" dirty="0"/>
              <a:t> </a:t>
            </a:r>
            <a:r>
              <a:rPr lang="tr-TR" dirty="0" err="1"/>
              <a:t>using</a:t>
            </a:r>
            <a:r>
              <a:rPr lang="tr-TR" dirty="0"/>
              <a:t> </a:t>
            </a:r>
            <a:r>
              <a:rPr lang="tr-TR" dirty="0" err="1"/>
              <a:t>the</a:t>
            </a:r>
            <a:r>
              <a:rPr lang="tr-TR" dirty="0"/>
              <a:t> </a:t>
            </a:r>
            <a:r>
              <a:rPr lang="tr-TR" dirty="0" err="1"/>
              <a:t>National</a:t>
            </a:r>
            <a:r>
              <a:rPr lang="tr-TR" dirty="0"/>
              <a:t> </a:t>
            </a:r>
            <a:r>
              <a:rPr lang="tr-TR" dirty="0" err="1"/>
              <a:t>Eye</a:t>
            </a:r>
            <a:r>
              <a:rPr lang="tr-TR" dirty="0"/>
              <a:t> </a:t>
            </a:r>
            <a:r>
              <a:rPr lang="tr-TR" dirty="0" err="1"/>
              <a:t>Institute</a:t>
            </a:r>
            <a:r>
              <a:rPr lang="tr-TR" dirty="0"/>
              <a:t> </a:t>
            </a:r>
            <a:r>
              <a:rPr lang="tr-TR" dirty="0" err="1"/>
              <a:t>Visual</a:t>
            </a:r>
            <a:r>
              <a:rPr lang="tr-TR" dirty="0"/>
              <a:t> </a:t>
            </a:r>
            <a:r>
              <a:rPr lang="tr-TR" dirty="0" err="1"/>
              <a:t>Function</a:t>
            </a:r>
            <a:r>
              <a:rPr lang="tr-TR" dirty="0"/>
              <a:t> </a:t>
            </a:r>
            <a:r>
              <a:rPr lang="tr-TR" dirty="0" err="1"/>
              <a:t>Questionnaire</a:t>
            </a:r>
            <a:r>
              <a:rPr lang="tr-TR" dirty="0"/>
              <a:t>-25 (NEI VFQ-25) </a:t>
            </a:r>
            <a:r>
              <a:rPr lang="tr-TR" dirty="0" err="1"/>
              <a:t>before</a:t>
            </a:r>
            <a:r>
              <a:rPr lang="tr-TR" dirty="0"/>
              <a:t> </a:t>
            </a:r>
            <a:r>
              <a:rPr lang="tr-TR" dirty="0" err="1"/>
              <a:t>treatment</a:t>
            </a:r>
            <a:r>
              <a:rPr lang="tr-TR" dirty="0"/>
              <a:t> </a:t>
            </a:r>
            <a:r>
              <a:rPr lang="tr-TR" dirty="0" err="1"/>
              <a:t>and</a:t>
            </a:r>
            <a:r>
              <a:rPr lang="tr-TR" dirty="0"/>
              <a:t> 3 </a:t>
            </a:r>
            <a:r>
              <a:rPr lang="tr-TR" dirty="0" err="1"/>
              <a:t>and</a:t>
            </a:r>
            <a:r>
              <a:rPr lang="tr-TR" dirty="0"/>
              <a:t> 12 </a:t>
            </a:r>
            <a:r>
              <a:rPr lang="tr-TR" dirty="0" err="1"/>
              <a:t>months</a:t>
            </a:r>
            <a:r>
              <a:rPr lang="tr-TR" dirty="0"/>
              <a:t> </a:t>
            </a:r>
            <a:r>
              <a:rPr lang="tr-TR" dirty="0" err="1"/>
              <a:t>after</a:t>
            </a:r>
            <a:r>
              <a:rPr lang="tr-TR" dirty="0"/>
              <a:t> </a:t>
            </a:r>
            <a:r>
              <a:rPr lang="tr-TR" dirty="0" err="1"/>
              <a:t>treatment</a:t>
            </a:r>
            <a:r>
              <a:rPr lang="tr-TR" dirty="0"/>
              <a:t>. </a:t>
            </a:r>
          </a:p>
          <a:p>
            <a:pPr hangingPunct="0">
              <a:buNone/>
            </a:pPr>
            <a:endParaRPr lang="tr-TR" dirty="0"/>
          </a:p>
          <a:p>
            <a:pPr hangingPunct="0"/>
            <a:r>
              <a:rPr lang="tr-TR" dirty="0" err="1"/>
              <a:t>There</a:t>
            </a:r>
            <a:r>
              <a:rPr lang="tr-TR" dirty="0"/>
              <a:t> </a:t>
            </a:r>
            <a:r>
              <a:rPr lang="tr-TR" dirty="0" err="1"/>
              <a:t>was</a:t>
            </a:r>
            <a:r>
              <a:rPr lang="tr-TR" dirty="0"/>
              <a:t> a </a:t>
            </a:r>
            <a:r>
              <a:rPr lang="tr-TR" dirty="0" err="1"/>
              <a:t>significant</a:t>
            </a:r>
            <a:r>
              <a:rPr lang="tr-TR" dirty="0"/>
              <a:t> </a:t>
            </a:r>
            <a:r>
              <a:rPr lang="tr-TR" dirty="0" err="1"/>
              <a:t>improvement</a:t>
            </a:r>
            <a:r>
              <a:rPr lang="tr-TR" dirty="0"/>
              <a:t> in </a:t>
            </a:r>
            <a:r>
              <a:rPr lang="tr-TR" dirty="0" err="1"/>
              <a:t>the</a:t>
            </a:r>
            <a:r>
              <a:rPr lang="tr-TR" dirty="0"/>
              <a:t> </a:t>
            </a:r>
            <a:r>
              <a:rPr lang="tr-TR" dirty="0" err="1"/>
              <a:t>quality</a:t>
            </a:r>
            <a:r>
              <a:rPr lang="tr-TR" dirty="0"/>
              <a:t> of life of </a:t>
            </a:r>
            <a:r>
              <a:rPr lang="tr-TR" dirty="0" err="1"/>
              <a:t>patients</a:t>
            </a:r>
            <a:r>
              <a:rPr lang="tr-TR" dirty="0"/>
              <a:t> 3 </a:t>
            </a:r>
            <a:r>
              <a:rPr lang="tr-TR" dirty="0" err="1"/>
              <a:t>months</a:t>
            </a:r>
            <a:r>
              <a:rPr lang="tr-TR" dirty="0"/>
              <a:t> </a:t>
            </a:r>
            <a:r>
              <a:rPr lang="tr-TR" dirty="0" err="1"/>
              <a:t>after</a:t>
            </a:r>
            <a:r>
              <a:rPr lang="tr-TR" dirty="0"/>
              <a:t> </a:t>
            </a:r>
            <a:r>
              <a:rPr lang="tr-TR" dirty="0" err="1"/>
              <a:t>treatment</a:t>
            </a:r>
            <a:r>
              <a:rPr lang="tr-TR" dirty="0"/>
              <a:t>, </a:t>
            </a:r>
            <a:r>
              <a:rPr lang="tr-TR" dirty="0" err="1"/>
              <a:t>whereas</a:t>
            </a:r>
            <a:r>
              <a:rPr lang="tr-TR" dirty="0"/>
              <a:t> </a:t>
            </a:r>
            <a:r>
              <a:rPr lang="tr-TR" dirty="0" err="1"/>
              <a:t>by</a:t>
            </a:r>
            <a:r>
              <a:rPr lang="tr-TR" dirty="0"/>
              <a:t> </a:t>
            </a:r>
            <a:r>
              <a:rPr lang="tr-TR" dirty="0" err="1"/>
              <a:t>the</a:t>
            </a:r>
            <a:r>
              <a:rPr lang="tr-TR" dirty="0"/>
              <a:t> 12th </a:t>
            </a:r>
            <a:r>
              <a:rPr lang="tr-TR" dirty="0" err="1"/>
              <a:t>month</a:t>
            </a:r>
            <a:r>
              <a:rPr lang="tr-TR" dirty="0"/>
              <a:t> </a:t>
            </a:r>
            <a:r>
              <a:rPr lang="tr-TR" dirty="0" err="1"/>
              <a:t>there</a:t>
            </a:r>
            <a:r>
              <a:rPr lang="tr-TR" dirty="0"/>
              <a:t> </a:t>
            </a:r>
            <a:r>
              <a:rPr lang="tr-TR" dirty="0" err="1"/>
              <a:t>was</a:t>
            </a:r>
            <a:r>
              <a:rPr lang="tr-TR" dirty="0"/>
              <a:t> no </a:t>
            </a:r>
            <a:r>
              <a:rPr lang="tr-TR" dirty="0" err="1"/>
              <a:t>statistically</a:t>
            </a:r>
            <a:r>
              <a:rPr lang="tr-TR" dirty="0"/>
              <a:t> </a:t>
            </a:r>
            <a:r>
              <a:rPr lang="tr-TR" dirty="0" err="1"/>
              <a:t>significant</a:t>
            </a:r>
            <a:r>
              <a:rPr lang="tr-TR" dirty="0"/>
              <a:t> </a:t>
            </a:r>
            <a:r>
              <a:rPr lang="tr-TR" dirty="0" err="1"/>
              <a:t>difference</a:t>
            </a:r>
            <a:r>
              <a:rPr lang="tr-TR" dirty="0"/>
              <a:t> </a:t>
            </a:r>
            <a:r>
              <a:rPr lang="tr-TR" dirty="0" err="1"/>
              <a:t>from</a:t>
            </a:r>
            <a:r>
              <a:rPr lang="tr-TR" dirty="0"/>
              <a:t> </a:t>
            </a:r>
            <a:r>
              <a:rPr lang="tr-TR" dirty="0" err="1"/>
              <a:t>baseline</a:t>
            </a:r>
            <a:r>
              <a:rPr lang="tr-TR" dirty="0"/>
              <a:t>.</a:t>
            </a:r>
          </a:p>
          <a:p>
            <a:pPr hangingPunct="0">
              <a:buNone/>
            </a:pPr>
            <a:endParaRPr lang="tr-TR" dirty="0"/>
          </a:p>
          <a:p>
            <a:pPr hangingPunct="0"/>
            <a:r>
              <a:rPr lang="tr-TR" dirty="0" err="1"/>
              <a:t>There</a:t>
            </a:r>
            <a:r>
              <a:rPr lang="tr-TR" dirty="0"/>
              <a:t> </a:t>
            </a:r>
            <a:r>
              <a:rPr lang="tr-TR" dirty="0" err="1"/>
              <a:t>were</a:t>
            </a:r>
            <a:r>
              <a:rPr lang="tr-TR" dirty="0"/>
              <a:t> no ocular </a:t>
            </a:r>
            <a:r>
              <a:rPr lang="tr-TR" dirty="0" err="1"/>
              <a:t>and</a:t>
            </a:r>
            <a:r>
              <a:rPr lang="tr-TR" dirty="0"/>
              <a:t> </a:t>
            </a:r>
            <a:r>
              <a:rPr lang="tr-TR" dirty="0" err="1"/>
              <a:t>systemic</a:t>
            </a:r>
            <a:r>
              <a:rPr lang="tr-TR" dirty="0"/>
              <a:t> </a:t>
            </a:r>
            <a:r>
              <a:rPr lang="tr-TR" dirty="0" err="1"/>
              <a:t>complications</a:t>
            </a:r>
            <a:r>
              <a:rPr lang="tr-TR" dirty="0"/>
              <a:t>. </a:t>
            </a:r>
          </a:p>
          <a:p>
            <a:pPr hangingPunct="0">
              <a:buNone/>
            </a:pPr>
            <a:endParaRPr lang="tr-TR" dirty="0"/>
          </a:p>
          <a:p>
            <a:r>
              <a:rPr lang="tr-TR" sz="1300" dirty="0" err="1"/>
              <a:t>Siqueira</a:t>
            </a:r>
            <a:r>
              <a:rPr lang="tr-TR" sz="1300" dirty="0"/>
              <a:t> et al. </a:t>
            </a:r>
            <a:r>
              <a:rPr lang="tr-TR" sz="1300" dirty="0" err="1"/>
              <a:t>Stem</a:t>
            </a:r>
            <a:r>
              <a:rPr lang="tr-TR" sz="1300" dirty="0"/>
              <a:t> </a:t>
            </a:r>
            <a:r>
              <a:rPr lang="tr-TR" sz="1300" dirty="0" err="1"/>
              <a:t>Cell</a:t>
            </a:r>
            <a:r>
              <a:rPr lang="tr-TR" sz="1300" dirty="0"/>
              <a:t> </a:t>
            </a:r>
            <a:r>
              <a:rPr lang="tr-TR" sz="1300" dirty="0" err="1"/>
              <a:t>Research</a:t>
            </a:r>
            <a:r>
              <a:rPr lang="tr-TR" sz="1300" dirty="0"/>
              <a:t> &amp; </a:t>
            </a:r>
            <a:r>
              <a:rPr lang="tr-TR" sz="1300" dirty="0" err="1"/>
              <a:t>Therapy</a:t>
            </a:r>
            <a:r>
              <a:rPr lang="tr-TR" sz="1300" dirty="0"/>
              <a:t> (2015) 6:29 </a:t>
            </a:r>
            <a:r>
              <a:rPr lang="tr-TR" sz="1300" dirty="0" err="1"/>
              <a:t>Quality</a:t>
            </a:r>
            <a:r>
              <a:rPr lang="tr-TR" sz="1300" dirty="0"/>
              <a:t> of life in </a:t>
            </a:r>
            <a:r>
              <a:rPr lang="tr-TR" sz="1300" dirty="0" err="1"/>
              <a:t>patients</a:t>
            </a:r>
            <a:r>
              <a:rPr lang="tr-TR" sz="1300" dirty="0"/>
              <a:t> </a:t>
            </a:r>
            <a:r>
              <a:rPr lang="tr-TR" sz="1300" dirty="0" err="1"/>
              <a:t>with</a:t>
            </a:r>
            <a:r>
              <a:rPr lang="tr-TR" sz="1300" dirty="0"/>
              <a:t> </a:t>
            </a:r>
            <a:r>
              <a:rPr lang="tr-TR" sz="1300" dirty="0" err="1"/>
              <a:t>retinitis</a:t>
            </a:r>
            <a:r>
              <a:rPr lang="tr-TR" sz="1300" dirty="0"/>
              <a:t> </a:t>
            </a:r>
            <a:r>
              <a:rPr lang="tr-TR" sz="1300" dirty="0" err="1"/>
              <a:t>pigmentosa</a:t>
            </a:r>
            <a:r>
              <a:rPr lang="tr-TR" sz="1300" dirty="0"/>
              <a:t> </a:t>
            </a:r>
            <a:r>
              <a:rPr lang="tr-TR" sz="1300" dirty="0" err="1"/>
              <a:t>submitted</a:t>
            </a:r>
            <a:r>
              <a:rPr lang="tr-TR" sz="1300" dirty="0"/>
              <a:t> </a:t>
            </a:r>
            <a:r>
              <a:rPr lang="tr-TR" sz="1300" dirty="0" err="1"/>
              <a:t>to</a:t>
            </a:r>
            <a:r>
              <a:rPr lang="tr-TR" sz="1300" dirty="0"/>
              <a:t> </a:t>
            </a:r>
            <a:r>
              <a:rPr lang="tr-TR" sz="1300" dirty="0" err="1"/>
              <a:t>intravitreal</a:t>
            </a:r>
            <a:r>
              <a:rPr lang="tr-TR" sz="1300" dirty="0"/>
              <a:t> </a:t>
            </a:r>
            <a:r>
              <a:rPr lang="tr-TR" sz="1300" dirty="0" err="1"/>
              <a:t>use</a:t>
            </a:r>
            <a:r>
              <a:rPr lang="tr-TR" sz="1300" dirty="0"/>
              <a:t> of bone </a:t>
            </a:r>
            <a:r>
              <a:rPr lang="tr-TR" sz="1300" dirty="0" err="1"/>
              <a:t>marrow</a:t>
            </a:r>
            <a:r>
              <a:rPr lang="tr-TR" sz="1300" dirty="0"/>
              <a:t>-</a:t>
            </a:r>
            <a:r>
              <a:rPr lang="tr-TR" sz="1300" dirty="0" err="1"/>
              <a:t>derived</a:t>
            </a:r>
            <a:r>
              <a:rPr lang="tr-TR" sz="1300" dirty="0"/>
              <a:t> </a:t>
            </a:r>
            <a:r>
              <a:rPr lang="tr-TR" sz="1300" dirty="0" err="1"/>
              <a:t>stem</a:t>
            </a:r>
            <a:r>
              <a:rPr lang="tr-TR" sz="1300" dirty="0"/>
              <a:t> </a:t>
            </a:r>
            <a:r>
              <a:rPr lang="tr-TR" sz="1300" dirty="0" err="1"/>
              <a:t>cells</a:t>
            </a:r>
            <a:r>
              <a:rPr lang="tr-TR" sz="1300" dirty="0"/>
              <a:t> (</a:t>
            </a:r>
            <a:r>
              <a:rPr lang="tr-TR" sz="1300" dirty="0" err="1"/>
              <a:t>Reticell</a:t>
            </a:r>
            <a:r>
              <a:rPr lang="tr-TR" sz="1300" dirty="0"/>
              <a:t> -</a:t>
            </a:r>
            <a:r>
              <a:rPr lang="tr-TR" sz="1300" dirty="0" err="1"/>
              <a:t>clinical</a:t>
            </a:r>
            <a:r>
              <a:rPr lang="tr-TR" sz="1300" dirty="0"/>
              <a:t> </a:t>
            </a:r>
            <a:r>
              <a:rPr lang="tr-TR" sz="1300" dirty="0" err="1"/>
              <a:t>trial</a:t>
            </a:r>
            <a:r>
              <a:rPr lang="tr-TR" sz="1300" dirty="0"/>
              <a:t>)</a:t>
            </a:r>
          </a:p>
          <a:p>
            <a:pPr>
              <a:buNone/>
            </a:pPr>
            <a:r>
              <a:rPr lang="tr-TR" dirty="0"/>
              <a:t> </a:t>
            </a:r>
          </a:p>
          <a:p>
            <a:endParaRPr lang="tr-TR" dirty="0"/>
          </a:p>
        </p:txBody>
      </p:sp>
      <p:sp>
        <p:nvSpPr>
          <p:cNvPr id="3" name="2 Başlık"/>
          <p:cNvSpPr>
            <a:spLocks noGrp="1"/>
          </p:cNvSpPr>
          <p:nvPr>
            <p:ph type="title"/>
          </p:nvPr>
        </p:nvSpPr>
        <p:spPr>
          <a:xfrm>
            <a:off x="914400" y="260648"/>
            <a:ext cx="6897960" cy="1252728"/>
          </a:xfrm>
        </p:spPr>
        <p:txBody>
          <a:bodyPr>
            <a:normAutofit fontScale="90000"/>
          </a:bodyPr>
          <a:lstStyle/>
          <a:p>
            <a:r>
              <a:rPr lang="tr-TR" dirty="0" err="1"/>
              <a:t>Reticell</a:t>
            </a:r>
            <a:r>
              <a:rPr lang="tr-TR" dirty="0"/>
              <a:t> </a:t>
            </a:r>
            <a:r>
              <a:rPr lang="tr-TR" dirty="0" err="1"/>
              <a:t>Study</a:t>
            </a:r>
            <a:r>
              <a:rPr lang="tr-TR" dirty="0"/>
              <a:t>-NCT01560715</a:t>
            </a:r>
            <a:br>
              <a:rPr lang="tr-TR" dirty="0"/>
            </a:br>
            <a:endParaRPr lang="tr-T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normAutofit fontScale="92500"/>
          </a:bodyPr>
          <a:lstStyle/>
          <a:p>
            <a:r>
              <a:rPr lang="en-US" dirty="0"/>
              <a:t>They also demonstrated that </a:t>
            </a:r>
            <a:r>
              <a:rPr lang="en-US" dirty="0" err="1"/>
              <a:t>autologous</a:t>
            </a:r>
            <a:r>
              <a:rPr lang="en-US" dirty="0"/>
              <a:t> </a:t>
            </a:r>
            <a:r>
              <a:rPr lang="tr-TR" dirty="0"/>
              <a:t>BMDSC</a:t>
            </a:r>
            <a:r>
              <a:rPr lang="en-US" dirty="0"/>
              <a:t>s had a positive effect  on </a:t>
            </a:r>
            <a:r>
              <a:rPr lang="en-US" dirty="0" err="1"/>
              <a:t>cystoid</a:t>
            </a:r>
            <a:r>
              <a:rPr lang="en-US" dirty="0"/>
              <a:t> macular </a:t>
            </a:r>
            <a:r>
              <a:rPr lang="en-US" dirty="0" err="1"/>
              <a:t>oedema</a:t>
            </a:r>
            <a:r>
              <a:rPr lang="en-US" dirty="0"/>
              <a:t> (CMO) associated with RP. </a:t>
            </a:r>
            <a:endParaRPr lang="tr-TR" dirty="0"/>
          </a:p>
          <a:p>
            <a:pPr>
              <a:buNone/>
            </a:pPr>
            <a:endParaRPr lang="tr-TR" dirty="0"/>
          </a:p>
          <a:p>
            <a:r>
              <a:rPr lang="en-US" dirty="0"/>
              <a:t>The improvement of the </a:t>
            </a:r>
            <a:r>
              <a:rPr lang="en-US" dirty="0" err="1"/>
              <a:t>oedema</a:t>
            </a:r>
            <a:r>
              <a:rPr lang="en-US" dirty="0"/>
              <a:t> led to an improvement in visual acuity and an improvement in macular sensitivity, as measured by the </a:t>
            </a:r>
            <a:r>
              <a:rPr lang="en-US" dirty="0" err="1"/>
              <a:t>microperimetry</a:t>
            </a:r>
            <a:r>
              <a:rPr lang="en-US" dirty="0"/>
              <a:t> test</a:t>
            </a:r>
            <a:r>
              <a:rPr lang="tr-TR" dirty="0"/>
              <a:t>.</a:t>
            </a:r>
          </a:p>
          <a:p>
            <a:endParaRPr lang="tr-TR" dirty="0"/>
          </a:p>
          <a:p>
            <a:r>
              <a:rPr lang="tr-TR" sz="1300" dirty="0" err="1"/>
              <a:t>Siqueira</a:t>
            </a:r>
            <a:r>
              <a:rPr lang="tr-TR" sz="1300" dirty="0"/>
              <a:t>, R.C.;  et al. </a:t>
            </a:r>
            <a:r>
              <a:rPr lang="tr-TR" sz="1300" dirty="0" err="1"/>
              <a:t>Resolution</a:t>
            </a:r>
            <a:r>
              <a:rPr lang="tr-TR" sz="1300" dirty="0"/>
              <a:t> of </a:t>
            </a:r>
            <a:r>
              <a:rPr lang="tr-TR" sz="1300" dirty="0" err="1"/>
              <a:t>macular</a:t>
            </a:r>
            <a:r>
              <a:rPr lang="tr-TR" sz="1300" dirty="0"/>
              <a:t> </a:t>
            </a:r>
            <a:r>
              <a:rPr lang="tr-TR" sz="1300" dirty="0" err="1"/>
              <a:t>oedema</a:t>
            </a:r>
            <a:r>
              <a:rPr lang="tr-TR" sz="1300" dirty="0"/>
              <a:t> </a:t>
            </a:r>
            <a:r>
              <a:rPr lang="tr-TR" sz="1300" dirty="0" err="1"/>
              <a:t>associated</a:t>
            </a:r>
            <a:r>
              <a:rPr lang="tr-TR" sz="1300" dirty="0"/>
              <a:t> </a:t>
            </a:r>
            <a:r>
              <a:rPr lang="tr-TR" sz="1300" dirty="0" err="1"/>
              <a:t>with</a:t>
            </a:r>
            <a:r>
              <a:rPr lang="tr-TR" sz="1300" dirty="0"/>
              <a:t> </a:t>
            </a:r>
            <a:r>
              <a:rPr lang="tr-TR" sz="1300" dirty="0" err="1"/>
              <a:t>retinitis</a:t>
            </a:r>
            <a:r>
              <a:rPr lang="tr-TR" sz="1300" dirty="0"/>
              <a:t> </a:t>
            </a:r>
            <a:r>
              <a:rPr lang="tr-TR" sz="1300" dirty="0" err="1"/>
              <a:t>pigmentosa</a:t>
            </a:r>
            <a:r>
              <a:rPr lang="tr-TR" sz="1300" dirty="0"/>
              <a:t> </a:t>
            </a:r>
            <a:r>
              <a:rPr lang="tr-TR" sz="1300" dirty="0" err="1"/>
              <a:t>after</a:t>
            </a:r>
            <a:r>
              <a:rPr lang="tr-TR" sz="1300" dirty="0"/>
              <a:t> </a:t>
            </a:r>
            <a:r>
              <a:rPr lang="tr-TR" sz="1300" dirty="0" err="1"/>
              <a:t>intravitreal</a:t>
            </a:r>
            <a:r>
              <a:rPr lang="tr-TR" sz="1300" dirty="0"/>
              <a:t> </a:t>
            </a:r>
            <a:r>
              <a:rPr lang="tr-TR" sz="1300" dirty="0" err="1"/>
              <a:t>use</a:t>
            </a:r>
            <a:r>
              <a:rPr lang="tr-TR" sz="1300" dirty="0"/>
              <a:t> of </a:t>
            </a:r>
            <a:r>
              <a:rPr lang="tr-TR" sz="1300" dirty="0" err="1"/>
              <a:t>autologous</a:t>
            </a:r>
            <a:r>
              <a:rPr lang="tr-TR" sz="1300" dirty="0"/>
              <a:t> BM-</a:t>
            </a:r>
            <a:r>
              <a:rPr lang="tr-TR" sz="1300" dirty="0" err="1"/>
              <a:t>derived</a:t>
            </a:r>
            <a:r>
              <a:rPr lang="tr-TR" sz="1300" dirty="0"/>
              <a:t> </a:t>
            </a:r>
            <a:r>
              <a:rPr lang="tr-TR" sz="1300" dirty="0" err="1"/>
              <a:t>hematopoietic</a:t>
            </a:r>
            <a:r>
              <a:rPr lang="tr-TR" sz="1300" dirty="0"/>
              <a:t> </a:t>
            </a:r>
            <a:r>
              <a:rPr lang="tr-TR" sz="1300" dirty="0" err="1"/>
              <a:t>stem</a:t>
            </a:r>
            <a:r>
              <a:rPr lang="tr-TR" sz="1300" dirty="0"/>
              <a:t> </a:t>
            </a:r>
            <a:r>
              <a:rPr lang="tr-TR" sz="1300" dirty="0" err="1"/>
              <a:t>cell</a:t>
            </a:r>
            <a:r>
              <a:rPr lang="tr-TR" sz="1300" dirty="0"/>
              <a:t> </a:t>
            </a:r>
            <a:r>
              <a:rPr lang="tr-TR" sz="1300" dirty="0" err="1"/>
              <a:t>transplantation</a:t>
            </a:r>
            <a:r>
              <a:rPr lang="tr-TR" sz="1300" dirty="0"/>
              <a:t>. Bone </a:t>
            </a:r>
            <a:r>
              <a:rPr lang="tr-TR" sz="1300" dirty="0" err="1"/>
              <a:t>Marrow</a:t>
            </a:r>
            <a:r>
              <a:rPr lang="tr-TR" sz="1300" dirty="0"/>
              <a:t> Trans. 2013, 48, 612–613</a:t>
            </a:r>
          </a:p>
        </p:txBody>
      </p:sp>
      <p:sp>
        <p:nvSpPr>
          <p:cNvPr id="3" name="2 Başlık"/>
          <p:cNvSpPr>
            <a:spLocks noGrp="1"/>
          </p:cNvSpPr>
          <p:nvPr>
            <p:ph type="title"/>
          </p:nvPr>
        </p:nvSpPr>
        <p:spPr>
          <a:xfrm>
            <a:off x="1403648" y="188640"/>
            <a:ext cx="6984776" cy="1252728"/>
          </a:xfrm>
        </p:spPr>
        <p:txBody>
          <a:bodyPr/>
          <a:lstStyle/>
          <a:p>
            <a:r>
              <a:rPr lang="tr-TR" dirty="0" err="1"/>
              <a:t>Reticell</a:t>
            </a:r>
            <a:r>
              <a:rPr lang="tr-TR" dirty="0"/>
              <a:t> </a:t>
            </a:r>
            <a:r>
              <a:rPr lang="tr-TR" dirty="0" err="1"/>
              <a:t>Study</a:t>
            </a:r>
            <a:endParaRPr lang="tr-T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normAutofit/>
          </a:bodyPr>
          <a:lstStyle/>
          <a:p>
            <a:r>
              <a:rPr lang="en-US" dirty="0"/>
              <a:t>ADMSCs are a source of adult stem cells which can be obtained by a minimally invasive procedure</a:t>
            </a:r>
            <a:r>
              <a:rPr lang="tr-TR" dirty="0"/>
              <a:t>.</a:t>
            </a:r>
          </a:p>
          <a:p>
            <a:pPr>
              <a:buNone/>
            </a:pPr>
            <a:endParaRPr lang="tr-TR" dirty="0"/>
          </a:p>
          <a:p>
            <a:r>
              <a:rPr lang="tr-TR" dirty="0"/>
              <a:t>T</a:t>
            </a:r>
            <a:r>
              <a:rPr lang="en-US" dirty="0"/>
              <a:t>hey can be easily expanded under standard culture conditions</a:t>
            </a:r>
            <a:r>
              <a:rPr lang="tr-TR" dirty="0"/>
              <a:t>. </a:t>
            </a:r>
          </a:p>
        </p:txBody>
      </p:sp>
      <p:sp>
        <p:nvSpPr>
          <p:cNvPr id="3" name="2 Başlık"/>
          <p:cNvSpPr>
            <a:spLocks noGrp="1"/>
          </p:cNvSpPr>
          <p:nvPr>
            <p:ph type="title"/>
          </p:nvPr>
        </p:nvSpPr>
        <p:spPr>
          <a:xfrm>
            <a:off x="914400" y="260648"/>
            <a:ext cx="8229600" cy="1252728"/>
          </a:xfrm>
        </p:spPr>
        <p:txBody>
          <a:bodyPr/>
          <a:lstStyle/>
          <a:p>
            <a:r>
              <a:rPr lang="tr-TR" dirty="0" err="1"/>
              <a:t>Adipose</a:t>
            </a:r>
            <a:r>
              <a:rPr lang="tr-TR" dirty="0"/>
              <a:t> </a:t>
            </a:r>
            <a:r>
              <a:rPr lang="tr-TR" dirty="0" err="1"/>
              <a:t>tissue</a:t>
            </a:r>
            <a:r>
              <a:rPr lang="tr-TR" dirty="0"/>
              <a:t> </a:t>
            </a:r>
            <a:r>
              <a:rPr lang="tr-TR" dirty="0" err="1"/>
              <a:t>derivated</a:t>
            </a:r>
            <a:r>
              <a:rPr lang="tr-TR" dirty="0"/>
              <a:t> MSC</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988840"/>
            <a:ext cx="7408333" cy="3960440"/>
          </a:xfrm>
        </p:spPr>
        <p:txBody>
          <a:bodyPr>
            <a:normAutofit fontScale="55000" lnSpcReduction="20000"/>
          </a:bodyPr>
          <a:lstStyle/>
          <a:p>
            <a:r>
              <a:rPr lang="en-US" sz="3600" dirty="0"/>
              <a:t>These stem cells have been differentiated into many cell types, including retinal progenitor cells and RPE</a:t>
            </a:r>
            <a:r>
              <a:rPr lang="tr-TR" sz="3600" dirty="0"/>
              <a:t>.</a:t>
            </a:r>
          </a:p>
          <a:p>
            <a:pPr>
              <a:buNone/>
            </a:pPr>
            <a:endParaRPr lang="tr-TR" sz="3600" dirty="0"/>
          </a:p>
          <a:p>
            <a:r>
              <a:rPr lang="en-US" sz="3600" dirty="0"/>
              <a:t>In addition, these cells have been found to exert </a:t>
            </a:r>
            <a:r>
              <a:rPr lang="en-US" sz="3600" dirty="0" err="1"/>
              <a:t>paracrine</a:t>
            </a:r>
            <a:r>
              <a:rPr lang="en-US" sz="3600" dirty="0"/>
              <a:t> effects showing </a:t>
            </a:r>
            <a:r>
              <a:rPr lang="en-US" sz="3600" dirty="0" err="1"/>
              <a:t>neuroprotective</a:t>
            </a:r>
            <a:r>
              <a:rPr lang="en-US" sz="3600" dirty="0"/>
              <a:t> effects on RPE damage in vitro. </a:t>
            </a:r>
            <a:endParaRPr lang="tr-TR" sz="3600" dirty="0"/>
          </a:p>
          <a:p>
            <a:endParaRPr lang="tr-TR" dirty="0"/>
          </a:p>
          <a:p>
            <a:pPr>
              <a:buNone/>
            </a:pPr>
            <a:endParaRPr lang="tr-TR" dirty="0"/>
          </a:p>
          <a:p>
            <a:r>
              <a:rPr lang="tr-TR" sz="2200" dirty="0" err="1"/>
              <a:t>Moviglia</a:t>
            </a:r>
            <a:r>
              <a:rPr lang="tr-TR" sz="2200" dirty="0"/>
              <a:t> GA, et al. </a:t>
            </a:r>
            <a:r>
              <a:rPr lang="tr-TR" sz="2200" dirty="0" err="1"/>
              <a:t>In</a:t>
            </a:r>
            <a:r>
              <a:rPr lang="tr-TR" sz="2200" dirty="0"/>
              <a:t> </a:t>
            </a:r>
            <a:r>
              <a:rPr lang="tr-TR" sz="2200" dirty="0" err="1"/>
              <a:t>vitro</a:t>
            </a:r>
            <a:r>
              <a:rPr lang="tr-TR" sz="2200" dirty="0"/>
              <a:t> </a:t>
            </a:r>
            <a:r>
              <a:rPr lang="tr-TR" sz="2200" dirty="0" err="1"/>
              <a:t>differentiation</a:t>
            </a:r>
            <a:r>
              <a:rPr lang="tr-TR" sz="2200" dirty="0"/>
              <a:t> of </a:t>
            </a:r>
            <a:r>
              <a:rPr lang="tr-TR" sz="2200" dirty="0" err="1"/>
              <a:t>adult</a:t>
            </a:r>
            <a:r>
              <a:rPr lang="tr-TR" sz="2200" dirty="0"/>
              <a:t> </a:t>
            </a:r>
            <a:r>
              <a:rPr lang="tr-TR" sz="2200" dirty="0" err="1"/>
              <a:t>adipose</a:t>
            </a:r>
            <a:r>
              <a:rPr lang="tr-TR" sz="2200" dirty="0"/>
              <a:t> </a:t>
            </a:r>
            <a:r>
              <a:rPr lang="tr-TR" sz="2200" dirty="0" err="1"/>
              <a:t>mesenchymal</a:t>
            </a:r>
            <a:r>
              <a:rPr lang="tr-TR" sz="2200" dirty="0"/>
              <a:t> </a:t>
            </a:r>
            <a:r>
              <a:rPr lang="tr-TR" sz="2200" dirty="0" err="1"/>
              <a:t>stem</a:t>
            </a:r>
            <a:r>
              <a:rPr lang="tr-TR" sz="2200" dirty="0"/>
              <a:t> </a:t>
            </a:r>
            <a:r>
              <a:rPr lang="tr-TR" sz="2200" dirty="0" err="1"/>
              <a:t>cells</a:t>
            </a:r>
            <a:r>
              <a:rPr lang="tr-TR" sz="2200" dirty="0"/>
              <a:t> </a:t>
            </a:r>
            <a:r>
              <a:rPr lang="tr-TR" sz="2200" dirty="0" err="1"/>
              <a:t>into</a:t>
            </a:r>
            <a:r>
              <a:rPr lang="tr-TR" sz="2200" dirty="0"/>
              <a:t> </a:t>
            </a:r>
            <a:r>
              <a:rPr lang="tr-TR" sz="2200" dirty="0" err="1"/>
              <a:t>retinal</a:t>
            </a:r>
            <a:r>
              <a:rPr lang="tr-TR" sz="2200" dirty="0"/>
              <a:t> </a:t>
            </a:r>
            <a:r>
              <a:rPr lang="tr-TR" sz="2200" dirty="0" err="1"/>
              <a:t>progenitor</a:t>
            </a:r>
            <a:r>
              <a:rPr lang="tr-TR" sz="2200" dirty="0"/>
              <a:t> </a:t>
            </a:r>
            <a:r>
              <a:rPr lang="tr-TR" sz="2200" dirty="0" err="1"/>
              <a:t>cells</a:t>
            </a:r>
            <a:r>
              <a:rPr lang="tr-TR" sz="2200" dirty="0"/>
              <a:t>. </a:t>
            </a:r>
            <a:r>
              <a:rPr lang="tr-TR" sz="2200" dirty="0" err="1"/>
              <a:t>Ophthalmic</a:t>
            </a:r>
            <a:r>
              <a:rPr lang="tr-TR" sz="2200" dirty="0"/>
              <a:t> </a:t>
            </a:r>
            <a:r>
              <a:rPr lang="tr-TR" sz="2200" dirty="0" err="1"/>
              <a:t>Res</a:t>
            </a:r>
            <a:r>
              <a:rPr lang="tr-TR" sz="2200" dirty="0"/>
              <a:t> 2012; 48 </a:t>
            </a:r>
            <a:r>
              <a:rPr lang="tr-TR" sz="2200" dirty="0" err="1"/>
              <a:t>Suppl</a:t>
            </a:r>
            <a:r>
              <a:rPr lang="tr-TR" sz="2200" dirty="0"/>
              <a:t> 1: 1-5</a:t>
            </a:r>
          </a:p>
          <a:p>
            <a:r>
              <a:rPr lang="tr-TR" sz="2200" dirty="0" err="1"/>
              <a:t>Vossmerbaeumer</a:t>
            </a:r>
            <a:r>
              <a:rPr lang="tr-TR" sz="2200" dirty="0"/>
              <a:t> U et al.  </a:t>
            </a:r>
            <a:r>
              <a:rPr lang="tr-TR" sz="2200" dirty="0" err="1"/>
              <a:t>Retinal</a:t>
            </a:r>
            <a:r>
              <a:rPr lang="tr-TR" sz="2200" dirty="0"/>
              <a:t> pigment </a:t>
            </a:r>
            <a:r>
              <a:rPr lang="tr-TR" sz="2200" dirty="0" err="1"/>
              <a:t>epithelial</a:t>
            </a:r>
            <a:r>
              <a:rPr lang="tr-TR" sz="2200" dirty="0"/>
              <a:t> </a:t>
            </a:r>
            <a:r>
              <a:rPr lang="tr-TR" sz="2200" dirty="0" err="1"/>
              <a:t>phenotype</a:t>
            </a:r>
            <a:r>
              <a:rPr lang="tr-TR" sz="2200" dirty="0"/>
              <a:t> </a:t>
            </a:r>
            <a:r>
              <a:rPr lang="tr-TR" sz="2200" dirty="0" err="1"/>
              <a:t>induced</a:t>
            </a:r>
            <a:r>
              <a:rPr lang="tr-TR" sz="2200" dirty="0"/>
              <a:t> in </a:t>
            </a:r>
            <a:r>
              <a:rPr lang="tr-TR" sz="2200" dirty="0" err="1"/>
              <a:t>human</a:t>
            </a:r>
            <a:r>
              <a:rPr lang="tr-TR" sz="2200" dirty="0"/>
              <a:t> </a:t>
            </a:r>
            <a:r>
              <a:rPr lang="tr-TR" sz="2200" dirty="0" err="1"/>
              <a:t>adipose</a:t>
            </a:r>
            <a:r>
              <a:rPr lang="tr-TR" sz="2200" dirty="0"/>
              <a:t> </a:t>
            </a:r>
            <a:r>
              <a:rPr lang="tr-TR" sz="2200" dirty="0" err="1"/>
              <a:t>tissue</a:t>
            </a:r>
            <a:r>
              <a:rPr lang="tr-TR" sz="2200" dirty="0"/>
              <a:t>-</a:t>
            </a:r>
            <a:r>
              <a:rPr lang="tr-TR" sz="2200" dirty="0" err="1"/>
              <a:t>derived</a:t>
            </a:r>
            <a:r>
              <a:rPr lang="tr-TR" sz="2200" dirty="0"/>
              <a:t> </a:t>
            </a:r>
            <a:r>
              <a:rPr lang="tr-TR" sz="2200" dirty="0" err="1"/>
              <a:t>mesenchymal</a:t>
            </a:r>
            <a:r>
              <a:rPr lang="tr-TR" sz="2200" dirty="0"/>
              <a:t> </a:t>
            </a:r>
            <a:r>
              <a:rPr lang="tr-TR" sz="2200" dirty="0" err="1"/>
              <a:t>stromal</a:t>
            </a:r>
            <a:r>
              <a:rPr lang="tr-TR" sz="2200" dirty="0"/>
              <a:t> </a:t>
            </a:r>
            <a:r>
              <a:rPr lang="tr-TR" sz="2200" dirty="0" err="1"/>
              <a:t>cells</a:t>
            </a:r>
            <a:r>
              <a:rPr lang="tr-TR" sz="2200" dirty="0"/>
              <a:t>. </a:t>
            </a:r>
            <a:r>
              <a:rPr lang="tr-TR" sz="2200" dirty="0" err="1"/>
              <a:t>Cytotherapy</a:t>
            </a:r>
            <a:r>
              <a:rPr lang="tr-TR" sz="2200" dirty="0"/>
              <a:t> 2009; 11: 177-188 </a:t>
            </a:r>
          </a:p>
          <a:p>
            <a:r>
              <a:rPr lang="tr-TR" sz="2200" dirty="0"/>
              <a:t> </a:t>
            </a:r>
            <a:r>
              <a:rPr lang="tr-TR" sz="2200" dirty="0" err="1"/>
              <a:t>Singh</a:t>
            </a:r>
            <a:r>
              <a:rPr lang="tr-TR" sz="2200" dirty="0"/>
              <a:t> AK, et al. </a:t>
            </a:r>
            <a:r>
              <a:rPr lang="tr-TR" sz="2200" dirty="0" err="1"/>
              <a:t>Pastor</a:t>
            </a:r>
            <a:r>
              <a:rPr lang="tr-TR" sz="2200" dirty="0"/>
              <a:t> JC. </a:t>
            </a:r>
            <a:r>
              <a:rPr lang="tr-TR" sz="2200" dirty="0" err="1"/>
              <a:t>Adipose</a:t>
            </a:r>
            <a:r>
              <a:rPr lang="tr-TR" sz="2200" dirty="0"/>
              <a:t> </a:t>
            </a:r>
            <a:r>
              <a:rPr lang="tr-TR" sz="2200" dirty="0" err="1"/>
              <a:t>derived</a:t>
            </a:r>
            <a:r>
              <a:rPr lang="tr-TR" sz="2200" dirty="0"/>
              <a:t> </a:t>
            </a:r>
            <a:r>
              <a:rPr lang="tr-TR" sz="2200" dirty="0" err="1"/>
              <a:t>mesenchymal</a:t>
            </a:r>
            <a:r>
              <a:rPr lang="tr-TR" sz="2200" dirty="0"/>
              <a:t> </a:t>
            </a:r>
            <a:r>
              <a:rPr lang="tr-TR" sz="2200" dirty="0" err="1"/>
              <a:t>stem</a:t>
            </a:r>
            <a:r>
              <a:rPr lang="tr-TR" sz="2200" dirty="0"/>
              <a:t> </a:t>
            </a:r>
            <a:r>
              <a:rPr lang="tr-TR" sz="2200" dirty="0" err="1"/>
              <a:t>cells</a:t>
            </a:r>
            <a:r>
              <a:rPr lang="tr-TR" sz="2200" dirty="0"/>
              <a:t> </a:t>
            </a:r>
            <a:r>
              <a:rPr lang="tr-TR" sz="2200" dirty="0" err="1"/>
              <a:t>partially</a:t>
            </a:r>
            <a:r>
              <a:rPr lang="tr-TR" sz="2200" dirty="0"/>
              <a:t> </a:t>
            </a:r>
            <a:r>
              <a:rPr lang="tr-TR" sz="2200" dirty="0" err="1"/>
              <a:t>rescue</a:t>
            </a:r>
            <a:r>
              <a:rPr lang="tr-TR" sz="2200" dirty="0"/>
              <a:t> </a:t>
            </a:r>
            <a:r>
              <a:rPr lang="tr-TR" sz="2200" dirty="0" err="1"/>
              <a:t>mitomycin</a:t>
            </a:r>
            <a:r>
              <a:rPr lang="tr-TR" sz="2200" dirty="0"/>
              <a:t> C </a:t>
            </a:r>
            <a:r>
              <a:rPr lang="tr-TR" sz="2200" dirty="0" err="1"/>
              <a:t>treated</a:t>
            </a:r>
            <a:r>
              <a:rPr lang="tr-TR" sz="2200" dirty="0"/>
              <a:t> ARPE19 </a:t>
            </a:r>
            <a:r>
              <a:rPr lang="tr-TR" sz="2200" dirty="0" err="1"/>
              <a:t>cells</a:t>
            </a:r>
            <a:r>
              <a:rPr lang="tr-TR" sz="2200" dirty="0"/>
              <a:t> </a:t>
            </a:r>
            <a:r>
              <a:rPr lang="tr-TR" sz="2200" dirty="0" err="1"/>
              <a:t>from</a:t>
            </a:r>
            <a:r>
              <a:rPr lang="tr-TR" sz="2200" dirty="0"/>
              <a:t> </a:t>
            </a:r>
            <a:r>
              <a:rPr lang="tr-TR" sz="2200" dirty="0" err="1"/>
              <a:t>death</a:t>
            </a:r>
            <a:r>
              <a:rPr lang="tr-TR" sz="2200" dirty="0"/>
              <a:t> in </a:t>
            </a:r>
            <a:r>
              <a:rPr lang="tr-TR" sz="2200" dirty="0" err="1"/>
              <a:t>co</a:t>
            </a:r>
            <a:r>
              <a:rPr lang="tr-TR" sz="2200" dirty="0"/>
              <a:t>-</a:t>
            </a:r>
            <a:r>
              <a:rPr lang="tr-TR" sz="2200" dirty="0" err="1"/>
              <a:t>culture</a:t>
            </a:r>
            <a:r>
              <a:rPr lang="tr-TR" sz="2200" dirty="0"/>
              <a:t> </a:t>
            </a:r>
            <a:r>
              <a:rPr lang="tr-TR" sz="2200" dirty="0" err="1"/>
              <a:t>condition</a:t>
            </a:r>
            <a:r>
              <a:rPr lang="tr-TR" sz="2200" dirty="0"/>
              <a:t>. </a:t>
            </a:r>
            <a:r>
              <a:rPr lang="tr-TR" sz="2200" dirty="0" err="1"/>
              <a:t>Histol</a:t>
            </a:r>
            <a:r>
              <a:rPr lang="tr-TR" sz="2200" dirty="0"/>
              <a:t> </a:t>
            </a:r>
            <a:r>
              <a:rPr lang="tr-TR" sz="2200" dirty="0" err="1"/>
              <a:t>Histopathol</a:t>
            </a:r>
            <a:r>
              <a:rPr lang="tr-TR" sz="2200" dirty="0"/>
              <a:t> 2013; 28: 1577-1583.</a:t>
            </a:r>
          </a:p>
          <a:p>
            <a:r>
              <a:rPr lang="tr-TR" sz="2200" dirty="0"/>
              <a:t> </a:t>
            </a:r>
            <a:r>
              <a:rPr lang="en-US" sz="2200" dirty="0"/>
              <a:t>Yang Z, </a:t>
            </a:r>
            <a:r>
              <a:rPr lang="tr-TR" sz="2200" dirty="0"/>
              <a:t>et al. </a:t>
            </a:r>
            <a:r>
              <a:rPr lang="en-US" sz="2200" dirty="0"/>
              <a:t>Amelioration of diabetic retinopathy by engrafted human adipose-derived </a:t>
            </a:r>
            <a:r>
              <a:rPr lang="en-US" sz="2200" dirty="0" err="1"/>
              <a:t>mesenchymal</a:t>
            </a:r>
            <a:r>
              <a:rPr lang="en-US" sz="2200" dirty="0"/>
              <a:t> stem cells in </a:t>
            </a:r>
            <a:r>
              <a:rPr lang="en-US" sz="2200" dirty="0" err="1"/>
              <a:t>streptozotocin</a:t>
            </a:r>
            <a:r>
              <a:rPr lang="en-US" sz="2200" dirty="0"/>
              <a:t> diabetic rats. </a:t>
            </a:r>
            <a:r>
              <a:rPr lang="en-US" sz="2200" dirty="0" err="1"/>
              <a:t>Graefes</a:t>
            </a:r>
            <a:r>
              <a:rPr lang="en-US" sz="2200" dirty="0"/>
              <a:t> Arch </a:t>
            </a:r>
            <a:r>
              <a:rPr lang="en-US" sz="2200" dirty="0" err="1"/>
              <a:t>Clin</a:t>
            </a:r>
            <a:r>
              <a:rPr lang="en-US" sz="2200" dirty="0"/>
              <a:t> Exp </a:t>
            </a:r>
            <a:r>
              <a:rPr lang="en-US" sz="2200" dirty="0" err="1"/>
              <a:t>Ophthalmol</a:t>
            </a:r>
            <a:r>
              <a:rPr lang="en-US" sz="2200" dirty="0"/>
              <a:t> 2010; 248: 1415-1422</a:t>
            </a:r>
            <a:r>
              <a:rPr lang="tr-TR" sz="2200" dirty="0"/>
              <a:t>.</a:t>
            </a:r>
          </a:p>
        </p:txBody>
      </p:sp>
      <p:sp>
        <p:nvSpPr>
          <p:cNvPr id="3" name="2 Başlık"/>
          <p:cNvSpPr>
            <a:spLocks noGrp="1"/>
          </p:cNvSpPr>
          <p:nvPr>
            <p:ph type="title"/>
          </p:nvPr>
        </p:nvSpPr>
        <p:spPr>
          <a:xfrm>
            <a:off x="914400" y="260648"/>
            <a:ext cx="7690048" cy="1252728"/>
          </a:xfrm>
        </p:spPr>
        <p:txBody>
          <a:bodyPr/>
          <a:lstStyle/>
          <a:p>
            <a:r>
              <a:rPr lang="tr-TR" dirty="0"/>
              <a:t>ADMSC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r>
              <a:rPr lang="en-US" sz="2000" dirty="0"/>
              <a:t>(1) (NCT02024269) Study to Assess the Safety and Effects of Cells Injected </a:t>
            </a:r>
            <a:r>
              <a:rPr lang="en-US" sz="2000" dirty="0" err="1"/>
              <a:t>Intravitreal</a:t>
            </a:r>
            <a:r>
              <a:rPr lang="en-US" sz="2000" dirty="0"/>
              <a:t> in Dry Macular Degeneration</a:t>
            </a:r>
            <a:endParaRPr lang="tr-TR" sz="2000" dirty="0"/>
          </a:p>
          <a:p>
            <a:pPr>
              <a:buNone/>
            </a:pPr>
            <a:endParaRPr lang="tr-TR" sz="2000" dirty="0"/>
          </a:p>
          <a:p>
            <a:r>
              <a:rPr lang="en-US" sz="2000" dirty="0"/>
              <a:t> (2) (NCT02144103) Effectiveness and Safety of Adipose-Derived Regenerative Cells for Treatment of Glaucomatous </a:t>
            </a:r>
            <a:r>
              <a:rPr lang="en-US" sz="2000" dirty="0" err="1"/>
              <a:t>Neurodegeneration</a:t>
            </a:r>
            <a:r>
              <a:rPr lang="en-US" sz="2000" dirty="0"/>
              <a:t>.</a:t>
            </a:r>
          </a:p>
          <a:p>
            <a:endParaRPr lang="tr-TR" dirty="0"/>
          </a:p>
        </p:txBody>
      </p:sp>
      <p:sp>
        <p:nvSpPr>
          <p:cNvPr id="3" name="2 Başlık"/>
          <p:cNvSpPr>
            <a:spLocks noGrp="1"/>
          </p:cNvSpPr>
          <p:nvPr>
            <p:ph type="title"/>
          </p:nvPr>
        </p:nvSpPr>
        <p:spPr>
          <a:xfrm>
            <a:off x="914400" y="260648"/>
            <a:ext cx="8229600" cy="1252728"/>
          </a:xfrm>
        </p:spPr>
        <p:txBody>
          <a:bodyPr/>
          <a:lstStyle/>
          <a:p>
            <a:r>
              <a:rPr lang="tr-TR" dirty="0" err="1"/>
              <a:t>Registered</a:t>
            </a:r>
            <a:r>
              <a:rPr lang="tr-TR" dirty="0"/>
              <a:t> </a:t>
            </a:r>
            <a:r>
              <a:rPr lang="tr-TR" dirty="0" err="1"/>
              <a:t>Trials</a:t>
            </a:r>
            <a:r>
              <a:rPr lang="tr-TR" dirty="0"/>
              <a:t> </a:t>
            </a:r>
            <a:r>
              <a:rPr lang="tr-TR" dirty="0" err="1"/>
              <a:t>with</a:t>
            </a:r>
            <a:r>
              <a:rPr lang="tr-TR" dirty="0"/>
              <a:t> ADMSC</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556792"/>
            <a:ext cx="7408333" cy="4026760"/>
          </a:xfrm>
        </p:spPr>
        <p:txBody>
          <a:bodyPr>
            <a:normAutofit/>
          </a:bodyPr>
          <a:lstStyle/>
          <a:p>
            <a:pPr>
              <a:buNone/>
            </a:pPr>
            <a:endParaRPr lang="tr-TR" dirty="0"/>
          </a:p>
          <a:p>
            <a:r>
              <a:rPr lang="tr-TR" dirty="0" err="1"/>
              <a:t>Phase</a:t>
            </a:r>
            <a:r>
              <a:rPr lang="tr-TR" dirty="0"/>
              <a:t> 1 </a:t>
            </a:r>
            <a:r>
              <a:rPr lang="tr-TR" dirty="0" err="1"/>
              <a:t>safety</a:t>
            </a:r>
            <a:r>
              <a:rPr lang="tr-TR" dirty="0"/>
              <a:t> </a:t>
            </a:r>
            <a:r>
              <a:rPr lang="tr-TR" dirty="0" err="1"/>
              <a:t>study</a:t>
            </a:r>
            <a:r>
              <a:rPr lang="tr-TR" dirty="0"/>
              <a:t>.</a:t>
            </a:r>
          </a:p>
          <a:p>
            <a:pPr>
              <a:buNone/>
            </a:pPr>
            <a:endParaRPr lang="tr-TR" dirty="0"/>
          </a:p>
          <a:p>
            <a:r>
              <a:rPr lang="tr-TR" dirty="0" err="1"/>
              <a:t>Approval</a:t>
            </a:r>
            <a:r>
              <a:rPr lang="tr-TR" dirty="0"/>
              <a:t> of </a:t>
            </a:r>
            <a:r>
              <a:rPr lang="tr-TR" dirty="0" err="1"/>
              <a:t>the</a:t>
            </a:r>
            <a:r>
              <a:rPr lang="tr-TR" dirty="0"/>
              <a:t> </a:t>
            </a:r>
            <a:r>
              <a:rPr lang="tr-TR" dirty="0" err="1"/>
              <a:t>Ethical</a:t>
            </a:r>
            <a:r>
              <a:rPr lang="tr-TR" dirty="0"/>
              <a:t> </a:t>
            </a:r>
            <a:r>
              <a:rPr lang="tr-TR" dirty="0" err="1"/>
              <a:t>Committee</a:t>
            </a:r>
            <a:r>
              <a:rPr lang="tr-TR" dirty="0"/>
              <a:t> of </a:t>
            </a:r>
            <a:r>
              <a:rPr lang="tr-TR" dirty="0" err="1"/>
              <a:t>University</a:t>
            </a:r>
            <a:r>
              <a:rPr lang="tr-TR" dirty="0"/>
              <a:t> (</a:t>
            </a:r>
            <a:r>
              <a:rPr lang="tr-TR" dirty="0" err="1"/>
              <a:t>March</a:t>
            </a:r>
            <a:r>
              <a:rPr lang="tr-TR" dirty="0"/>
              <a:t>-2014)</a:t>
            </a:r>
          </a:p>
          <a:p>
            <a:endParaRPr lang="tr-TR" dirty="0"/>
          </a:p>
          <a:p>
            <a:r>
              <a:rPr lang="tr-TR" dirty="0" err="1"/>
              <a:t>Approval</a:t>
            </a:r>
            <a:r>
              <a:rPr lang="tr-TR" dirty="0"/>
              <a:t> of </a:t>
            </a:r>
            <a:r>
              <a:rPr lang="tr-TR" dirty="0" err="1"/>
              <a:t>Health</a:t>
            </a:r>
            <a:r>
              <a:rPr lang="tr-TR" dirty="0"/>
              <a:t> </a:t>
            </a:r>
            <a:r>
              <a:rPr lang="tr-TR" dirty="0" err="1"/>
              <a:t>Ministry</a:t>
            </a:r>
            <a:r>
              <a:rPr lang="tr-TR" dirty="0"/>
              <a:t> (</a:t>
            </a:r>
            <a:r>
              <a:rPr lang="tr-TR" dirty="0" err="1"/>
              <a:t>January</a:t>
            </a:r>
            <a:r>
              <a:rPr lang="tr-TR" dirty="0"/>
              <a:t>-2015)</a:t>
            </a:r>
          </a:p>
          <a:p>
            <a:endParaRPr lang="tr-TR" dirty="0"/>
          </a:p>
          <a:p>
            <a:r>
              <a:rPr lang="tr-TR" dirty="0"/>
              <a:t>20 </a:t>
            </a:r>
            <a:r>
              <a:rPr lang="tr-TR" dirty="0" err="1"/>
              <a:t>Volunteers</a:t>
            </a:r>
            <a:r>
              <a:rPr lang="tr-TR" dirty="0"/>
              <a:t> </a:t>
            </a:r>
            <a:r>
              <a:rPr lang="tr-TR" dirty="0" err="1"/>
              <a:t>with</a:t>
            </a:r>
            <a:r>
              <a:rPr lang="tr-TR" dirty="0"/>
              <a:t> </a:t>
            </a:r>
            <a:r>
              <a:rPr lang="tr-TR" dirty="0" err="1"/>
              <a:t>end</a:t>
            </a:r>
            <a:r>
              <a:rPr lang="tr-TR" dirty="0"/>
              <a:t>-</a:t>
            </a:r>
            <a:r>
              <a:rPr lang="tr-TR" dirty="0" err="1"/>
              <a:t>stage</a:t>
            </a:r>
            <a:r>
              <a:rPr lang="tr-TR" dirty="0"/>
              <a:t> RP</a:t>
            </a:r>
          </a:p>
        </p:txBody>
      </p:sp>
      <p:sp>
        <p:nvSpPr>
          <p:cNvPr id="3" name="2 Başlık"/>
          <p:cNvSpPr>
            <a:spLocks noGrp="1"/>
          </p:cNvSpPr>
          <p:nvPr>
            <p:ph type="title"/>
          </p:nvPr>
        </p:nvSpPr>
        <p:spPr>
          <a:xfrm>
            <a:off x="683568" y="260648"/>
            <a:ext cx="8229600" cy="1252728"/>
          </a:xfrm>
        </p:spPr>
        <p:txBody>
          <a:bodyPr/>
          <a:lstStyle/>
          <a:p>
            <a:r>
              <a:rPr lang="tr-TR" dirty="0"/>
              <a:t>OUR CLINICAL STUDY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1922" name="Picture 2" descr="C:\Users\Ayse\Desktop\Kök hücre sunumları\fotolar\walters2.gif"/>
          <p:cNvPicPr>
            <a:picLocks noGrp="1" noChangeAspect="1" noChangeArrowheads="1"/>
          </p:cNvPicPr>
          <p:nvPr>
            <p:ph idx="1"/>
          </p:nvPr>
        </p:nvPicPr>
        <p:blipFill>
          <a:blip r:embed="rId2" cstate="print"/>
          <a:srcRect/>
          <a:stretch>
            <a:fillRect/>
          </a:stretch>
        </p:blipFill>
        <p:spPr bwMode="auto">
          <a:xfrm>
            <a:off x="1403648" y="1268760"/>
            <a:ext cx="6408712" cy="4514073"/>
          </a:xfrm>
          <a:prstGeom prst="rect">
            <a:avLst/>
          </a:prstGeom>
          <a:noFill/>
        </p:spPr>
      </p:pic>
      <p:sp>
        <p:nvSpPr>
          <p:cNvPr id="5" name="4 Metin kutusu"/>
          <p:cNvSpPr txBox="1"/>
          <p:nvPr/>
        </p:nvSpPr>
        <p:spPr>
          <a:xfrm>
            <a:off x="2339752" y="6165304"/>
            <a:ext cx="3672408" cy="369332"/>
          </a:xfrm>
          <a:prstGeom prst="rect">
            <a:avLst/>
          </a:prstGeom>
          <a:noFill/>
        </p:spPr>
        <p:txBody>
          <a:bodyPr wrap="square" rtlCol="0">
            <a:spAutoFit/>
          </a:bodyPr>
          <a:lstStyle/>
          <a:p>
            <a:endParaRPr lang="tr-T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bilge\Downloads\bina slog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759745"/>
            <a:ext cx="5976664" cy="367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Rot="1" noChangeArrowheads="1"/>
          </p:cNvSpPr>
          <p:nvPr/>
        </p:nvSpPr>
        <p:spPr>
          <a:xfrm>
            <a:off x="3131840" y="188640"/>
            <a:ext cx="5351010" cy="1152128"/>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4000" b="0" u="none" strike="noStrike" kern="1200" cap="none" spc="0" normalizeH="0" baseline="0" noProof="0" dirty="0">
                <a:ln>
                  <a:noFill/>
                </a:ln>
                <a:solidFill>
                  <a:schemeClr val="bg1"/>
                </a:solidFill>
                <a:effectLst/>
                <a:uLnTx/>
                <a:uFillTx/>
                <a:latin typeface="Bradley Hand ITC" pitchFamily="66" charset="0"/>
                <a:ea typeface="+mj-ea"/>
                <a:cs typeface="+mj-cs"/>
              </a:rPr>
              <a:t>   </a:t>
            </a:r>
            <a:r>
              <a:rPr lang="tr-TR" sz="4000" b="1" dirty="0">
                <a:solidFill>
                  <a:schemeClr val="bg1"/>
                </a:solidFill>
                <a:ea typeface="+mj-ea"/>
                <a:cs typeface="+mj-cs"/>
              </a:rPr>
              <a:t>GENKÖK</a:t>
            </a:r>
            <a:endParaRPr kumimoji="0" lang="tr-TR" sz="4000" b="1" u="none" strike="noStrike" kern="1200" cap="none" spc="0" normalizeH="0" baseline="0" noProof="0" dirty="0">
              <a:ln>
                <a:noFill/>
              </a:ln>
              <a:solidFill>
                <a:schemeClr val="bg1"/>
              </a:solidFill>
              <a:effectLst/>
              <a:uLnTx/>
              <a:uFillTx/>
              <a:ea typeface="+mj-ea"/>
              <a:cs typeface="+mj-cs"/>
            </a:endParaRPr>
          </a:p>
        </p:txBody>
      </p:sp>
      <p:pic>
        <p:nvPicPr>
          <p:cNvPr id="5" name="Picture 4" descr="k%C3%B6k-h%C3%BCc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446" y="3131345"/>
            <a:ext cx="1564034" cy="1233759"/>
          </a:xfrm>
          <a:prstGeom prst="rect">
            <a:avLst/>
          </a:prstGeom>
          <a:solidFill>
            <a:srgbClr val="FFCC99"/>
          </a:solidFill>
          <a:ln w="9525">
            <a:solidFill>
              <a:schemeClr val="bg1"/>
            </a:solidFill>
            <a:miter lim="800000"/>
            <a:headEnd/>
            <a:tailEnd/>
          </a:ln>
        </p:spPr>
      </p:pic>
      <p:pic>
        <p:nvPicPr>
          <p:cNvPr id="7" name="Picture 5" descr="klon+kok+huc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8446" y="4365105"/>
            <a:ext cx="1564034" cy="1067744"/>
          </a:xfrm>
          <a:prstGeom prst="rect">
            <a:avLst/>
          </a:prstGeom>
          <a:solidFill>
            <a:srgbClr val="FFCC99"/>
          </a:solidFill>
          <a:ln w="9525">
            <a:solidFill>
              <a:schemeClr val="bg1"/>
            </a:solidFill>
            <a:miter lim="800000"/>
            <a:headEnd/>
            <a:tailEnd/>
          </a:ln>
        </p:spPr>
      </p:pic>
      <p:pic>
        <p:nvPicPr>
          <p:cNvPr id="8" name="Picture 6" descr="cell-scope2tr-JACJ-KR_14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828" y="1759744"/>
            <a:ext cx="1519807" cy="14532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7" descr="genkok04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8446" y="1762920"/>
            <a:ext cx="1564034" cy="13684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descr="C:\Users\bilge\Desktop\GENOM KÖK HÜCRE MERKEZİ\GENKÖK YENİ FOTOĞRAFLAR\IMG_0424.jpg"/>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a:xfrm>
            <a:off x="245827" y="3212976"/>
            <a:ext cx="1499567" cy="2216424"/>
          </a:xfrm>
          <a:ln>
            <a:solidFill>
              <a:schemeClr val="bg1"/>
            </a:solidFill>
          </a:ln>
        </p:spPr>
      </p:pic>
      <p:pic>
        <p:nvPicPr>
          <p:cNvPr id="9" name="Picture 7" descr="DSC_01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535" y="5341169"/>
            <a:ext cx="1872208" cy="1184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9" cstate="print"/>
          <a:srcRect/>
          <a:stretch>
            <a:fillRect/>
          </a:stretch>
        </p:blipFill>
        <p:spPr bwMode="auto">
          <a:xfrm>
            <a:off x="3785428" y="5341169"/>
            <a:ext cx="1656184" cy="11588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32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5828" y="5341170"/>
            <a:ext cx="1728191" cy="117110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28446" y="5341169"/>
            <a:ext cx="1531986" cy="117827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85826" y="5341169"/>
            <a:ext cx="1799602" cy="11588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72816"/>
            <a:ext cx="7408333" cy="3810736"/>
          </a:xfrm>
        </p:spPr>
        <p:txBody>
          <a:bodyPr>
            <a:normAutofit/>
          </a:bodyPr>
          <a:lstStyle/>
          <a:p>
            <a:r>
              <a:rPr lang="tr-TR" dirty="0" err="1"/>
              <a:t>All</a:t>
            </a:r>
            <a:r>
              <a:rPr lang="tr-TR" dirty="0"/>
              <a:t> had total </a:t>
            </a:r>
            <a:r>
              <a:rPr lang="tr-TR" dirty="0" err="1"/>
              <a:t>visual</a:t>
            </a:r>
            <a:r>
              <a:rPr lang="tr-TR" dirty="0"/>
              <a:t> </a:t>
            </a:r>
            <a:r>
              <a:rPr lang="tr-TR" dirty="0" err="1"/>
              <a:t>field</a:t>
            </a:r>
            <a:r>
              <a:rPr lang="tr-TR" dirty="0"/>
              <a:t> </a:t>
            </a:r>
            <a:r>
              <a:rPr lang="tr-TR" dirty="0" err="1"/>
              <a:t>defect</a:t>
            </a:r>
            <a:r>
              <a:rPr lang="tr-TR" dirty="0"/>
              <a:t>.</a:t>
            </a:r>
          </a:p>
          <a:p>
            <a:r>
              <a:rPr lang="tr-TR" dirty="0"/>
              <a:t>% 50 of </a:t>
            </a:r>
            <a:r>
              <a:rPr lang="tr-TR" dirty="0" err="1"/>
              <a:t>the</a:t>
            </a:r>
            <a:r>
              <a:rPr lang="tr-TR" dirty="0"/>
              <a:t> </a:t>
            </a:r>
            <a:r>
              <a:rPr lang="tr-TR" dirty="0" err="1"/>
              <a:t>patients</a:t>
            </a:r>
            <a:r>
              <a:rPr lang="tr-TR" dirty="0"/>
              <a:t> </a:t>
            </a:r>
            <a:r>
              <a:rPr lang="tr-TR" dirty="0" err="1"/>
              <a:t>were</a:t>
            </a:r>
            <a:r>
              <a:rPr lang="tr-TR" dirty="0"/>
              <a:t> </a:t>
            </a:r>
            <a:r>
              <a:rPr lang="tr-TR" dirty="0" err="1"/>
              <a:t>only</a:t>
            </a:r>
            <a:r>
              <a:rPr lang="tr-TR" dirty="0"/>
              <a:t> p +</a:t>
            </a:r>
          </a:p>
          <a:p>
            <a:r>
              <a:rPr lang="tr-TR" dirty="0" err="1"/>
              <a:t>The</a:t>
            </a:r>
            <a:r>
              <a:rPr lang="tr-TR" dirty="0"/>
              <a:t> </a:t>
            </a:r>
            <a:r>
              <a:rPr lang="tr-TR" dirty="0" err="1"/>
              <a:t>best</a:t>
            </a:r>
            <a:r>
              <a:rPr lang="tr-TR" dirty="0"/>
              <a:t> VA </a:t>
            </a:r>
            <a:r>
              <a:rPr lang="tr-TR" dirty="0" err="1"/>
              <a:t>was</a:t>
            </a:r>
            <a:r>
              <a:rPr lang="tr-TR" dirty="0"/>
              <a:t>  </a:t>
            </a:r>
            <a:r>
              <a:rPr lang="tr-TR" dirty="0" err="1"/>
              <a:t>hand</a:t>
            </a:r>
            <a:r>
              <a:rPr lang="tr-TR" dirty="0"/>
              <a:t> </a:t>
            </a:r>
            <a:r>
              <a:rPr lang="tr-TR" dirty="0" err="1"/>
              <a:t>motion</a:t>
            </a:r>
            <a:r>
              <a:rPr lang="tr-TR" dirty="0"/>
              <a:t> </a:t>
            </a:r>
            <a:r>
              <a:rPr lang="tr-TR" dirty="0" err="1"/>
              <a:t>from</a:t>
            </a:r>
            <a:r>
              <a:rPr lang="tr-TR" dirty="0"/>
              <a:t> 1 </a:t>
            </a:r>
            <a:r>
              <a:rPr lang="tr-TR" dirty="0" err="1"/>
              <a:t>meter</a:t>
            </a:r>
            <a:r>
              <a:rPr lang="tr-TR" dirty="0"/>
              <a:t>.</a:t>
            </a:r>
          </a:p>
          <a:p>
            <a:r>
              <a:rPr lang="tr-TR" dirty="0" err="1"/>
              <a:t>All</a:t>
            </a:r>
            <a:r>
              <a:rPr lang="tr-TR" dirty="0"/>
              <a:t> had </a:t>
            </a:r>
            <a:r>
              <a:rPr lang="tr-TR" dirty="0" err="1"/>
              <a:t>udetectable</a:t>
            </a:r>
            <a:r>
              <a:rPr lang="tr-TR" dirty="0"/>
              <a:t> ERG.</a:t>
            </a:r>
          </a:p>
          <a:p>
            <a:r>
              <a:rPr lang="tr-TR" dirty="0" err="1"/>
              <a:t>The</a:t>
            </a:r>
            <a:r>
              <a:rPr lang="tr-TR" dirty="0"/>
              <a:t> </a:t>
            </a:r>
            <a:r>
              <a:rPr lang="tr-TR" dirty="0" err="1"/>
              <a:t>worse</a:t>
            </a:r>
            <a:r>
              <a:rPr lang="tr-TR" dirty="0"/>
              <a:t> </a:t>
            </a:r>
            <a:r>
              <a:rPr lang="tr-TR" dirty="0" err="1"/>
              <a:t>eye</a:t>
            </a:r>
            <a:r>
              <a:rPr lang="tr-TR" dirty="0"/>
              <a:t> </a:t>
            </a:r>
            <a:r>
              <a:rPr lang="tr-TR" dirty="0" err="1"/>
              <a:t>was</a:t>
            </a:r>
            <a:r>
              <a:rPr lang="tr-TR" dirty="0"/>
              <a:t> </a:t>
            </a:r>
            <a:r>
              <a:rPr lang="tr-TR" dirty="0" err="1"/>
              <a:t>operated</a:t>
            </a:r>
            <a:r>
              <a:rPr lang="tr-TR" dirty="0"/>
              <a:t>.</a:t>
            </a:r>
          </a:p>
          <a:p>
            <a:r>
              <a:rPr lang="tr-TR" dirty="0" err="1"/>
              <a:t>After</a:t>
            </a:r>
            <a:r>
              <a:rPr lang="tr-TR" dirty="0"/>
              <a:t> total </a:t>
            </a:r>
            <a:r>
              <a:rPr lang="tr-TR" dirty="0" err="1"/>
              <a:t>vitrectomy</a:t>
            </a:r>
            <a:r>
              <a:rPr lang="tr-TR" dirty="0"/>
              <a:t> </a:t>
            </a:r>
            <a:r>
              <a:rPr lang="tr-TR" dirty="0" err="1"/>
              <a:t>with</a:t>
            </a:r>
            <a:r>
              <a:rPr lang="tr-TR" dirty="0"/>
              <a:t> 23 </a:t>
            </a:r>
            <a:r>
              <a:rPr lang="tr-TR" dirty="0" err="1"/>
              <a:t>gauge</a:t>
            </a:r>
            <a:r>
              <a:rPr lang="tr-TR" dirty="0"/>
              <a:t>, 1.000.000 </a:t>
            </a:r>
            <a:r>
              <a:rPr lang="tr-TR" dirty="0" err="1"/>
              <a:t>SCs</a:t>
            </a:r>
            <a:r>
              <a:rPr lang="tr-TR" dirty="0"/>
              <a:t> </a:t>
            </a:r>
            <a:r>
              <a:rPr lang="tr-TR" dirty="0" err="1"/>
              <a:t>were</a:t>
            </a:r>
            <a:r>
              <a:rPr lang="tr-TR" dirty="0"/>
              <a:t> </a:t>
            </a:r>
            <a:r>
              <a:rPr lang="tr-TR" dirty="0" err="1"/>
              <a:t>injected</a:t>
            </a:r>
            <a:r>
              <a:rPr lang="tr-TR" dirty="0"/>
              <a:t> </a:t>
            </a:r>
            <a:r>
              <a:rPr lang="tr-TR" dirty="0" err="1"/>
              <a:t>subretinally</a:t>
            </a:r>
            <a:r>
              <a:rPr lang="tr-TR" dirty="0"/>
              <a:t>.</a:t>
            </a:r>
          </a:p>
          <a:p>
            <a:r>
              <a:rPr lang="tr-TR" dirty="0" err="1"/>
              <a:t>Adipose</a:t>
            </a:r>
            <a:r>
              <a:rPr lang="tr-TR" dirty="0"/>
              <a:t> </a:t>
            </a:r>
            <a:r>
              <a:rPr lang="tr-TR" dirty="0" err="1"/>
              <a:t>Tissue</a:t>
            </a:r>
            <a:r>
              <a:rPr lang="tr-TR" dirty="0"/>
              <a:t> </a:t>
            </a:r>
            <a:r>
              <a:rPr lang="tr-TR" dirty="0" err="1"/>
              <a:t>Derivated</a:t>
            </a:r>
            <a:r>
              <a:rPr lang="tr-TR" dirty="0"/>
              <a:t> MSC s </a:t>
            </a:r>
            <a:r>
              <a:rPr lang="tr-TR" dirty="0" err="1"/>
              <a:t>were</a:t>
            </a:r>
            <a:r>
              <a:rPr lang="tr-TR" dirty="0"/>
              <a:t> </a:t>
            </a:r>
            <a:r>
              <a:rPr lang="tr-TR" dirty="0" err="1"/>
              <a:t>used</a:t>
            </a:r>
            <a:r>
              <a:rPr lang="tr-TR" dirty="0"/>
              <a:t>. </a:t>
            </a:r>
          </a:p>
          <a:p>
            <a:endParaRPr lang="tr-TR" dirty="0"/>
          </a:p>
          <a:p>
            <a:pPr>
              <a:buNone/>
            </a:pPr>
            <a:endParaRPr lang="tr-T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1916832"/>
            <a:ext cx="9361040" cy="3450696"/>
          </a:xfrm>
        </p:spPr>
        <p:txBody>
          <a:bodyPr/>
          <a:lstStyle/>
          <a:p>
            <a:pPr algn="just">
              <a:buNone/>
            </a:pPr>
            <a:r>
              <a:rPr lang="tr-TR" dirty="0"/>
              <a:t>          </a:t>
            </a:r>
            <a:r>
              <a:rPr lang="tr-TR" dirty="0" err="1"/>
              <a:t>ADMSCs</a:t>
            </a:r>
            <a:r>
              <a:rPr lang="tr-TR" dirty="0"/>
              <a:t> </a:t>
            </a:r>
            <a:r>
              <a:rPr lang="tr-TR" dirty="0" err="1"/>
              <a:t>were</a:t>
            </a:r>
            <a:r>
              <a:rPr lang="tr-TR" dirty="0"/>
              <a:t> </a:t>
            </a:r>
            <a:r>
              <a:rPr lang="tr-TR" dirty="0" err="1"/>
              <a:t>prepared</a:t>
            </a:r>
            <a:r>
              <a:rPr lang="tr-TR" dirty="0"/>
              <a:t> </a:t>
            </a:r>
            <a:r>
              <a:rPr lang="tr-TR" dirty="0" err="1"/>
              <a:t>within</a:t>
            </a:r>
            <a:r>
              <a:rPr lang="tr-TR" dirty="0"/>
              <a:t> </a:t>
            </a:r>
            <a:r>
              <a:rPr lang="tr-TR" dirty="0" err="1"/>
              <a:t>the</a:t>
            </a:r>
            <a:r>
              <a:rPr lang="tr-TR" dirty="0"/>
              <a:t> </a:t>
            </a:r>
            <a:r>
              <a:rPr lang="tr-TR" dirty="0" err="1"/>
              <a:t>international</a:t>
            </a:r>
            <a:r>
              <a:rPr lang="tr-TR" dirty="0"/>
              <a:t> </a:t>
            </a:r>
            <a:r>
              <a:rPr lang="tr-TR" dirty="0" err="1"/>
              <a:t>standarts</a:t>
            </a:r>
            <a:endParaRPr lang="tr-TR" dirty="0"/>
          </a:p>
          <a:p>
            <a:endParaRPr lang="tr-TR" dirty="0"/>
          </a:p>
        </p:txBody>
      </p:sp>
      <p:sp>
        <p:nvSpPr>
          <p:cNvPr id="5" name="4 Dikdörtgen"/>
          <p:cNvSpPr/>
          <p:nvPr/>
        </p:nvSpPr>
        <p:spPr>
          <a:xfrm>
            <a:off x="1819559" y="692696"/>
            <a:ext cx="7504969" cy="646331"/>
          </a:xfrm>
          <a:prstGeom prst="rect">
            <a:avLst/>
          </a:prstGeom>
        </p:spPr>
        <p:txBody>
          <a:bodyPr wrap="square">
            <a:spAutoFit/>
          </a:bodyPr>
          <a:lstStyle/>
          <a:p>
            <a:r>
              <a:rPr lang="tr-TR" sz="3600" dirty="0">
                <a:solidFill>
                  <a:schemeClr val="bg1"/>
                </a:solidFill>
              </a:rPr>
              <a:t>GMP (</a:t>
            </a:r>
            <a:r>
              <a:rPr lang="tr-TR" sz="3600" dirty="0" err="1">
                <a:solidFill>
                  <a:schemeClr val="bg1"/>
                </a:solidFill>
              </a:rPr>
              <a:t>Good</a:t>
            </a:r>
            <a:r>
              <a:rPr lang="tr-TR" sz="3600" dirty="0">
                <a:solidFill>
                  <a:schemeClr val="bg1"/>
                </a:solidFill>
              </a:rPr>
              <a:t> </a:t>
            </a:r>
            <a:r>
              <a:rPr lang="tr-TR" sz="3600" dirty="0" err="1">
                <a:solidFill>
                  <a:schemeClr val="bg1"/>
                </a:solidFill>
              </a:rPr>
              <a:t>manufacturing</a:t>
            </a:r>
            <a:r>
              <a:rPr lang="tr-TR" sz="3600" dirty="0">
                <a:solidFill>
                  <a:schemeClr val="bg1"/>
                </a:solidFill>
              </a:rPr>
              <a:t> </a:t>
            </a:r>
            <a:r>
              <a:rPr lang="tr-TR" sz="3600" dirty="0" err="1">
                <a:solidFill>
                  <a:schemeClr val="bg1"/>
                </a:solidFill>
              </a:rPr>
              <a:t>practice</a:t>
            </a:r>
            <a:r>
              <a:rPr lang="tr-TR" sz="3600" dirty="0">
                <a:solidFill>
                  <a:schemeClr val="bg1"/>
                </a:solidFill>
              </a:rPr>
              <a:t>)</a:t>
            </a:r>
          </a:p>
        </p:txBody>
      </p:sp>
      <p:pic>
        <p:nvPicPr>
          <p:cNvPr id="6" name="Picture 4" descr="C:\Users\MCetin\A-MCETIN 2012-2013\GENKÖK DOC  2013-2014\GENKOK IMAGES\genkok03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780928"/>
            <a:ext cx="3816424" cy="29523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ell-scope2tr-JACJ-KR_1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780928"/>
            <a:ext cx="3312368" cy="29361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4994" name="Picture 2"/>
          <p:cNvPicPr>
            <a:picLocks noGrp="1" noChangeAspect="1" noChangeArrowheads="1"/>
          </p:cNvPicPr>
          <p:nvPr>
            <p:ph idx="1"/>
          </p:nvPr>
        </p:nvPicPr>
        <p:blipFill>
          <a:blip r:embed="rId2" cstate="print"/>
          <a:srcRect/>
          <a:stretch>
            <a:fillRect/>
          </a:stretch>
        </p:blipFill>
        <p:spPr bwMode="auto">
          <a:xfrm>
            <a:off x="1187624" y="1988840"/>
            <a:ext cx="2664296" cy="3572807"/>
          </a:xfrm>
          <a:prstGeom prst="rect">
            <a:avLst/>
          </a:prstGeom>
          <a:noFill/>
          <a:ln w="9525">
            <a:noFill/>
            <a:miter lim="800000"/>
            <a:headEnd/>
            <a:tailEnd/>
          </a:ln>
        </p:spPr>
      </p:pic>
      <p:sp>
        <p:nvSpPr>
          <p:cNvPr id="5" name="4 Metin kutusu"/>
          <p:cNvSpPr txBox="1"/>
          <p:nvPr/>
        </p:nvSpPr>
        <p:spPr>
          <a:xfrm>
            <a:off x="2555776" y="6165304"/>
            <a:ext cx="4255267" cy="369332"/>
          </a:xfrm>
          <a:prstGeom prst="rect">
            <a:avLst/>
          </a:prstGeom>
          <a:noFill/>
        </p:spPr>
        <p:txBody>
          <a:bodyPr wrap="none" rtlCol="0">
            <a:spAutoFit/>
          </a:bodyPr>
          <a:lstStyle/>
          <a:p>
            <a:r>
              <a:rPr lang="tr-TR" dirty="0" err="1"/>
              <a:t>Two</a:t>
            </a:r>
            <a:r>
              <a:rPr lang="tr-TR" dirty="0"/>
              <a:t> </a:t>
            </a:r>
            <a:r>
              <a:rPr lang="tr-TR" dirty="0" err="1"/>
              <a:t>examples</a:t>
            </a:r>
            <a:r>
              <a:rPr lang="tr-TR" dirty="0"/>
              <a:t> </a:t>
            </a:r>
            <a:r>
              <a:rPr lang="tr-TR" dirty="0" err="1"/>
              <a:t>for</a:t>
            </a:r>
            <a:r>
              <a:rPr lang="tr-TR" dirty="0"/>
              <a:t> </a:t>
            </a:r>
            <a:r>
              <a:rPr lang="tr-TR" dirty="0" err="1"/>
              <a:t>visual</a:t>
            </a:r>
            <a:r>
              <a:rPr lang="tr-TR" dirty="0"/>
              <a:t> </a:t>
            </a:r>
            <a:r>
              <a:rPr lang="tr-TR" dirty="0" err="1"/>
              <a:t>field</a:t>
            </a:r>
            <a:r>
              <a:rPr lang="tr-TR" dirty="0"/>
              <a:t> </a:t>
            </a:r>
            <a:r>
              <a:rPr lang="tr-TR" dirty="0" err="1"/>
              <a:t>examination</a:t>
            </a:r>
            <a:endParaRPr lang="tr-TR" dirty="0"/>
          </a:p>
        </p:txBody>
      </p:sp>
      <p:pic>
        <p:nvPicPr>
          <p:cNvPr id="2" name="Picture 2"/>
          <p:cNvPicPr>
            <a:picLocks noChangeAspect="1" noChangeArrowheads="1"/>
          </p:cNvPicPr>
          <p:nvPr/>
        </p:nvPicPr>
        <p:blipFill>
          <a:blip r:embed="rId3" cstate="print"/>
          <a:srcRect/>
          <a:stretch>
            <a:fillRect/>
          </a:stretch>
        </p:blipFill>
        <p:spPr bwMode="auto">
          <a:xfrm>
            <a:off x="5076056" y="1988840"/>
            <a:ext cx="2598725" cy="3598493"/>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3970" name="Picture 2" descr="C:\Users\Ayse\Desktop\Kök hücre sunumları\dr. ayse erg\epreop\untitled.bmp"/>
          <p:cNvPicPr>
            <a:picLocks noGrp="1" noChangeAspect="1" noChangeArrowheads="1"/>
          </p:cNvPicPr>
          <p:nvPr>
            <p:ph idx="1"/>
          </p:nvPr>
        </p:nvPicPr>
        <p:blipFill>
          <a:blip r:embed="rId2" cstate="print"/>
          <a:srcRect/>
          <a:stretch>
            <a:fillRect/>
          </a:stretch>
        </p:blipFill>
        <p:spPr bwMode="auto">
          <a:xfrm>
            <a:off x="1763689" y="1674199"/>
            <a:ext cx="5212052" cy="3909039"/>
          </a:xfrm>
          <a:prstGeom prst="rect">
            <a:avLst/>
          </a:prstGeom>
          <a:noFill/>
        </p:spPr>
      </p:pic>
      <p:sp>
        <p:nvSpPr>
          <p:cNvPr id="4" name="3 Metin kutusu"/>
          <p:cNvSpPr txBox="1"/>
          <p:nvPr/>
        </p:nvSpPr>
        <p:spPr>
          <a:xfrm>
            <a:off x="2195736" y="5949280"/>
            <a:ext cx="3212739" cy="523220"/>
          </a:xfrm>
          <a:prstGeom prst="rect">
            <a:avLst/>
          </a:prstGeom>
          <a:noFill/>
        </p:spPr>
        <p:txBody>
          <a:bodyPr wrap="none" rtlCol="0">
            <a:spAutoFit/>
          </a:bodyPr>
          <a:lstStyle/>
          <a:p>
            <a:r>
              <a:rPr lang="tr-TR" sz="2800" dirty="0"/>
              <a:t>An </a:t>
            </a:r>
            <a:r>
              <a:rPr lang="tr-TR" sz="2800" dirty="0" err="1"/>
              <a:t>example</a:t>
            </a:r>
            <a:r>
              <a:rPr lang="tr-TR" sz="2800" dirty="0"/>
              <a:t> </a:t>
            </a:r>
            <a:r>
              <a:rPr lang="tr-TR" sz="2800" dirty="0" err="1"/>
              <a:t>for</a:t>
            </a:r>
            <a:r>
              <a:rPr lang="tr-TR" sz="2800" dirty="0"/>
              <a:t> ERG</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844824"/>
            <a:ext cx="7408333" cy="3450696"/>
          </a:xfrm>
        </p:spPr>
        <p:txBody>
          <a:bodyPr/>
          <a:lstStyle/>
          <a:p>
            <a:r>
              <a:rPr lang="tr-TR" dirty="0"/>
              <a:t>11 </a:t>
            </a:r>
            <a:r>
              <a:rPr lang="tr-TR" dirty="0" err="1"/>
              <a:t>patients</a:t>
            </a:r>
            <a:r>
              <a:rPr lang="tr-TR" dirty="0"/>
              <a:t> </a:t>
            </a:r>
            <a:r>
              <a:rPr lang="tr-TR" dirty="0" err="1"/>
              <a:t>completed</a:t>
            </a:r>
            <a:r>
              <a:rPr lang="tr-TR" dirty="0"/>
              <a:t> 6 </a:t>
            </a:r>
            <a:r>
              <a:rPr lang="tr-TR" dirty="0" err="1"/>
              <a:t>month</a:t>
            </a:r>
            <a:r>
              <a:rPr lang="tr-TR" dirty="0"/>
              <a:t> </a:t>
            </a:r>
            <a:r>
              <a:rPr lang="tr-TR" dirty="0" err="1"/>
              <a:t>follow</a:t>
            </a:r>
            <a:r>
              <a:rPr lang="tr-TR" dirty="0"/>
              <a:t>-</a:t>
            </a:r>
            <a:r>
              <a:rPr lang="tr-TR" dirty="0" err="1"/>
              <a:t>up</a:t>
            </a:r>
            <a:r>
              <a:rPr lang="tr-TR" dirty="0"/>
              <a:t>.</a:t>
            </a:r>
          </a:p>
          <a:p>
            <a:r>
              <a:rPr lang="tr-TR" dirty="0" err="1"/>
              <a:t>None</a:t>
            </a:r>
            <a:r>
              <a:rPr lang="tr-TR" dirty="0"/>
              <a:t> of </a:t>
            </a:r>
            <a:r>
              <a:rPr lang="tr-TR" dirty="0" err="1"/>
              <a:t>them</a:t>
            </a:r>
            <a:r>
              <a:rPr lang="tr-TR" dirty="0"/>
              <a:t> had </a:t>
            </a:r>
            <a:r>
              <a:rPr lang="tr-TR" dirty="0" err="1"/>
              <a:t>systemic</a:t>
            </a:r>
            <a:r>
              <a:rPr lang="tr-TR" dirty="0"/>
              <a:t> </a:t>
            </a:r>
            <a:r>
              <a:rPr lang="tr-TR" dirty="0" err="1"/>
              <a:t>complications</a:t>
            </a:r>
            <a:r>
              <a:rPr lang="tr-TR" dirty="0"/>
              <a:t>. </a:t>
            </a:r>
          </a:p>
          <a:p>
            <a:r>
              <a:rPr lang="tr-TR" dirty="0"/>
              <a:t>5 had no ocular </a:t>
            </a:r>
            <a:r>
              <a:rPr lang="tr-TR" dirty="0" err="1"/>
              <a:t>complications</a:t>
            </a:r>
            <a:r>
              <a:rPr lang="tr-TR" dirty="0"/>
              <a:t>.</a:t>
            </a:r>
          </a:p>
          <a:p>
            <a:r>
              <a:rPr lang="tr-TR" dirty="0" err="1"/>
              <a:t>One</a:t>
            </a:r>
            <a:r>
              <a:rPr lang="tr-TR" dirty="0"/>
              <a:t> had CNVM at </a:t>
            </a:r>
            <a:r>
              <a:rPr lang="tr-TR" dirty="0" err="1"/>
              <a:t>the</a:t>
            </a:r>
            <a:r>
              <a:rPr lang="tr-TR" dirty="0"/>
              <a:t> </a:t>
            </a:r>
            <a:r>
              <a:rPr lang="tr-TR" dirty="0" err="1"/>
              <a:t>transplantation</a:t>
            </a:r>
            <a:r>
              <a:rPr lang="tr-TR" dirty="0"/>
              <a:t> site </a:t>
            </a:r>
            <a:r>
              <a:rPr lang="tr-TR" dirty="0" err="1"/>
              <a:t>and</a:t>
            </a:r>
            <a:r>
              <a:rPr lang="tr-TR" dirty="0"/>
              <a:t> </a:t>
            </a:r>
            <a:r>
              <a:rPr lang="tr-TR" dirty="0" err="1"/>
              <a:t>received</a:t>
            </a:r>
            <a:r>
              <a:rPr lang="tr-TR" dirty="0"/>
              <a:t> </a:t>
            </a:r>
            <a:r>
              <a:rPr lang="tr-TR" dirty="0" err="1"/>
              <a:t>intravitreal</a:t>
            </a:r>
            <a:r>
              <a:rPr lang="tr-TR" dirty="0"/>
              <a:t> anti-VEGF </a:t>
            </a:r>
            <a:r>
              <a:rPr lang="tr-TR" dirty="0" err="1"/>
              <a:t>drug</a:t>
            </a:r>
            <a:r>
              <a:rPr lang="tr-TR" dirty="0"/>
              <a:t> </a:t>
            </a:r>
            <a:r>
              <a:rPr lang="tr-TR" dirty="0" err="1"/>
              <a:t>for</a:t>
            </a:r>
            <a:r>
              <a:rPr lang="tr-TR" dirty="0"/>
              <a:t> </a:t>
            </a:r>
            <a:r>
              <a:rPr lang="tr-TR" dirty="0" err="1"/>
              <a:t>once</a:t>
            </a:r>
            <a:r>
              <a:rPr lang="tr-TR" dirty="0"/>
              <a:t>.</a:t>
            </a:r>
          </a:p>
          <a:p>
            <a:r>
              <a:rPr lang="tr-TR" dirty="0"/>
              <a:t>5 had ERM </a:t>
            </a:r>
            <a:r>
              <a:rPr lang="tr-TR" dirty="0" err="1"/>
              <a:t>and</a:t>
            </a:r>
            <a:r>
              <a:rPr lang="tr-TR" dirty="0"/>
              <a:t> </a:t>
            </a:r>
            <a:r>
              <a:rPr lang="tr-TR" dirty="0" err="1"/>
              <a:t>peripheral</a:t>
            </a:r>
            <a:r>
              <a:rPr lang="tr-TR" dirty="0"/>
              <a:t> PVR </a:t>
            </a:r>
            <a:r>
              <a:rPr lang="tr-TR" dirty="0" err="1"/>
              <a:t>and</a:t>
            </a:r>
            <a:r>
              <a:rPr lang="tr-TR" dirty="0"/>
              <a:t> </a:t>
            </a:r>
            <a:r>
              <a:rPr lang="tr-TR" dirty="0" err="1"/>
              <a:t>received</a:t>
            </a:r>
            <a:r>
              <a:rPr lang="tr-TR" dirty="0"/>
              <a:t> </a:t>
            </a:r>
          </a:p>
          <a:p>
            <a:pPr>
              <a:buNone/>
            </a:pPr>
            <a:r>
              <a:rPr lang="tr-TR" dirty="0"/>
              <a:t>     </a:t>
            </a:r>
            <a:r>
              <a:rPr lang="tr-TR" dirty="0" err="1"/>
              <a:t>second</a:t>
            </a:r>
            <a:r>
              <a:rPr lang="tr-TR" dirty="0"/>
              <a:t> PPV </a:t>
            </a:r>
            <a:r>
              <a:rPr lang="tr-TR" dirty="0" err="1"/>
              <a:t>and</a:t>
            </a:r>
            <a:r>
              <a:rPr lang="tr-TR" dirty="0"/>
              <a:t> </a:t>
            </a:r>
            <a:r>
              <a:rPr lang="tr-TR" dirty="0" err="1"/>
              <a:t>silicon</a:t>
            </a:r>
            <a:r>
              <a:rPr lang="tr-TR" dirty="0"/>
              <a:t> </a:t>
            </a:r>
            <a:r>
              <a:rPr lang="tr-TR" dirty="0" err="1"/>
              <a:t>oil</a:t>
            </a:r>
            <a:r>
              <a:rPr lang="tr-TR" dirty="0"/>
              <a:t> </a:t>
            </a:r>
            <a:r>
              <a:rPr lang="tr-TR" dirty="0" err="1"/>
              <a:t>injection</a:t>
            </a:r>
            <a:r>
              <a:rPr lang="tr-TR" dirty="0"/>
              <a:t>.</a:t>
            </a:r>
          </a:p>
          <a:p>
            <a:pPr>
              <a:buNone/>
            </a:pPr>
            <a:endParaRPr lang="tr-TR" dirty="0"/>
          </a:p>
          <a:p>
            <a:pPr>
              <a:buNone/>
            </a:pPr>
            <a:endParaRPr lang="tr-TR" dirty="0"/>
          </a:p>
          <a:p>
            <a:pPr>
              <a:buNone/>
            </a:pPr>
            <a:endParaRPr lang="tr-TR" dirty="0"/>
          </a:p>
        </p:txBody>
      </p:sp>
      <p:sp>
        <p:nvSpPr>
          <p:cNvPr id="4" name="3 Metin kutusu"/>
          <p:cNvSpPr txBox="1"/>
          <p:nvPr/>
        </p:nvSpPr>
        <p:spPr>
          <a:xfrm>
            <a:off x="3275856" y="476672"/>
            <a:ext cx="2324611" cy="769441"/>
          </a:xfrm>
          <a:prstGeom prst="rect">
            <a:avLst/>
          </a:prstGeom>
          <a:noFill/>
        </p:spPr>
        <p:txBody>
          <a:bodyPr wrap="none" rtlCol="0">
            <a:spAutoFit/>
          </a:bodyPr>
          <a:lstStyle/>
          <a:p>
            <a:r>
              <a:rPr lang="tr-TR" sz="4400" dirty="0">
                <a:solidFill>
                  <a:schemeClr val="bg1"/>
                </a:solidFill>
              </a:rPr>
              <a:t>RESULTS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normAutofit lnSpcReduction="10000"/>
          </a:bodyPr>
          <a:lstStyle/>
          <a:p>
            <a:r>
              <a:rPr lang="tr-TR" dirty="0" err="1"/>
              <a:t>Only</a:t>
            </a:r>
            <a:r>
              <a:rPr lang="tr-TR" dirty="0"/>
              <a:t> 1 had </a:t>
            </a:r>
            <a:r>
              <a:rPr lang="tr-TR" dirty="0" err="1"/>
              <a:t>visual</a:t>
            </a:r>
            <a:r>
              <a:rPr lang="tr-TR" dirty="0"/>
              <a:t> </a:t>
            </a:r>
            <a:r>
              <a:rPr lang="tr-TR" dirty="0" err="1"/>
              <a:t>acuity</a:t>
            </a:r>
            <a:r>
              <a:rPr lang="tr-TR" dirty="0"/>
              <a:t> </a:t>
            </a:r>
            <a:r>
              <a:rPr lang="tr-TR" dirty="0" err="1"/>
              <a:t>improvement</a:t>
            </a:r>
            <a:r>
              <a:rPr lang="tr-TR" dirty="0"/>
              <a:t> (</a:t>
            </a:r>
            <a:r>
              <a:rPr lang="tr-TR" dirty="0" err="1"/>
              <a:t>From</a:t>
            </a:r>
            <a:r>
              <a:rPr lang="tr-TR" dirty="0"/>
              <a:t> 1 </a:t>
            </a:r>
            <a:r>
              <a:rPr lang="tr-TR" dirty="0" err="1"/>
              <a:t>mhm</a:t>
            </a:r>
            <a:r>
              <a:rPr lang="tr-TR" dirty="0"/>
              <a:t> </a:t>
            </a:r>
            <a:r>
              <a:rPr lang="tr-TR" dirty="0" err="1"/>
              <a:t>to</a:t>
            </a:r>
            <a:r>
              <a:rPr lang="tr-TR" dirty="0"/>
              <a:t> 0.05) </a:t>
            </a:r>
            <a:r>
              <a:rPr lang="tr-TR" dirty="0" err="1"/>
              <a:t>and</a:t>
            </a:r>
            <a:r>
              <a:rPr lang="tr-TR" dirty="0"/>
              <a:t> a  </a:t>
            </a:r>
            <a:r>
              <a:rPr lang="tr-TR" dirty="0" err="1"/>
              <a:t>slight</a:t>
            </a:r>
            <a:r>
              <a:rPr lang="tr-TR" dirty="0"/>
              <a:t> ERG </a:t>
            </a:r>
            <a:r>
              <a:rPr lang="tr-TR" dirty="0" err="1"/>
              <a:t>improvement</a:t>
            </a:r>
            <a:r>
              <a:rPr lang="tr-TR" dirty="0"/>
              <a:t> .</a:t>
            </a:r>
          </a:p>
          <a:p>
            <a:pPr>
              <a:buNone/>
            </a:pPr>
            <a:endParaRPr lang="tr-TR" dirty="0"/>
          </a:p>
          <a:p>
            <a:r>
              <a:rPr lang="tr-TR" dirty="0"/>
              <a:t>3 </a:t>
            </a:r>
            <a:r>
              <a:rPr lang="tr-TR" dirty="0" err="1"/>
              <a:t>mentioned</a:t>
            </a:r>
            <a:r>
              <a:rPr lang="tr-TR" dirty="0"/>
              <a:t> </a:t>
            </a:r>
            <a:r>
              <a:rPr lang="tr-TR" dirty="0" err="1"/>
              <a:t>that</a:t>
            </a:r>
            <a:r>
              <a:rPr lang="tr-TR" dirty="0"/>
              <a:t> </a:t>
            </a:r>
            <a:r>
              <a:rPr lang="tr-TR" dirty="0" err="1"/>
              <a:t>the</a:t>
            </a:r>
            <a:r>
              <a:rPr lang="tr-TR" dirty="0"/>
              <a:t> </a:t>
            </a:r>
            <a:r>
              <a:rPr lang="tr-TR" dirty="0" err="1"/>
              <a:t>light</a:t>
            </a:r>
            <a:r>
              <a:rPr lang="tr-TR" dirty="0"/>
              <a:t> </a:t>
            </a:r>
            <a:r>
              <a:rPr lang="tr-TR" dirty="0" err="1"/>
              <a:t>and</a:t>
            </a:r>
            <a:r>
              <a:rPr lang="tr-TR" dirty="0"/>
              <a:t> </a:t>
            </a:r>
            <a:r>
              <a:rPr lang="tr-TR" dirty="0" err="1"/>
              <a:t>some</a:t>
            </a:r>
            <a:r>
              <a:rPr lang="tr-TR" dirty="0"/>
              <a:t> </a:t>
            </a:r>
            <a:r>
              <a:rPr lang="tr-TR" dirty="0" err="1"/>
              <a:t>colors</a:t>
            </a:r>
            <a:r>
              <a:rPr lang="tr-TR" dirty="0"/>
              <a:t> </a:t>
            </a:r>
            <a:r>
              <a:rPr lang="tr-TR" dirty="0" err="1"/>
              <a:t>are</a:t>
            </a:r>
            <a:r>
              <a:rPr lang="tr-TR" dirty="0"/>
              <a:t> </a:t>
            </a:r>
            <a:r>
              <a:rPr lang="tr-TR" dirty="0" err="1"/>
              <a:t>brighter</a:t>
            </a:r>
            <a:r>
              <a:rPr lang="tr-TR" dirty="0"/>
              <a:t> </a:t>
            </a:r>
            <a:r>
              <a:rPr lang="tr-TR" dirty="0" err="1"/>
              <a:t>than</a:t>
            </a:r>
            <a:r>
              <a:rPr lang="tr-TR" dirty="0"/>
              <a:t> </a:t>
            </a:r>
            <a:r>
              <a:rPr lang="tr-TR" dirty="0" err="1"/>
              <a:t>before</a:t>
            </a:r>
            <a:r>
              <a:rPr lang="tr-TR" dirty="0"/>
              <a:t> </a:t>
            </a:r>
            <a:r>
              <a:rPr lang="tr-TR" dirty="0" err="1"/>
              <a:t>although</a:t>
            </a:r>
            <a:r>
              <a:rPr lang="tr-TR" dirty="0"/>
              <a:t> </a:t>
            </a:r>
            <a:r>
              <a:rPr lang="tr-TR" dirty="0" err="1"/>
              <a:t>there</a:t>
            </a:r>
            <a:r>
              <a:rPr lang="tr-TR" dirty="0"/>
              <a:t> </a:t>
            </a:r>
            <a:r>
              <a:rPr lang="tr-TR" dirty="0" err="1"/>
              <a:t>was</a:t>
            </a:r>
            <a:r>
              <a:rPr lang="tr-TR" dirty="0"/>
              <a:t> not an </a:t>
            </a:r>
            <a:r>
              <a:rPr lang="tr-TR" dirty="0" err="1"/>
              <a:t>improvement</a:t>
            </a:r>
            <a:r>
              <a:rPr lang="tr-TR" dirty="0"/>
              <a:t> in VA.</a:t>
            </a:r>
          </a:p>
          <a:p>
            <a:pPr>
              <a:buNone/>
            </a:pPr>
            <a:endParaRPr lang="tr-TR" dirty="0"/>
          </a:p>
          <a:p>
            <a:r>
              <a:rPr lang="tr-TR" dirty="0" err="1"/>
              <a:t>The</a:t>
            </a:r>
            <a:r>
              <a:rPr lang="tr-TR" dirty="0"/>
              <a:t> </a:t>
            </a:r>
            <a:r>
              <a:rPr lang="tr-TR" dirty="0" err="1"/>
              <a:t>other</a:t>
            </a:r>
            <a:r>
              <a:rPr lang="tr-TR" dirty="0"/>
              <a:t> 7 had no VA </a:t>
            </a:r>
            <a:r>
              <a:rPr lang="tr-TR" dirty="0" err="1"/>
              <a:t>improvement</a:t>
            </a:r>
            <a:r>
              <a:rPr lang="tr-TR" dirty="0"/>
              <a:t>  </a:t>
            </a:r>
          </a:p>
          <a:p>
            <a:pPr>
              <a:buNone/>
            </a:pPr>
            <a:r>
              <a:rPr lang="tr-TR" dirty="0"/>
              <a:t>                          (6 of </a:t>
            </a:r>
            <a:r>
              <a:rPr lang="tr-TR" dirty="0" err="1"/>
              <a:t>them</a:t>
            </a:r>
            <a:r>
              <a:rPr lang="tr-TR" dirty="0"/>
              <a:t> </a:t>
            </a:r>
            <a:r>
              <a:rPr lang="tr-TR" dirty="0" err="1"/>
              <a:t>were</a:t>
            </a:r>
            <a:r>
              <a:rPr lang="tr-TR" dirty="0"/>
              <a:t> p+ )</a:t>
            </a:r>
          </a:p>
          <a:p>
            <a:endParaRPr lang="tr-TR" dirty="0"/>
          </a:p>
          <a:p>
            <a:pPr>
              <a:buNone/>
            </a:pPr>
            <a:endParaRPr lang="tr-TR" dirty="0"/>
          </a:p>
          <a:p>
            <a:pPr>
              <a:buNone/>
            </a:pPr>
            <a:endParaRPr lang="tr-TR" dirty="0"/>
          </a:p>
          <a:p>
            <a:endParaRPr lang="tr-TR" dirty="0"/>
          </a:p>
        </p:txBody>
      </p:sp>
      <p:sp>
        <p:nvSpPr>
          <p:cNvPr id="3" name="2 Başlık"/>
          <p:cNvSpPr>
            <a:spLocks noGrp="1"/>
          </p:cNvSpPr>
          <p:nvPr>
            <p:ph type="title"/>
          </p:nvPr>
        </p:nvSpPr>
        <p:spPr>
          <a:xfrm>
            <a:off x="914400" y="188640"/>
            <a:ext cx="8229600" cy="1252728"/>
          </a:xfrm>
        </p:spPr>
        <p:txBody>
          <a:bodyPr/>
          <a:lstStyle/>
          <a:p>
            <a:r>
              <a:rPr lang="tr-TR" dirty="0"/>
              <a:t>RESULTS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4" name="film 11_all.mp4">
            <a:hlinkClick r:id="" action="ppaction://media"/>
          </p:cNvPr>
          <p:cNvPicPr>
            <a:picLocks noGrp="1" noRot="1" noChangeAspect="1"/>
          </p:cNvPicPr>
          <p:nvPr>
            <p:ph idx="1"/>
            <a:videoFile r:link="rId1"/>
          </p:nvPr>
        </p:nvPicPr>
        <p:blipFill>
          <a:blip r:embed="rId3" cstate="print"/>
          <a:stretch>
            <a:fillRect/>
          </a:stretch>
        </p:blipFill>
        <p:spPr>
          <a:xfrm>
            <a:off x="-1332656" y="-387425"/>
            <a:ext cx="11438705" cy="757941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4994" name="Picture 2" descr="C:\Users\Ayse\Desktop\Kök hücre sunumları\fotolar\HASTA FOTOLARI\özduran hasan 26.05.2015\4091_4852_7510106.JPG"/>
          <p:cNvPicPr>
            <a:picLocks noGrp="1" noChangeAspect="1" noChangeArrowheads="1"/>
          </p:cNvPicPr>
          <p:nvPr>
            <p:ph idx="1"/>
          </p:nvPr>
        </p:nvPicPr>
        <p:blipFill>
          <a:blip r:embed="rId2" cstate="print"/>
          <a:srcRect/>
          <a:stretch>
            <a:fillRect/>
          </a:stretch>
        </p:blipFill>
        <p:spPr bwMode="auto">
          <a:xfrm>
            <a:off x="4860032" y="2204864"/>
            <a:ext cx="3304222" cy="2202140"/>
          </a:xfrm>
          <a:prstGeom prst="rect">
            <a:avLst/>
          </a:prstGeom>
          <a:noFill/>
        </p:spPr>
      </p:pic>
      <p:pic>
        <p:nvPicPr>
          <p:cNvPr id="84995" name="Picture 3" descr="C:\Users\Ayse\Desktop\Kök hücre sunumları\fotolar\HASTA FOTOLARI\Dr Ayse son\OZDURAN_HASAN_01-01-1958__(0002).jpg"/>
          <p:cNvPicPr>
            <a:picLocks noChangeAspect="1" noChangeArrowheads="1"/>
          </p:cNvPicPr>
          <p:nvPr/>
        </p:nvPicPr>
        <p:blipFill>
          <a:blip r:embed="rId3" cstate="print"/>
          <a:srcRect/>
          <a:stretch>
            <a:fillRect/>
          </a:stretch>
        </p:blipFill>
        <p:spPr bwMode="auto">
          <a:xfrm>
            <a:off x="1403648" y="2204864"/>
            <a:ext cx="2880320" cy="2179160"/>
          </a:xfrm>
          <a:prstGeom prst="rect">
            <a:avLst/>
          </a:prstGeom>
          <a:noFill/>
        </p:spPr>
      </p:pic>
      <p:sp>
        <p:nvSpPr>
          <p:cNvPr id="6" name="5 Metin kutusu"/>
          <p:cNvSpPr txBox="1"/>
          <p:nvPr/>
        </p:nvSpPr>
        <p:spPr>
          <a:xfrm>
            <a:off x="1547664" y="4797152"/>
            <a:ext cx="6295313" cy="369332"/>
          </a:xfrm>
          <a:prstGeom prst="rect">
            <a:avLst/>
          </a:prstGeom>
          <a:noFill/>
        </p:spPr>
        <p:txBody>
          <a:bodyPr wrap="none" rtlCol="0">
            <a:spAutoFit/>
          </a:bodyPr>
          <a:lstStyle/>
          <a:p>
            <a:r>
              <a:rPr lang="tr-TR" dirty="0" err="1"/>
              <a:t>The</a:t>
            </a:r>
            <a:r>
              <a:rPr lang="tr-TR" dirty="0"/>
              <a:t> </a:t>
            </a:r>
            <a:r>
              <a:rPr lang="tr-TR" dirty="0" err="1"/>
              <a:t>same</a:t>
            </a:r>
            <a:r>
              <a:rPr lang="tr-TR" dirty="0"/>
              <a:t> </a:t>
            </a:r>
            <a:r>
              <a:rPr lang="tr-TR" dirty="0" err="1"/>
              <a:t>patient</a:t>
            </a:r>
            <a:r>
              <a:rPr lang="tr-TR" dirty="0"/>
              <a:t>: </a:t>
            </a:r>
            <a:r>
              <a:rPr lang="tr-TR" dirty="0" err="1"/>
              <a:t>Right</a:t>
            </a:r>
            <a:r>
              <a:rPr lang="tr-TR" dirty="0"/>
              <a:t> </a:t>
            </a:r>
            <a:r>
              <a:rPr lang="tr-TR" dirty="0" err="1"/>
              <a:t>eye</a:t>
            </a:r>
            <a:r>
              <a:rPr lang="tr-TR" dirty="0"/>
              <a:t> 1 </a:t>
            </a:r>
            <a:r>
              <a:rPr lang="tr-TR" dirty="0" err="1"/>
              <a:t>day</a:t>
            </a:r>
            <a:r>
              <a:rPr lang="tr-TR" dirty="0"/>
              <a:t> </a:t>
            </a:r>
            <a:r>
              <a:rPr lang="tr-TR" dirty="0" err="1"/>
              <a:t>after</a:t>
            </a:r>
            <a:r>
              <a:rPr lang="tr-TR" dirty="0"/>
              <a:t> </a:t>
            </a:r>
            <a:r>
              <a:rPr lang="tr-TR" dirty="0" err="1"/>
              <a:t>surgery</a:t>
            </a:r>
            <a:r>
              <a:rPr lang="tr-TR" dirty="0"/>
              <a:t> </a:t>
            </a:r>
            <a:r>
              <a:rPr lang="tr-TR" dirty="0" err="1"/>
              <a:t>and</a:t>
            </a:r>
            <a:r>
              <a:rPr lang="tr-TR" dirty="0"/>
              <a:t> </a:t>
            </a:r>
            <a:r>
              <a:rPr lang="tr-TR" dirty="0" err="1"/>
              <a:t>the</a:t>
            </a:r>
            <a:r>
              <a:rPr lang="tr-TR" dirty="0"/>
              <a:t> </a:t>
            </a:r>
            <a:r>
              <a:rPr lang="tr-TR"/>
              <a:t>left </a:t>
            </a:r>
            <a:r>
              <a:rPr lang="tr-TR" dirty="0" err="1"/>
              <a:t>eye</a:t>
            </a:r>
            <a:endParaRPr lang="tr-T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dirty="0"/>
          </a:p>
        </p:txBody>
      </p:sp>
      <p:pic>
        <p:nvPicPr>
          <p:cNvPr id="83971" name="Picture 3" descr="C:\Users\Ayse\Desktop\Kök hücre sunumları\fotolar\HASTA FOTOLARI\Dr Ayse son\ARIK_FATIH_01-01-1989__(0016).jpg"/>
          <p:cNvPicPr>
            <a:picLocks noChangeAspect="1" noChangeArrowheads="1"/>
          </p:cNvPicPr>
          <p:nvPr/>
        </p:nvPicPr>
        <p:blipFill>
          <a:blip r:embed="rId2" cstate="print"/>
          <a:srcRect/>
          <a:stretch>
            <a:fillRect/>
          </a:stretch>
        </p:blipFill>
        <p:spPr bwMode="auto">
          <a:xfrm>
            <a:off x="4908871" y="1268760"/>
            <a:ext cx="2842807" cy="2150780"/>
          </a:xfrm>
          <a:prstGeom prst="rect">
            <a:avLst/>
          </a:prstGeom>
          <a:noFill/>
        </p:spPr>
      </p:pic>
      <p:pic>
        <p:nvPicPr>
          <p:cNvPr id="83972" name="Picture 4" descr="C:\Users\Ayse\Desktop\Kök hücre sunumları\fotolar\HASTA FOTOLARI\Dr Ayse son\ARIK_FATIH_01-01-1989__(0004).jpg"/>
          <p:cNvPicPr>
            <a:picLocks noChangeAspect="1" noChangeArrowheads="1"/>
          </p:cNvPicPr>
          <p:nvPr/>
        </p:nvPicPr>
        <p:blipFill>
          <a:blip r:embed="rId3" cstate="print"/>
          <a:srcRect/>
          <a:stretch>
            <a:fillRect/>
          </a:stretch>
        </p:blipFill>
        <p:spPr bwMode="auto">
          <a:xfrm>
            <a:off x="1547664" y="1268760"/>
            <a:ext cx="2810813" cy="2126573"/>
          </a:xfrm>
          <a:prstGeom prst="rect">
            <a:avLst/>
          </a:prstGeom>
          <a:noFill/>
        </p:spPr>
      </p:pic>
      <p:sp>
        <p:nvSpPr>
          <p:cNvPr id="9" name="8 Metin kutusu"/>
          <p:cNvSpPr txBox="1"/>
          <p:nvPr/>
        </p:nvSpPr>
        <p:spPr>
          <a:xfrm>
            <a:off x="899592" y="5517232"/>
            <a:ext cx="7344816" cy="1384995"/>
          </a:xfrm>
          <a:prstGeom prst="rect">
            <a:avLst/>
          </a:prstGeom>
          <a:noFill/>
        </p:spPr>
        <p:txBody>
          <a:bodyPr wrap="square" rtlCol="0">
            <a:spAutoFit/>
          </a:bodyPr>
          <a:lstStyle/>
          <a:p>
            <a:r>
              <a:rPr lang="tr-TR" sz="2800" dirty="0" err="1"/>
              <a:t>Fundus</a:t>
            </a:r>
            <a:r>
              <a:rPr lang="tr-TR" sz="2800" dirty="0"/>
              <a:t> </a:t>
            </a:r>
            <a:r>
              <a:rPr lang="tr-TR" sz="2800" dirty="0" err="1"/>
              <a:t>images</a:t>
            </a:r>
            <a:r>
              <a:rPr lang="tr-TR" sz="2800" dirty="0"/>
              <a:t> of a </a:t>
            </a:r>
            <a:r>
              <a:rPr lang="tr-TR" sz="2800" dirty="0" err="1"/>
              <a:t>patient</a:t>
            </a:r>
            <a:r>
              <a:rPr lang="tr-TR" sz="2800" dirty="0"/>
              <a:t> at </a:t>
            </a:r>
            <a:r>
              <a:rPr lang="tr-TR" sz="2800" dirty="0" err="1"/>
              <a:t>the</a:t>
            </a:r>
            <a:r>
              <a:rPr lang="tr-TR" sz="2800" dirty="0"/>
              <a:t> </a:t>
            </a:r>
            <a:r>
              <a:rPr lang="tr-TR" sz="2800" dirty="0" err="1"/>
              <a:t>sixth</a:t>
            </a:r>
            <a:r>
              <a:rPr lang="tr-TR" sz="2800" dirty="0"/>
              <a:t> </a:t>
            </a:r>
            <a:r>
              <a:rPr lang="tr-TR" sz="2800" dirty="0" err="1"/>
              <a:t>month</a:t>
            </a:r>
            <a:r>
              <a:rPr lang="tr-TR" sz="2800" dirty="0"/>
              <a:t> </a:t>
            </a:r>
          </a:p>
          <a:p>
            <a:r>
              <a:rPr lang="tr-TR" sz="2800" dirty="0"/>
              <a:t>OCT at </a:t>
            </a:r>
            <a:r>
              <a:rPr lang="tr-TR" sz="2800" dirty="0" err="1"/>
              <a:t>first</a:t>
            </a:r>
            <a:r>
              <a:rPr lang="tr-TR" sz="2800" dirty="0"/>
              <a:t> </a:t>
            </a:r>
            <a:r>
              <a:rPr lang="tr-TR" sz="2800" dirty="0" err="1"/>
              <a:t>week</a:t>
            </a:r>
            <a:r>
              <a:rPr lang="tr-TR" sz="2800" dirty="0"/>
              <a:t> </a:t>
            </a:r>
            <a:r>
              <a:rPr lang="tr-TR" sz="2800" dirty="0" err="1"/>
              <a:t>and</a:t>
            </a:r>
            <a:r>
              <a:rPr lang="tr-TR" sz="2800" dirty="0"/>
              <a:t> at </a:t>
            </a:r>
            <a:r>
              <a:rPr lang="tr-TR" sz="2800" dirty="0" err="1"/>
              <a:t>sixth</a:t>
            </a:r>
            <a:r>
              <a:rPr lang="tr-TR" sz="2800" dirty="0"/>
              <a:t> </a:t>
            </a:r>
            <a:r>
              <a:rPr lang="tr-TR" sz="2800" dirty="0" err="1"/>
              <a:t>month</a:t>
            </a:r>
            <a:r>
              <a:rPr lang="tr-TR" sz="2800" dirty="0"/>
              <a:t>. </a:t>
            </a:r>
          </a:p>
          <a:p>
            <a:r>
              <a:rPr lang="tr-TR" sz="2800" dirty="0" err="1"/>
              <a:t>Right</a:t>
            </a:r>
            <a:r>
              <a:rPr lang="tr-TR" sz="2800" dirty="0"/>
              <a:t> </a:t>
            </a:r>
            <a:r>
              <a:rPr lang="tr-TR" sz="2800" dirty="0" err="1"/>
              <a:t>eye</a:t>
            </a:r>
            <a:r>
              <a:rPr lang="tr-TR" sz="2800" dirty="0"/>
              <a:t> </a:t>
            </a:r>
            <a:r>
              <a:rPr lang="tr-TR" sz="2800" dirty="0" err="1"/>
              <a:t>was</a:t>
            </a:r>
            <a:r>
              <a:rPr lang="tr-TR" sz="2800" dirty="0"/>
              <a:t> </a:t>
            </a:r>
            <a:r>
              <a:rPr lang="tr-TR" sz="2800" dirty="0" err="1"/>
              <a:t>treated</a:t>
            </a:r>
            <a:r>
              <a:rPr lang="tr-TR" sz="2800" dirty="0"/>
              <a:t>, </a:t>
            </a:r>
            <a:r>
              <a:rPr lang="tr-TR" sz="2800" dirty="0" err="1"/>
              <a:t>left</a:t>
            </a:r>
            <a:r>
              <a:rPr lang="tr-TR" sz="2800" dirty="0"/>
              <a:t> </a:t>
            </a:r>
            <a:r>
              <a:rPr lang="tr-TR" sz="2800" dirty="0" err="1"/>
              <a:t>eye</a:t>
            </a:r>
            <a:r>
              <a:rPr lang="tr-TR" sz="2800" dirty="0"/>
              <a:t> </a:t>
            </a:r>
            <a:r>
              <a:rPr lang="tr-TR" sz="2800" dirty="0" err="1"/>
              <a:t>was</a:t>
            </a:r>
            <a:r>
              <a:rPr lang="tr-TR" sz="2800" dirty="0"/>
              <a:t> </a:t>
            </a:r>
            <a:r>
              <a:rPr lang="tr-TR" sz="2800" dirty="0" err="1"/>
              <a:t>untreated</a:t>
            </a:r>
            <a:r>
              <a:rPr lang="tr-TR" sz="2800" dirty="0"/>
              <a:t>. </a:t>
            </a:r>
          </a:p>
        </p:txBody>
      </p:sp>
      <p:pic>
        <p:nvPicPr>
          <p:cNvPr id="83973" name="Picture 5"/>
          <p:cNvPicPr>
            <a:picLocks noChangeAspect="1" noChangeArrowheads="1"/>
          </p:cNvPicPr>
          <p:nvPr/>
        </p:nvPicPr>
        <p:blipFill>
          <a:blip r:embed="rId4" cstate="print"/>
          <a:srcRect/>
          <a:stretch>
            <a:fillRect/>
          </a:stretch>
        </p:blipFill>
        <p:spPr bwMode="auto">
          <a:xfrm>
            <a:off x="4788024" y="3501008"/>
            <a:ext cx="3810780" cy="1585564"/>
          </a:xfrm>
          <a:prstGeom prst="rect">
            <a:avLst/>
          </a:prstGeom>
          <a:noFill/>
          <a:ln w="9525">
            <a:noFill/>
            <a:miter lim="800000"/>
            <a:headEnd/>
            <a:tailEnd/>
          </a:ln>
        </p:spPr>
      </p:pic>
      <p:pic>
        <p:nvPicPr>
          <p:cNvPr id="87044" name="Picture 4"/>
          <p:cNvPicPr>
            <a:picLocks noChangeAspect="1" noChangeArrowheads="1"/>
          </p:cNvPicPr>
          <p:nvPr/>
        </p:nvPicPr>
        <p:blipFill>
          <a:blip r:embed="rId5" cstate="print"/>
          <a:srcRect/>
          <a:stretch>
            <a:fillRect/>
          </a:stretch>
        </p:blipFill>
        <p:spPr bwMode="auto">
          <a:xfrm>
            <a:off x="1115616" y="3501008"/>
            <a:ext cx="3396898" cy="1514379"/>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72816"/>
            <a:ext cx="7408333" cy="4536504"/>
          </a:xfrm>
        </p:spPr>
        <p:txBody>
          <a:bodyPr>
            <a:normAutofit/>
          </a:bodyPr>
          <a:lstStyle/>
          <a:p>
            <a:pPr>
              <a:buNone/>
            </a:pPr>
            <a:r>
              <a:rPr lang="tr-TR" dirty="0"/>
              <a:t>                     MAIN TOPICS</a:t>
            </a:r>
          </a:p>
          <a:p>
            <a:pPr>
              <a:buNone/>
            </a:pPr>
            <a:endParaRPr lang="tr-TR" dirty="0"/>
          </a:p>
          <a:p>
            <a:r>
              <a:rPr lang="tr-TR" dirty="0" err="1"/>
              <a:t>What</a:t>
            </a:r>
            <a:r>
              <a:rPr lang="tr-TR" dirty="0"/>
              <a:t> is </a:t>
            </a:r>
            <a:r>
              <a:rPr lang="tr-TR" dirty="0" err="1"/>
              <a:t>stem</a:t>
            </a:r>
            <a:r>
              <a:rPr lang="tr-TR" dirty="0"/>
              <a:t> </a:t>
            </a:r>
            <a:r>
              <a:rPr lang="tr-TR" dirty="0" err="1"/>
              <a:t>cell</a:t>
            </a:r>
            <a:r>
              <a:rPr lang="tr-TR" dirty="0"/>
              <a:t>?</a:t>
            </a:r>
          </a:p>
          <a:p>
            <a:r>
              <a:rPr lang="tr-TR" dirty="0" err="1"/>
              <a:t>What</a:t>
            </a:r>
            <a:r>
              <a:rPr lang="tr-TR" dirty="0"/>
              <a:t> </a:t>
            </a:r>
            <a:r>
              <a:rPr lang="tr-TR" dirty="0" err="1"/>
              <a:t>are</a:t>
            </a:r>
            <a:r>
              <a:rPr lang="tr-TR" dirty="0"/>
              <a:t> </a:t>
            </a:r>
            <a:r>
              <a:rPr lang="tr-TR" dirty="0" err="1"/>
              <a:t>the</a:t>
            </a:r>
            <a:r>
              <a:rPr lang="tr-TR" dirty="0"/>
              <a:t> </a:t>
            </a:r>
            <a:r>
              <a:rPr lang="tr-TR" dirty="0" err="1"/>
              <a:t>types</a:t>
            </a:r>
            <a:r>
              <a:rPr lang="tr-TR" dirty="0"/>
              <a:t> </a:t>
            </a:r>
            <a:r>
              <a:rPr lang="tr-TR" dirty="0" err="1"/>
              <a:t>and</a:t>
            </a:r>
            <a:r>
              <a:rPr lang="tr-TR" dirty="0"/>
              <a:t> </a:t>
            </a:r>
            <a:r>
              <a:rPr lang="tr-TR" dirty="0" err="1"/>
              <a:t>properties</a:t>
            </a:r>
            <a:r>
              <a:rPr lang="tr-TR" dirty="0"/>
              <a:t> of </a:t>
            </a:r>
            <a:r>
              <a:rPr lang="tr-TR" dirty="0" err="1"/>
              <a:t>stem</a:t>
            </a:r>
            <a:r>
              <a:rPr lang="tr-TR" dirty="0"/>
              <a:t> </a:t>
            </a:r>
            <a:r>
              <a:rPr lang="tr-TR" dirty="0" err="1"/>
              <a:t>cell</a:t>
            </a:r>
            <a:r>
              <a:rPr lang="tr-TR" dirty="0"/>
              <a:t>?</a:t>
            </a:r>
          </a:p>
          <a:p>
            <a:r>
              <a:rPr lang="tr-TR" dirty="0" err="1"/>
              <a:t>Applications</a:t>
            </a:r>
            <a:r>
              <a:rPr lang="tr-TR" dirty="0"/>
              <a:t> in </a:t>
            </a:r>
            <a:r>
              <a:rPr lang="tr-TR" dirty="0" err="1"/>
              <a:t>retinal</a:t>
            </a:r>
            <a:r>
              <a:rPr lang="tr-TR" dirty="0"/>
              <a:t> </a:t>
            </a:r>
            <a:r>
              <a:rPr lang="tr-TR" dirty="0" err="1"/>
              <a:t>diseases</a:t>
            </a:r>
            <a:r>
              <a:rPr lang="tr-TR" dirty="0"/>
              <a:t>?</a:t>
            </a:r>
          </a:p>
          <a:p>
            <a:r>
              <a:rPr lang="tr-TR" dirty="0" err="1"/>
              <a:t>Clinical</a:t>
            </a:r>
            <a:r>
              <a:rPr lang="tr-TR" dirty="0"/>
              <a:t> </a:t>
            </a:r>
            <a:r>
              <a:rPr lang="tr-TR" dirty="0" err="1"/>
              <a:t>trials</a:t>
            </a:r>
            <a:r>
              <a:rPr lang="tr-TR" dirty="0"/>
              <a:t> </a:t>
            </a:r>
            <a:r>
              <a:rPr lang="tr-TR" dirty="0" err="1"/>
              <a:t>about</a:t>
            </a:r>
            <a:r>
              <a:rPr lang="tr-TR" dirty="0"/>
              <a:t> </a:t>
            </a:r>
            <a:r>
              <a:rPr lang="tr-TR" dirty="0" err="1"/>
              <a:t>retinal</a:t>
            </a:r>
            <a:r>
              <a:rPr lang="tr-TR" dirty="0"/>
              <a:t> </a:t>
            </a:r>
            <a:r>
              <a:rPr lang="tr-TR" dirty="0" err="1"/>
              <a:t>diseases</a:t>
            </a:r>
            <a:r>
              <a:rPr lang="tr-TR" dirty="0"/>
              <a:t> in </a:t>
            </a:r>
            <a:r>
              <a:rPr lang="tr-TR" dirty="0" err="1"/>
              <a:t>the</a:t>
            </a:r>
            <a:r>
              <a:rPr lang="tr-TR" dirty="0"/>
              <a:t> </a:t>
            </a:r>
            <a:r>
              <a:rPr lang="tr-TR" dirty="0" err="1"/>
              <a:t>world</a:t>
            </a:r>
            <a:r>
              <a:rPr lang="tr-TR" dirty="0"/>
              <a:t> ?</a:t>
            </a:r>
          </a:p>
          <a:p>
            <a:r>
              <a:rPr lang="tr-TR" dirty="0" err="1"/>
              <a:t>Where</a:t>
            </a:r>
            <a:r>
              <a:rPr lang="tr-TR" dirty="0"/>
              <a:t> </a:t>
            </a:r>
            <a:r>
              <a:rPr lang="tr-TR" dirty="0" err="1"/>
              <a:t>are</a:t>
            </a:r>
            <a:r>
              <a:rPr lang="tr-TR" dirty="0"/>
              <a:t> </a:t>
            </a:r>
            <a:r>
              <a:rPr lang="tr-TR" dirty="0" err="1"/>
              <a:t>we</a:t>
            </a:r>
            <a:r>
              <a:rPr lang="tr-TR" dirty="0"/>
              <a:t> in </a:t>
            </a:r>
            <a:r>
              <a:rPr lang="tr-TR" dirty="0" err="1"/>
              <a:t>our</a:t>
            </a:r>
            <a:r>
              <a:rPr lang="tr-TR" dirty="0"/>
              <a:t> </a:t>
            </a:r>
            <a:r>
              <a:rPr lang="tr-TR" dirty="0" err="1"/>
              <a:t>country</a:t>
            </a:r>
            <a:r>
              <a:rPr lang="tr-TR" dirty="0"/>
              <a:t>?</a:t>
            </a:r>
          </a:p>
          <a:p>
            <a:endParaRPr lang="tr-TR" dirty="0"/>
          </a:p>
          <a:p>
            <a:endParaRPr lang="tr-T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4994" name="Picture 2"/>
          <p:cNvPicPr>
            <a:picLocks noGrp="1" noChangeAspect="1" noChangeArrowheads="1"/>
          </p:cNvPicPr>
          <p:nvPr>
            <p:ph idx="1"/>
          </p:nvPr>
        </p:nvPicPr>
        <p:blipFill>
          <a:blip r:embed="rId2" cstate="print"/>
          <a:srcRect/>
          <a:stretch>
            <a:fillRect/>
          </a:stretch>
        </p:blipFill>
        <p:spPr bwMode="auto">
          <a:xfrm>
            <a:off x="4716016" y="1412776"/>
            <a:ext cx="3250890" cy="2180606"/>
          </a:xfrm>
          <a:prstGeom prst="rect">
            <a:avLst/>
          </a:prstGeom>
          <a:noFill/>
          <a:ln w="9525">
            <a:noFill/>
            <a:miter lim="800000"/>
            <a:headEnd/>
            <a:tailEnd/>
          </a:ln>
        </p:spPr>
      </p:pic>
      <p:pic>
        <p:nvPicPr>
          <p:cNvPr id="84995" name="Picture 3"/>
          <p:cNvPicPr>
            <a:picLocks noChangeAspect="1" noChangeArrowheads="1"/>
          </p:cNvPicPr>
          <p:nvPr/>
        </p:nvPicPr>
        <p:blipFill>
          <a:blip r:embed="rId3" cstate="print"/>
          <a:srcRect/>
          <a:stretch>
            <a:fillRect/>
          </a:stretch>
        </p:blipFill>
        <p:spPr bwMode="auto">
          <a:xfrm>
            <a:off x="899592" y="1412776"/>
            <a:ext cx="3330727" cy="2203774"/>
          </a:xfrm>
          <a:prstGeom prst="rect">
            <a:avLst/>
          </a:prstGeom>
          <a:noFill/>
          <a:ln w="9525">
            <a:noFill/>
            <a:miter lim="800000"/>
            <a:headEnd/>
            <a:tailEnd/>
          </a:ln>
        </p:spPr>
      </p:pic>
      <p:pic>
        <p:nvPicPr>
          <p:cNvPr id="84996" name="Picture 4" descr="C:\Users\Ayse\Desktop\Kök hücre sunumları\fotolar\HASTA FOTOLARI\New folder\OZSOYD 1 AY.jpg"/>
          <p:cNvPicPr>
            <a:picLocks noChangeAspect="1" noChangeArrowheads="1"/>
          </p:cNvPicPr>
          <p:nvPr/>
        </p:nvPicPr>
        <p:blipFill>
          <a:blip r:embed="rId4" cstate="print"/>
          <a:srcRect/>
          <a:stretch>
            <a:fillRect/>
          </a:stretch>
        </p:blipFill>
        <p:spPr bwMode="auto">
          <a:xfrm>
            <a:off x="2771800" y="3356992"/>
            <a:ext cx="3072408" cy="1816622"/>
          </a:xfrm>
          <a:prstGeom prst="rect">
            <a:avLst/>
          </a:prstGeom>
          <a:noFill/>
        </p:spPr>
      </p:pic>
      <p:sp>
        <p:nvSpPr>
          <p:cNvPr id="7" name="6 Metin kutusu"/>
          <p:cNvSpPr txBox="1"/>
          <p:nvPr/>
        </p:nvSpPr>
        <p:spPr>
          <a:xfrm>
            <a:off x="1619672" y="5373216"/>
            <a:ext cx="6172396" cy="646331"/>
          </a:xfrm>
          <a:prstGeom prst="rect">
            <a:avLst/>
          </a:prstGeom>
          <a:noFill/>
        </p:spPr>
        <p:txBody>
          <a:bodyPr wrap="square" rtlCol="0">
            <a:spAutoFit/>
          </a:bodyPr>
          <a:lstStyle/>
          <a:p>
            <a:endParaRPr lang="tr-TR" dirty="0"/>
          </a:p>
          <a:p>
            <a:r>
              <a:rPr lang="tr-TR" dirty="0" err="1"/>
              <a:t>The</a:t>
            </a:r>
            <a:r>
              <a:rPr lang="tr-TR" dirty="0"/>
              <a:t> </a:t>
            </a:r>
            <a:r>
              <a:rPr lang="tr-TR" dirty="0" err="1"/>
              <a:t>patient</a:t>
            </a:r>
            <a:r>
              <a:rPr lang="tr-TR" dirty="0"/>
              <a:t> </a:t>
            </a:r>
            <a:r>
              <a:rPr lang="tr-TR" dirty="0" err="1"/>
              <a:t>with</a:t>
            </a:r>
            <a:r>
              <a:rPr lang="tr-TR" dirty="0"/>
              <a:t> CNVM: </a:t>
            </a:r>
            <a:r>
              <a:rPr lang="tr-TR" dirty="0" err="1"/>
              <a:t>Fundus</a:t>
            </a:r>
            <a:r>
              <a:rPr lang="tr-TR" dirty="0"/>
              <a:t> </a:t>
            </a:r>
            <a:r>
              <a:rPr lang="tr-TR" dirty="0" err="1"/>
              <a:t>image</a:t>
            </a:r>
            <a:r>
              <a:rPr lang="tr-TR" dirty="0"/>
              <a:t>, </a:t>
            </a:r>
            <a:r>
              <a:rPr lang="tr-TR" dirty="0" err="1"/>
              <a:t>angiography</a:t>
            </a:r>
            <a:r>
              <a:rPr lang="tr-TR" dirty="0"/>
              <a:t> </a:t>
            </a:r>
            <a:r>
              <a:rPr lang="tr-TR" dirty="0" err="1"/>
              <a:t>and</a:t>
            </a:r>
            <a:r>
              <a:rPr lang="tr-TR" dirty="0"/>
              <a:t> OCT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1331640" y="188640"/>
            <a:ext cx="7128792" cy="1252728"/>
          </a:xfrm>
        </p:spPr>
        <p:txBody>
          <a:bodyPr/>
          <a:lstStyle/>
          <a:p>
            <a:r>
              <a:rPr lang="tr-TR" dirty="0"/>
              <a:t>CONCERNS ABOUT SC</a:t>
            </a:r>
          </a:p>
        </p:txBody>
      </p:sp>
      <p:pic>
        <p:nvPicPr>
          <p:cNvPr id="86018" name="Picture 2" descr="C:\Users\Ayse\Desktop\Kök hücre sunumları\fotolar\indir (1).jpg"/>
          <p:cNvPicPr>
            <a:picLocks noGrp="1" noChangeAspect="1" noChangeArrowheads="1"/>
          </p:cNvPicPr>
          <p:nvPr>
            <p:ph idx="1"/>
          </p:nvPr>
        </p:nvPicPr>
        <p:blipFill>
          <a:blip r:embed="rId2" cstate="print"/>
          <a:srcRect/>
          <a:stretch>
            <a:fillRect/>
          </a:stretch>
        </p:blipFill>
        <p:spPr bwMode="auto">
          <a:xfrm>
            <a:off x="2339752" y="2614453"/>
            <a:ext cx="3803079" cy="2025016"/>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348880"/>
            <a:ext cx="7408333" cy="3234672"/>
          </a:xfrm>
        </p:spPr>
        <p:txBody>
          <a:bodyPr>
            <a:normAutofit/>
          </a:bodyPr>
          <a:lstStyle/>
          <a:p>
            <a:r>
              <a:rPr lang="en-US" dirty="0"/>
              <a:t>Despite all the advantages of SCs, </a:t>
            </a:r>
            <a:r>
              <a:rPr lang="tr-TR" dirty="0"/>
              <a:t>(</a:t>
            </a:r>
            <a:r>
              <a:rPr lang="tr-TR" dirty="0" err="1"/>
              <a:t>especially</a:t>
            </a:r>
            <a:r>
              <a:rPr lang="tr-TR" dirty="0"/>
              <a:t> </a:t>
            </a:r>
            <a:r>
              <a:rPr lang="tr-TR" dirty="0" err="1"/>
              <a:t>ESCs</a:t>
            </a:r>
            <a:r>
              <a:rPr lang="tr-TR" dirty="0"/>
              <a:t>) </a:t>
            </a:r>
            <a:r>
              <a:rPr lang="en-US" dirty="0"/>
              <a:t>tumor formation is considered an important risk for the clinical application of these stem cells</a:t>
            </a:r>
            <a:r>
              <a:rPr lang="tr-TR" dirty="0"/>
              <a:t>. </a:t>
            </a:r>
          </a:p>
          <a:p>
            <a:pPr>
              <a:buNone/>
            </a:pPr>
            <a:endParaRPr lang="tr-TR" dirty="0"/>
          </a:p>
          <a:p>
            <a:pPr>
              <a:buNone/>
            </a:pPr>
            <a:r>
              <a:rPr lang="tr-TR" dirty="0"/>
              <a:t> </a:t>
            </a:r>
          </a:p>
          <a:p>
            <a:r>
              <a:rPr lang="tr-TR" sz="1200" dirty="0" err="1"/>
              <a:t>Cui</a:t>
            </a:r>
            <a:r>
              <a:rPr lang="tr-TR" sz="1200" dirty="0"/>
              <a:t> L, et al. WNT </a:t>
            </a:r>
            <a:r>
              <a:rPr lang="tr-TR" sz="1200" dirty="0" err="1"/>
              <a:t>signaling</a:t>
            </a:r>
            <a:r>
              <a:rPr lang="tr-TR" sz="1200" dirty="0"/>
              <a:t> </a:t>
            </a:r>
            <a:r>
              <a:rPr lang="tr-TR" sz="1200" dirty="0" err="1"/>
              <a:t>determines</a:t>
            </a:r>
            <a:r>
              <a:rPr lang="tr-TR" sz="1200" dirty="0"/>
              <a:t> </a:t>
            </a:r>
            <a:r>
              <a:rPr lang="tr-TR" sz="1200" dirty="0" err="1"/>
              <a:t>tumorigenicity</a:t>
            </a:r>
            <a:r>
              <a:rPr lang="tr-TR" sz="1200" dirty="0"/>
              <a:t> </a:t>
            </a:r>
            <a:r>
              <a:rPr lang="tr-TR" sz="1200" dirty="0" err="1"/>
              <a:t>and</a:t>
            </a:r>
            <a:r>
              <a:rPr lang="tr-TR" sz="1200" dirty="0"/>
              <a:t> </a:t>
            </a:r>
            <a:r>
              <a:rPr lang="tr-TR" sz="1200" dirty="0" err="1"/>
              <a:t>function</a:t>
            </a:r>
            <a:r>
              <a:rPr lang="tr-TR" sz="1200" dirty="0"/>
              <a:t> of ESC-</a:t>
            </a:r>
            <a:r>
              <a:rPr lang="tr-TR" sz="1200" dirty="0" err="1"/>
              <a:t>derived</a:t>
            </a:r>
            <a:r>
              <a:rPr lang="tr-TR" sz="1200" dirty="0"/>
              <a:t> </a:t>
            </a:r>
            <a:r>
              <a:rPr lang="tr-TR" sz="1200" dirty="0" err="1"/>
              <a:t>retinal</a:t>
            </a:r>
            <a:r>
              <a:rPr lang="tr-TR" sz="1200" dirty="0"/>
              <a:t> </a:t>
            </a:r>
            <a:r>
              <a:rPr lang="tr-TR" sz="1200" dirty="0" err="1"/>
              <a:t>progenitors</a:t>
            </a:r>
            <a:r>
              <a:rPr lang="tr-TR" sz="1200" dirty="0"/>
              <a:t>. J </a:t>
            </a:r>
            <a:r>
              <a:rPr lang="tr-TR" sz="1200" dirty="0" err="1"/>
              <a:t>Clin</a:t>
            </a:r>
            <a:r>
              <a:rPr lang="tr-TR" sz="1200" dirty="0"/>
              <a:t> </a:t>
            </a:r>
            <a:r>
              <a:rPr lang="tr-TR" sz="1200" dirty="0" err="1"/>
              <a:t>Invest</a:t>
            </a:r>
            <a:r>
              <a:rPr lang="tr-TR" sz="1200" dirty="0"/>
              <a:t> 2013; 123: 1647-1661. </a:t>
            </a:r>
          </a:p>
        </p:txBody>
      </p:sp>
      <p:sp>
        <p:nvSpPr>
          <p:cNvPr id="3" name="2 Başlık"/>
          <p:cNvSpPr>
            <a:spLocks noGrp="1"/>
          </p:cNvSpPr>
          <p:nvPr>
            <p:ph type="title"/>
          </p:nvPr>
        </p:nvSpPr>
        <p:spPr>
          <a:xfrm>
            <a:off x="914400" y="260648"/>
            <a:ext cx="8229600" cy="1252728"/>
          </a:xfrm>
        </p:spPr>
        <p:txBody>
          <a:bodyPr/>
          <a:lstStyle/>
          <a:p>
            <a:r>
              <a:rPr lang="tr-TR" dirty="0"/>
              <a:t>SAFETY- </a:t>
            </a:r>
            <a:r>
              <a:rPr lang="tr-TR" dirty="0" err="1"/>
              <a:t>Tumor</a:t>
            </a:r>
            <a:r>
              <a:rPr lang="tr-TR" dirty="0"/>
              <a:t> </a:t>
            </a:r>
            <a:r>
              <a:rPr lang="tr-TR" dirty="0" err="1"/>
              <a:t>Formation</a:t>
            </a:r>
            <a:r>
              <a:rPr lang="tr-TR" dirty="0"/>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420888"/>
            <a:ext cx="7408333" cy="3456384"/>
          </a:xfrm>
        </p:spPr>
        <p:txBody>
          <a:bodyPr>
            <a:normAutofit fontScale="77500" lnSpcReduction="20000"/>
          </a:bodyPr>
          <a:lstStyle/>
          <a:p>
            <a:r>
              <a:rPr lang="tr-TR" dirty="0" err="1"/>
              <a:t>SCs</a:t>
            </a:r>
            <a:r>
              <a:rPr lang="tr-TR" dirty="0"/>
              <a:t> </a:t>
            </a:r>
            <a:r>
              <a:rPr lang="tr-TR" dirty="0" err="1"/>
              <a:t>are</a:t>
            </a:r>
            <a:r>
              <a:rPr lang="tr-TR" dirty="0"/>
              <a:t> </a:t>
            </a:r>
            <a:r>
              <a:rPr lang="tr-TR" dirty="0" err="1"/>
              <a:t>known</a:t>
            </a:r>
            <a:r>
              <a:rPr lang="tr-TR" dirty="0"/>
              <a:t> </a:t>
            </a:r>
            <a:r>
              <a:rPr lang="tr-TR" dirty="0" err="1"/>
              <a:t>to</a:t>
            </a:r>
            <a:r>
              <a:rPr lang="tr-TR" dirty="0"/>
              <a:t> be </a:t>
            </a:r>
            <a:r>
              <a:rPr lang="tr-TR" dirty="0" err="1"/>
              <a:t>immunsupressive</a:t>
            </a:r>
            <a:r>
              <a:rPr lang="tr-TR" dirty="0"/>
              <a:t>.</a:t>
            </a:r>
          </a:p>
          <a:p>
            <a:endParaRPr lang="tr-TR" dirty="0"/>
          </a:p>
          <a:p>
            <a:r>
              <a:rPr lang="tr-TR" dirty="0"/>
              <a:t>S</a:t>
            </a:r>
            <a:r>
              <a:rPr lang="en-US" dirty="0" err="1"/>
              <a:t>ubretinal</a:t>
            </a:r>
            <a:r>
              <a:rPr lang="en-US" dirty="0"/>
              <a:t> region is </a:t>
            </a:r>
            <a:r>
              <a:rPr lang="tr-TR" dirty="0" err="1"/>
              <a:t>belived</a:t>
            </a:r>
            <a:r>
              <a:rPr lang="tr-TR" dirty="0"/>
              <a:t> </a:t>
            </a:r>
            <a:r>
              <a:rPr lang="tr-TR" dirty="0" err="1"/>
              <a:t>to</a:t>
            </a:r>
            <a:r>
              <a:rPr lang="tr-TR" dirty="0"/>
              <a:t> be </a:t>
            </a:r>
            <a:r>
              <a:rPr lang="en-US" dirty="0"/>
              <a:t>immune privileged because of the presence of the blood–brain and  blood–retinal barriers</a:t>
            </a:r>
            <a:r>
              <a:rPr lang="tr-TR" dirty="0"/>
              <a:t>.</a:t>
            </a:r>
            <a:r>
              <a:rPr lang="en-US" dirty="0"/>
              <a:t> </a:t>
            </a:r>
            <a:endParaRPr lang="tr-TR" dirty="0"/>
          </a:p>
          <a:p>
            <a:pPr>
              <a:buNone/>
            </a:pPr>
            <a:endParaRPr lang="tr-TR" dirty="0"/>
          </a:p>
          <a:p>
            <a:r>
              <a:rPr lang="tr-TR" dirty="0"/>
              <a:t>I</a:t>
            </a:r>
            <a:r>
              <a:rPr lang="en-US" dirty="0" err="1"/>
              <a:t>mmunosuppression</a:t>
            </a:r>
            <a:r>
              <a:rPr lang="en-US" dirty="0"/>
              <a:t> </a:t>
            </a:r>
            <a:r>
              <a:rPr lang="tr-TR" dirty="0"/>
              <a:t>is not  </a:t>
            </a:r>
            <a:r>
              <a:rPr lang="tr-TR" dirty="0" err="1"/>
              <a:t>necessary</a:t>
            </a:r>
            <a:r>
              <a:rPr lang="tr-TR" dirty="0"/>
              <a:t> </a:t>
            </a:r>
            <a:r>
              <a:rPr lang="en-US" dirty="0"/>
              <a:t>as long as the blood–retinal barrier was not</a:t>
            </a:r>
            <a:r>
              <a:rPr lang="tr-TR" dirty="0"/>
              <a:t> </a:t>
            </a:r>
            <a:r>
              <a:rPr lang="tr-TR" dirty="0" err="1"/>
              <a:t>damaged</a:t>
            </a:r>
            <a:r>
              <a:rPr lang="tr-TR" dirty="0"/>
              <a:t> </a:t>
            </a:r>
            <a:r>
              <a:rPr lang="en-US" dirty="0"/>
              <a:t>by the transplantation procedure</a:t>
            </a:r>
            <a:r>
              <a:rPr lang="tr-TR" dirty="0"/>
              <a:t>.</a:t>
            </a:r>
          </a:p>
          <a:p>
            <a:endParaRPr lang="tr-TR" dirty="0"/>
          </a:p>
          <a:p>
            <a:r>
              <a:rPr lang="tr-TR" dirty="0" err="1"/>
              <a:t>Some</a:t>
            </a:r>
            <a:r>
              <a:rPr lang="tr-TR" dirty="0"/>
              <a:t> </a:t>
            </a:r>
            <a:r>
              <a:rPr lang="tr-TR" dirty="0" err="1"/>
              <a:t>researchers</a:t>
            </a:r>
            <a:r>
              <a:rPr lang="tr-TR" dirty="0"/>
              <a:t> </a:t>
            </a:r>
            <a:r>
              <a:rPr lang="tr-TR" dirty="0" err="1"/>
              <a:t>recommend</a:t>
            </a:r>
            <a:r>
              <a:rPr lang="tr-TR" dirty="0"/>
              <a:t> </a:t>
            </a:r>
            <a:r>
              <a:rPr lang="tr-TR" dirty="0" err="1"/>
              <a:t>immunsupressive</a:t>
            </a:r>
            <a:r>
              <a:rPr lang="tr-TR" dirty="0"/>
              <a:t> </a:t>
            </a:r>
            <a:r>
              <a:rPr lang="tr-TR" dirty="0" err="1"/>
              <a:t>drugs</a:t>
            </a:r>
            <a:r>
              <a:rPr lang="tr-TR" dirty="0"/>
              <a:t> </a:t>
            </a:r>
            <a:r>
              <a:rPr lang="tr-TR" dirty="0" err="1"/>
              <a:t>for</a:t>
            </a:r>
            <a:r>
              <a:rPr lang="tr-TR" dirty="0"/>
              <a:t> </a:t>
            </a:r>
            <a:r>
              <a:rPr lang="tr-TR" dirty="0" err="1"/>
              <a:t>human</a:t>
            </a:r>
            <a:r>
              <a:rPr lang="tr-TR" dirty="0"/>
              <a:t>. </a:t>
            </a:r>
          </a:p>
          <a:p>
            <a:endParaRPr lang="tr-TR" dirty="0"/>
          </a:p>
          <a:p>
            <a:r>
              <a:rPr lang="en-US" sz="1300" dirty="0" err="1"/>
              <a:t>Hambright</a:t>
            </a:r>
            <a:r>
              <a:rPr lang="en-US" sz="1300" dirty="0"/>
              <a:t>, D.; </a:t>
            </a:r>
            <a:r>
              <a:rPr lang="tr-TR" sz="1300" dirty="0"/>
              <a:t>et al. </a:t>
            </a:r>
            <a:r>
              <a:rPr lang="en-US" sz="1300" dirty="0"/>
              <a:t>Long-term survival and differentiation of retinal neurons derived from human embryonic stem cell lines in un-</a:t>
            </a:r>
            <a:r>
              <a:rPr lang="en-US" sz="1300" dirty="0" err="1"/>
              <a:t>immunosuppressed</a:t>
            </a:r>
            <a:r>
              <a:rPr lang="en-US" sz="1300" dirty="0"/>
              <a:t> mouse retina. Mol. Vis. 2012, 18, 920–936. </a:t>
            </a:r>
            <a:endParaRPr lang="tr-TR" sz="1300" dirty="0"/>
          </a:p>
        </p:txBody>
      </p:sp>
      <p:sp>
        <p:nvSpPr>
          <p:cNvPr id="4" name="3 Metin kutusu"/>
          <p:cNvSpPr txBox="1"/>
          <p:nvPr/>
        </p:nvSpPr>
        <p:spPr>
          <a:xfrm>
            <a:off x="2411760" y="476672"/>
            <a:ext cx="5014514" cy="769441"/>
          </a:xfrm>
          <a:prstGeom prst="rect">
            <a:avLst/>
          </a:prstGeom>
          <a:noFill/>
        </p:spPr>
        <p:txBody>
          <a:bodyPr wrap="none" rtlCol="0">
            <a:spAutoFit/>
          </a:bodyPr>
          <a:lstStyle/>
          <a:p>
            <a:r>
              <a:rPr lang="tr-TR" sz="4400" dirty="0">
                <a:solidFill>
                  <a:schemeClr val="bg1"/>
                </a:solidFill>
              </a:rPr>
              <a:t>IMMUN REACTION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060848"/>
            <a:ext cx="7408333" cy="4320480"/>
          </a:xfrm>
        </p:spPr>
        <p:txBody>
          <a:bodyPr>
            <a:normAutofit fontScale="47500" lnSpcReduction="20000"/>
          </a:bodyPr>
          <a:lstStyle/>
          <a:p>
            <a:r>
              <a:rPr lang="en-US" sz="3800" dirty="0"/>
              <a:t>But a low rate of transplanted cell survival is a major problem in stem cell therapy</a:t>
            </a:r>
            <a:r>
              <a:rPr lang="tr-TR" sz="3800" dirty="0"/>
              <a:t>. </a:t>
            </a:r>
          </a:p>
          <a:p>
            <a:pPr>
              <a:buNone/>
            </a:pPr>
            <a:endParaRPr lang="tr-TR" sz="3800" dirty="0"/>
          </a:p>
          <a:p>
            <a:r>
              <a:rPr lang="en-US" sz="3800" dirty="0"/>
              <a:t>Researchers suggest that the OLM presents a physical barrier to photoreceptor integration following transplantation into the </a:t>
            </a:r>
            <a:r>
              <a:rPr lang="en-US" sz="3800" dirty="0" err="1"/>
              <a:t>subretinal</a:t>
            </a:r>
            <a:r>
              <a:rPr lang="en-US" sz="3800" dirty="0"/>
              <a:t> space in the adult mouse. </a:t>
            </a:r>
            <a:endParaRPr lang="tr-TR" sz="3800" dirty="0"/>
          </a:p>
          <a:p>
            <a:pPr>
              <a:buNone/>
            </a:pPr>
            <a:endParaRPr lang="tr-TR" sz="3800" dirty="0"/>
          </a:p>
          <a:p>
            <a:r>
              <a:rPr lang="en-US" sz="3800" dirty="0"/>
              <a:t>Pharmacological disruption of the outer limiting membrane leads to increased retinal integration of transplanted photoreceptor precursors</a:t>
            </a:r>
            <a:r>
              <a:rPr lang="tr-TR" sz="3800" dirty="0"/>
              <a:t>.</a:t>
            </a:r>
          </a:p>
          <a:p>
            <a:pPr>
              <a:buNone/>
            </a:pPr>
            <a:endParaRPr lang="tr-TR" dirty="0"/>
          </a:p>
          <a:p>
            <a:pPr>
              <a:buNone/>
            </a:pPr>
            <a:endParaRPr lang="tr-TR" dirty="0"/>
          </a:p>
          <a:p>
            <a:pPr>
              <a:buNone/>
            </a:pPr>
            <a:endParaRPr lang="tr-TR" dirty="0"/>
          </a:p>
          <a:p>
            <a:r>
              <a:rPr lang="tr-TR" sz="1900" dirty="0" err="1"/>
              <a:t>Chen</a:t>
            </a:r>
            <a:r>
              <a:rPr lang="tr-TR" sz="1900" dirty="0"/>
              <a:t>, L.F.; et al. </a:t>
            </a:r>
            <a:r>
              <a:rPr lang="tr-TR" sz="1900" dirty="0" err="1"/>
              <a:t>Localization</a:t>
            </a:r>
            <a:r>
              <a:rPr lang="tr-TR" sz="1900" dirty="0"/>
              <a:t> </a:t>
            </a:r>
            <a:r>
              <a:rPr lang="tr-TR" sz="1900" dirty="0" err="1"/>
              <a:t>and</a:t>
            </a:r>
            <a:r>
              <a:rPr lang="tr-TR" sz="1900" dirty="0"/>
              <a:t> </a:t>
            </a:r>
            <a:r>
              <a:rPr lang="tr-TR" sz="1900" dirty="0" err="1"/>
              <a:t>developmental</a:t>
            </a:r>
            <a:r>
              <a:rPr lang="tr-TR" sz="1900" dirty="0"/>
              <a:t> </a:t>
            </a:r>
            <a:r>
              <a:rPr lang="tr-TR" sz="1900" dirty="0" err="1"/>
              <a:t>expression</a:t>
            </a:r>
            <a:r>
              <a:rPr lang="tr-TR" sz="1900" dirty="0"/>
              <a:t> </a:t>
            </a:r>
            <a:r>
              <a:rPr lang="tr-TR" sz="1900" dirty="0" err="1"/>
              <a:t>patterns</a:t>
            </a:r>
            <a:r>
              <a:rPr lang="tr-TR" sz="1900" dirty="0"/>
              <a:t> of CSPG-cs56 (</a:t>
            </a:r>
            <a:r>
              <a:rPr lang="tr-TR" sz="1900" dirty="0" err="1"/>
              <a:t>aggrecan</a:t>
            </a:r>
            <a:r>
              <a:rPr lang="tr-TR" sz="1900" dirty="0"/>
              <a:t>) in normal </a:t>
            </a:r>
            <a:r>
              <a:rPr lang="tr-TR" sz="1900" dirty="0" err="1"/>
              <a:t>and</a:t>
            </a:r>
            <a:r>
              <a:rPr lang="tr-TR" sz="1900" dirty="0"/>
              <a:t> </a:t>
            </a:r>
            <a:r>
              <a:rPr lang="tr-TR" sz="1900" dirty="0" err="1"/>
              <a:t>dystrophic</a:t>
            </a:r>
            <a:r>
              <a:rPr lang="tr-TR" sz="1900" dirty="0"/>
              <a:t> </a:t>
            </a:r>
            <a:r>
              <a:rPr lang="tr-TR" sz="1900" dirty="0" err="1"/>
              <a:t>retinas</a:t>
            </a:r>
            <a:r>
              <a:rPr lang="tr-TR" sz="1900" dirty="0"/>
              <a:t> in </a:t>
            </a:r>
            <a:r>
              <a:rPr lang="tr-TR" sz="1900" dirty="0" err="1"/>
              <a:t>two</a:t>
            </a:r>
            <a:r>
              <a:rPr lang="tr-TR" sz="1900" dirty="0"/>
              <a:t> </a:t>
            </a:r>
            <a:r>
              <a:rPr lang="tr-TR" sz="1900" dirty="0" err="1"/>
              <a:t>rat</a:t>
            </a:r>
            <a:r>
              <a:rPr lang="tr-TR" sz="1900" dirty="0"/>
              <a:t> </a:t>
            </a:r>
            <a:r>
              <a:rPr lang="tr-TR" sz="1900" dirty="0" err="1"/>
              <a:t>strains</a:t>
            </a:r>
            <a:r>
              <a:rPr lang="tr-TR" sz="1900" dirty="0"/>
              <a:t>.  </a:t>
            </a:r>
            <a:r>
              <a:rPr lang="tr-TR" sz="1900" dirty="0" err="1"/>
              <a:t>Exp</a:t>
            </a:r>
            <a:r>
              <a:rPr lang="tr-TR" sz="1900" dirty="0"/>
              <a:t>. </a:t>
            </a:r>
            <a:r>
              <a:rPr lang="tr-TR" sz="1900" dirty="0" err="1"/>
              <a:t>Neurol</a:t>
            </a:r>
            <a:r>
              <a:rPr lang="tr-TR" sz="1900" dirty="0"/>
              <a:t>. 2012, 234, 488–498. </a:t>
            </a:r>
          </a:p>
          <a:p>
            <a:r>
              <a:rPr lang="tr-TR" sz="1900" dirty="0" err="1"/>
              <a:t>Tucker</a:t>
            </a:r>
            <a:r>
              <a:rPr lang="tr-TR" sz="1900" dirty="0"/>
              <a:t>, B.A.;  et al. </a:t>
            </a:r>
            <a:r>
              <a:rPr lang="tr-TR" sz="1900" dirty="0" err="1"/>
              <a:t>Transplantation</a:t>
            </a:r>
            <a:r>
              <a:rPr lang="tr-TR" sz="1900" dirty="0"/>
              <a:t> of </a:t>
            </a:r>
            <a:r>
              <a:rPr lang="tr-TR" sz="1900" dirty="0" err="1"/>
              <a:t>adult</a:t>
            </a:r>
            <a:r>
              <a:rPr lang="tr-TR" sz="1900" dirty="0"/>
              <a:t> </a:t>
            </a:r>
            <a:r>
              <a:rPr lang="tr-TR" sz="1900" dirty="0" err="1"/>
              <a:t>mouse</a:t>
            </a:r>
            <a:r>
              <a:rPr lang="tr-TR" sz="1900" dirty="0"/>
              <a:t> </a:t>
            </a:r>
            <a:r>
              <a:rPr lang="tr-TR" sz="1900" dirty="0" err="1"/>
              <a:t>iPS</a:t>
            </a:r>
            <a:r>
              <a:rPr lang="tr-TR" sz="1900" dirty="0"/>
              <a:t> </a:t>
            </a:r>
            <a:r>
              <a:rPr lang="tr-TR" sz="1900" dirty="0" err="1"/>
              <a:t>cell</a:t>
            </a:r>
            <a:r>
              <a:rPr lang="tr-TR" sz="1900" dirty="0"/>
              <a:t>-</a:t>
            </a:r>
            <a:r>
              <a:rPr lang="tr-TR" sz="1900" dirty="0" err="1"/>
              <a:t>derived</a:t>
            </a:r>
            <a:r>
              <a:rPr lang="tr-TR" sz="1900" dirty="0"/>
              <a:t> </a:t>
            </a:r>
            <a:r>
              <a:rPr lang="tr-TR" sz="1900" dirty="0" err="1"/>
              <a:t>photoreceptor</a:t>
            </a:r>
            <a:r>
              <a:rPr lang="tr-TR" sz="1900" dirty="0"/>
              <a:t> </a:t>
            </a:r>
            <a:r>
              <a:rPr lang="tr-TR" sz="1900" dirty="0" err="1"/>
              <a:t>precursors</a:t>
            </a:r>
            <a:r>
              <a:rPr lang="tr-TR" sz="1900" dirty="0"/>
              <a:t> </a:t>
            </a:r>
            <a:r>
              <a:rPr lang="tr-TR" sz="1900" dirty="0" err="1"/>
              <a:t>restores</a:t>
            </a:r>
            <a:r>
              <a:rPr lang="tr-TR" sz="1900" dirty="0"/>
              <a:t> </a:t>
            </a:r>
            <a:r>
              <a:rPr lang="tr-TR" sz="1900" dirty="0" err="1"/>
              <a:t>retinal</a:t>
            </a:r>
            <a:r>
              <a:rPr lang="tr-TR" sz="1900" dirty="0"/>
              <a:t> </a:t>
            </a:r>
            <a:r>
              <a:rPr lang="tr-TR" sz="1900" dirty="0" err="1"/>
              <a:t>structure</a:t>
            </a:r>
            <a:r>
              <a:rPr lang="tr-TR" sz="1900" dirty="0"/>
              <a:t> </a:t>
            </a:r>
            <a:r>
              <a:rPr lang="tr-TR" sz="1900" dirty="0" err="1"/>
              <a:t>and</a:t>
            </a:r>
            <a:r>
              <a:rPr lang="tr-TR" sz="1900" dirty="0"/>
              <a:t> </a:t>
            </a:r>
            <a:r>
              <a:rPr lang="tr-TR" sz="1900" dirty="0" err="1"/>
              <a:t>function</a:t>
            </a:r>
            <a:r>
              <a:rPr lang="tr-TR" sz="1900" dirty="0"/>
              <a:t> in </a:t>
            </a:r>
            <a:r>
              <a:rPr lang="tr-TR" sz="1900" dirty="0" err="1"/>
              <a:t>degenerative</a:t>
            </a:r>
            <a:r>
              <a:rPr lang="tr-TR" sz="1900" dirty="0"/>
              <a:t> </a:t>
            </a:r>
            <a:r>
              <a:rPr lang="tr-TR" sz="1900" dirty="0" err="1"/>
              <a:t>mice</a:t>
            </a:r>
            <a:r>
              <a:rPr lang="tr-TR" sz="1900" dirty="0"/>
              <a:t>. </a:t>
            </a:r>
            <a:r>
              <a:rPr lang="tr-TR" sz="1900" dirty="0" err="1"/>
              <a:t>PLoS</a:t>
            </a:r>
            <a:r>
              <a:rPr lang="tr-TR" sz="1900" dirty="0"/>
              <a:t> </a:t>
            </a:r>
            <a:r>
              <a:rPr lang="tr-TR" sz="1900" dirty="0" err="1"/>
              <a:t>One</a:t>
            </a:r>
            <a:r>
              <a:rPr lang="tr-TR" sz="1900" dirty="0"/>
              <a:t> 2011, 6, e18992. 114. </a:t>
            </a:r>
          </a:p>
          <a:p>
            <a:r>
              <a:rPr lang="tr-TR" sz="1900" dirty="0" err="1"/>
              <a:t>Pearson</a:t>
            </a:r>
            <a:r>
              <a:rPr lang="tr-TR" sz="1900" dirty="0"/>
              <a:t>, R.A.; et al. </a:t>
            </a:r>
            <a:r>
              <a:rPr lang="tr-TR" sz="1900" dirty="0" err="1"/>
              <a:t>Targeted</a:t>
            </a:r>
            <a:r>
              <a:rPr lang="tr-TR" sz="1900" dirty="0"/>
              <a:t> </a:t>
            </a:r>
            <a:r>
              <a:rPr lang="tr-TR" sz="1900" dirty="0" err="1"/>
              <a:t>disruption</a:t>
            </a:r>
            <a:r>
              <a:rPr lang="tr-TR" sz="1900" dirty="0"/>
              <a:t> of </a:t>
            </a:r>
            <a:r>
              <a:rPr lang="tr-TR" sz="1900" dirty="0" err="1"/>
              <a:t>outer</a:t>
            </a:r>
            <a:r>
              <a:rPr lang="tr-TR" sz="1900" dirty="0"/>
              <a:t> </a:t>
            </a:r>
            <a:r>
              <a:rPr lang="tr-TR" sz="1900" dirty="0" err="1"/>
              <a:t>limiting</a:t>
            </a:r>
            <a:r>
              <a:rPr lang="tr-TR" sz="1900" dirty="0"/>
              <a:t> </a:t>
            </a:r>
            <a:r>
              <a:rPr lang="tr-TR" sz="1900" dirty="0" err="1"/>
              <a:t>membrane</a:t>
            </a:r>
            <a:r>
              <a:rPr lang="tr-TR" sz="1900" dirty="0"/>
              <a:t> </a:t>
            </a:r>
            <a:r>
              <a:rPr lang="tr-TR" sz="1900" dirty="0" err="1"/>
              <a:t>junctional</a:t>
            </a:r>
            <a:r>
              <a:rPr lang="tr-TR" sz="1900" dirty="0"/>
              <a:t> </a:t>
            </a:r>
            <a:r>
              <a:rPr lang="tr-TR" sz="1900" dirty="0" err="1"/>
              <a:t>proteins</a:t>
            </a:r>
            <a:r>
              <a:rPr lang="tr-TR" sz="1900" dirty="0"/>
              <a:t> (Crb1 </a:t>
            </a:r>
            <a:r>
              <a:rPr lang="tr-TR" sz="1900" dirty="0" err="1"/>
              <a:t>and</a:t>
            </a:r>
            <a:r>
              <a:rPr lang="tr-TR" sz="1900" dirty="0"/>
              <a:t> ZO-1) </a:t>
            </a:r>
            <a:r>
              <a:rPr lang="tr-TR" sz="1900" dirty="0" err="1"/>
              <a:t>increases</a:t>
            </a:r>
            <a:r>
              <a:rPr lang="tr-TR" sz="1900" dirty="0"/>
              <a:t> </a:t>
            </a:r>
            <a:r>
              <a:rPr lang="tr-TR" sz="1900" dirty="0" err="1"/>
              <a:t>integration</a:t>
            </a:r>
            <a:r>
              <a:rPr lang="tr-TR" sz="1900" dirty="0"/>
              <a:t> of </a:t>
            </a:r>
            <a:r>
              <a:rPr lang="tr-TR" sz="1900" dirty="0" err="1"/>
              <a:t>transplanted</a:t>
            </a:r>
            <a:r>
              <a:rPr lang="tr-TR" sz="1900" dirty="0"/>
              <a:t> </a:t>
            </a:r>
            <a:r>
              <a:rPr lang="tr-TR" sz="1900" dirty="0" err="1"/>
              <a:t>photoreceptor</a:t>
            </a:r>
            <a:r>
              <a:rPr lang="tr-TR" sz="1900" dirty="0"/>
              <a:t> </a:t>
            </a:r>
            <a:r>
              <a:rPr lang="tr-TR" sz="1900" dirty="0" err="1"/>
              <a:t>precursors</a:t>
            </a:r>
            <a:r>
              <a:rPr lang="tr-TR" sz="1900" dirty="0"/>
              <a:t> </a:t>
            </a:r>
            <a:r>
              <a:rPr lang="tr-TR" sz="1900" dirty="0" err="1"/>
              <a:t>into</a:t>
            </a:r>
            <a:r>
              <a:rPr lang="tr-TR" sz="1900" dirty="0"/>
              <a:t> </a:t>
            </a:r>
            <a:r>
              <a:rPr lang="tr-TR" sz="1900" dirty="0" err="1"/>
              <a:t>the</a:t>
            </a:r>
            <a:r>
              <a:rPr lang="tr-TR" sz="1900" dirty="0"/>
              <a:t> </a:t>
            </a:r>
            <a:r>
              <a:rPr lang="tr-TR" sz="1900" dirty="0" err="1"/>
              <a:t>adult</a:t>
            </a:r>
            <a:r>
              <a:rPr lang="tr-TR" sz="1900" dirty="0"/>
              <a:t> </a:t>
            </a:r>
            <a:r>
              <a:rPr lang="tr-TR" sz="1900" dirty="0" err="1"/>
              <a:t>wild</a:t>
            </a:r>
            <a:r>
              <a:rPr lang="tr-TR" sz="1900" dirty="0"/>
              <a:t>-</a:t>
            </a:r>
            <a:r>
              <a:rPr lang="tr-TR" sz="1900" dirty="0" err="1"/>
              <a:t>type</a:t>
            </a:r>
            <a:r>
              <a:rPr lang="tr-TR" sz="1900" dirty="0"/>
              <a:t> </a:t>
            </a:r>
            <a:r>
              <a:rPr lang="tr-TR" sz="1900" dirty="0" err="1"/>
              <a:t>and</a:t>
            </a:r>
            <a:r>
              <a:rPr lang="tr-TR" sz="1900" dirty="0"/>
              <a:t> </a:t>
            </a:r>
            <a:r>
              <a:rPr lang="tr-TR" sz="1900" dirty="0" err="1"/>
              <a:t>degenerating</a:t>
            </a:r>
            <a:r>
              <a:rPr lang="tr-TR" sz="1900" dirty="0"/>
              <a:t> retina. </a:t>
            </a:r>
            <a:r>
              <a:rPr lang="tr-TR" sz="1900" dirty="0" err="1"/>
              <a:t>Cell</a:t>
            </a:r>
            <a:r>
              <a:rPr lang="tr-TR" sz="1900" dirty="0"/>
              <a:t> </a:t>
            </a:r>
            <a:r>
              <a:rPr lang="tr-TR" sz="1900" dirty="0" err="1"/>
              <a:t>Transpl</a:t>
            </a:r>
            <a:r>
              <a:rPr lang="tr-TR" sz="1900" dirty="0"/>
              <a:t>. 2010, 19, 487–503. </a:t>
            </a:r>
          </a:p>
          <a:p>
            <a:r>
              <a:rPr lang="tr-TR" sz="1900" dirty="0" err="1"/>
              <a:t>Jiang</a:t>
            </a:r>
            <a:r>
              <a:rPr lang="tr-TR" sz="1900" dirty="0"/>
              <a:t>, C.;  et al. </a:t>
            </a:r>
            <a:r>
              <a:rPr lang="tr-TR" sz="1900" dirty="0" err="1"/>
              <a:t>Laser</a:t>
            </a:r>
            <a:r>
              <a:rPr lang="tr-TR" sz="1900" dirty="0"/>
              <a:t> </a:t>
            </a:r>
            <a:r>
              <a:rPr lang="tr-TR" sz="1900" dirty="0" err="1"/>
              <a:t>injury</a:t>
            </a:r>
            <a:r>
              <a:rPr lang="tr-TR" sz="1900" dirty="0"/>
              <a:t> </a:t>
            </a:r>
            <a:r>
              <a:rPr lang="tr-TR" sz="1900" dirty="0" err="1"/>
              <a:t>promotes</a:t>
            </a:r>
            <a:r>
              <a:rPr lang="tr-TR" sz="1900" dirty="0"/>
              <a:t> </a:t>
            </a:r>
            <a:r>
              <a:rPr lang="tr-TR" sz="1900" dirty="0" err="1"/>
              <a:t>migration</a:t>
            </a:r>
            <a:r>
              <a:rPr lang="tr-TR" sz="1900" dirty="0"/>
              <a:t> </a:t>
            </a:r>
            <a:r>
              <a:rPr lang="tr-TR" sz="1900" dirty="0" err="1"/>
              <a:t>and</a:t>
            </a:r>
            <a:r>
              <a:rPr lang="tr-TR" sz="1900" dirty="0"/>
              <a:t> </a:t>
            </a:r>
            <a:r>
              <a:rPr lang="tr-TR" sz="1900" dirty="0" err="1"/>
              <a:t>integration</a:t>
            </a:r>
            <a:r>
              <a:rPr lang="tr-TR" sz="1900" dirty="0"/>
              <a:t> of </a:t>
            </a:r>
            <a:r>
              <a:rPr lang="tr-TR" sz="1900" dirty="0" err="1"/>
              <a:t>retinal</a:t>
            </a:r>
            <a:r>
              <a:rPr lang="tr-TR" sz="1900" dirty="0"/>
              <a:t> </a:t>
            </a:r>
            <a:r>
              <a:rPr lang="tr-TR" sz="1900" dirty="0" err="1"/>
              <a:t>progenitor</a:t>
            </a:r>
            <a:r>
              <a:rPr lang="tr-TR" sz="1900" dirty="0"/>
              <a:t> </a:t>
            </a:r>
            <a:r>
              <a:rPr lang="tr-TR" sz="1900" dirty="0" err="1"/>
              <a:t>cells</a:t>
            </a:r>
            <a:r>
              <a:rPr lang="tr-TR" sz="1900" dirty="0"/>
              <a:t> </a:t>
            </a:r>
            <a:r>
              <a:rPr lang="tr-TR" sz="1900" dirty="0" err="1"/>
              <a:t>into</a:t>
            </a:r>
            <a:r>
              <a:rPr lang="tr-TR" sz="1900" dirty="0"/>
              <a:t> </a:t>
            </a:r>
            <a:r>
              <a:rPr lang="tr-TR" sz="1900" dirty="0" err="1"/>
              <a:t>host</a:t>
            </a:r>
            <a:r>
              <a:rPr lang="tr-TR" sz="1900" dirty="0"/>
              <a:t> retina. </a:t>
            </a:r>
            <a:r>
              <a:rPr lang="tr-TR" sz="1900" dirty="0" err="1"/>
              <a:t>Mol</a:t>
            </a:r>
            <a:r>
              <a:rPr lang="tr-TR" sz="1900" dirty="0"/>
              <a:t>. </a:t>
            </a:r>
            <a:r>
              <a:rPr lang="tr-TR" sz="1900" dirty="0" err="1"/>
              <a:t>Vis</a:t>
            </a:r>
            <a:r>
              <a:rPr lang="tr-TR" sz="1900" dirty="0"/>
              <a:t>. 2010, 16, 983–990. </a:t>
            </a:r>
          </a:p>
          <a:p>
            <a:r>
              <a:rPr lang="tr-TR" sz="1900" dirty="0"/>
              <a:t>West, E.L.;  et al. </a:t>
            </a:r>
            <a:r>
              <a:rPr lang="tr-TR" sz="1900" dirty="0" err="1"/>
              <a:t>Pharmacological</a:t>
            </a:r>
            <a:r>
              <a:rPr lang="tr-TR" sz="1900" dirty="0"/>
              <a:t> </a:t>
            </a:r>
            <a:r>
              <a:rPr lang="tr-TR" sz="1900" dirty="0" err="1"/>
              <a:t>disruption</a:t>
            </a:r>
            <a:r>
              <a:rPr lang="tr-TR" sz="1900" dirty="0"/>
              <a:t> of </a:t>
            </a:r>
            <a:r>
              <a:rPr lang="tr-TR" sz="1900" dirty="0" err="1"/>
              <a:t>the</a:t>
            </a:r>
            <a:r>
              <a:rPr lang="tr-TR" sz="1900" dirty="0"/>
              <a:t> </a:t>
            </a:r>
            <a:r>
              <a:rPr lang="tr-TR" sz="1900" dirty="0" err="1"/>
              <a:t>outer</a:t>
            </a:r>
            <a:r>
              <a:rPr lang="tr-TR" sz="1900" dirty="0"/>
              <a:t> </a:t>
            </a:r>
            <a:r>
              <a:rPr lang="tr-TR" sz="1900" dirty="0" err="1"/>
              <a:t>limiting</a:t>
            </a:r>
            <a:r>
              <a:rPr lang="tr-TR" sz="1900" dirty="0"/>
              <a:t> </a:t>
            </a:r>
            <a:r>
              <a:rPr lang="tr-TR" sz="1900" dirty="0" err="1"/>
              <a:t>membrane</a:t>
            </a:r>
            <a:r>
              <a:rPr lang="tr-TR" sz="1900" dirty="0"/>
              <a:t> </a:t>
            </a:r>
            <a:r>
              <a:rPr lang="tr-TR" sz="1900" dirty="0" err="1"/>
              <a:t>leads</a:t>
            </a:r>
            <a:r>
              <a:rPr lang="tr-TR" sz="1900" dirty="0"/>
              <a:t> </a:t>
            </a:r>
            <a:r>
              <a:rPr lang="tr-TR" sz="1900" dirty="0" err="1"/>
              <a:t>to</a:t>
            </a:r>
            <a:r>
              <a:rPr lang="tr-TR" sz="1900" dirty="0"/>
              <a:t> </a:t>
            </a:r>
            <a:r>
              <a:rPr lang="tr-TR" sz="1900" dirty="0" err="1"/>
              <a:t>increased</a:t>
            </a:r>
            <a:r>
              <a:rPr lang="tr-TR" sz="1900" dirty="0"/>
              <a:t> </a:t>
            </a:r>
            <a:r>
              <a:rPr lang="tr-TR" sz="1900" dirty="0" err="1"/>
              <a:t>retinal</a:t>
            </a:r>
            <a:r>
              <a:rPr lang="tr-TR" sz="1900" dirty="0"/>
              <a:t> </a:t>
            </a:r>
            <a:r>
              <a:rPr lang="tr-TR" sz="1900" dirty="0" err="1"/>
              <a:t>integration</a:t>
            </a:r>
            <a:r>
              <a:rPr lang="tr-TR" sz="1900" dirty="0"/>
              <a:t> of </a:t>
            </a:r>
            <a:r>
              <a:rPr lang="tr-TR" sz="1900" dirty="0" err="1"/>
              <a:t>transplanted</a:t>
            </a:r>
            <a:r>
              <a:rPr lang="tr-TR" sz="1900" dirty="0"/>
              <a:t> </a:t>
            </a:r>
            <a:r>
              <a:rPr lang="tr-TR" sz="1900" dirty="0" err="1"/>
              <a:t>photoreceptor</a:t>
            </a:r>
            <a:r>
              <a:rPr lang="tr-TR" sz="1900" dirty="0"/>
              <a:t> </a:t>
            </a:r>
            <a:r>
              <a:rPr lang="tr-TR" sz="1900" dirty="0" err="1"/>
              <a:t>precursors</a:t>
            </a:r>
            <a:r>
              <a:rPr lang="tr-TR" sz="1900" dirty="0"/>
              <a:t>. </a:t>
            </a:r>
            <a:r>
              <a:rPr lang="tr-TR" sz="1900" dirty="0" err="1"/>
              <a:t>Exp</a:t>
            </a:r>
            <a:r>
              <a:rPr lang="tr-TR" sz="1900" dirty="0"/>
              <a:t>. </a:t>
            </a:r>
            <a:r>
              <a:rPr lang="tr-TR" sz="1900" dirty="0" err="1"/>
              <a:t>Eye</a:t>
            </a:r>
            <a:r>
              <a:rPr lang="tr-TR" sz="1900" dirty="0"/>
              <a:t> </a:t>
            </a:r>
            <a:r>
              <a:rPr lang="tr-TR" sz="1900" dirty="0" err="1"/>
              <a:t>Res</a:t>
            </a:r>
            <a:r>
              <a:rPr lang="tr-TR" sz="1900" dirty="0"/>
              <a:t>. 2008, 86, 601–611.</a:t>
            </a:r>
          </a:p>
        </p:txBody>
      </p:sp>
      <p:sp>
        <p:nvSpPr>
          <p:cNvPr id="3" name="2 Başlık"/>
          <p:cNvSpPr>
            <a:spLocks noGrp="1"/>
          </p:cNvSpPr>
          <p:nvPr>
            <p:ph type="title"/>
          </p:nvPr>
        </p:nvSpPr>
        <p:spPr>
          <a:xfrm>
            <a:off x="323528" y="404664"/>
            <a:ext cx="8820472" cy="1252728"/>
          </a:xfrm>
        </p:spPr>
        <p:txBody>
          <a:bodyPr>
            <a:normAutofit fontScale="90000"/>
          </a:bodyPr>
          <a:lstStyle/>
          <a:p>
            <a:r>
              <a:rPr lang="en-US" dirty="0"/>
              <a:t>Low Rate of Cell Survival and Migration </a:t>
            </a:r>
            <a:br>
              <a:rPr lang="en-US" dirty="0"/>
            </a:br>
            <a:endParaRPr lang="tr-T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132856"/>
            <a:ext cx="7560840" cy="3600400"/>
          </a:xfrm>
        </p:spPr>
        <p:txBody>
          <a:bodyPr>
            <a:normAutofit lnSpcReduction="10000"/>
          </a:bodyPr>
          <a:lstStyle/>
          <a:p>
            <a:r>
              <a:rPr lang="tr-TR" dirty="0"/>
              <a:t>W</a:t>
            </a:r>
            <a:r>
              <a:rPr lang="en-US" dirty="0" err="1"/>
              <a:t>hich</a:t>
            </a:r>
            <a:r>
              <a:rPr lang="en-US" dirty="0"/>
              <a:t> kind of stem cell is most suitable for stem cell therapy</a:t>
            </a:r>
            <a:r>
              <a:rPr lang="tr-TR" dirty="0"/>
              <a:t>?</a:t>
            </a:r>
          </a:p>
          <a:p>
            <a:pPr>
              <a:buNone/>
            </a:pPr>
            <a:endParaRPr lang="tr-TR" dirty="0"/>
          </a:p>
          <a:p>
            <a:r>
              <a:rPr lang="tr-TR" dirty="0" err="1"/>
              <a:t>What</a:t>
            </a:r>
            <a:r>
              <a:rPr lang="tr-TR" dirty="0"/>
              <a:t> is </a:t>
            </a:r>
            <a:r>
              <a:rPr lang="tr-TR" dirty="0" err="1"/>
              <a:t>the</a:t>
            </a:r>
            <a:r>
              <a:rPr lang="tr-TR" dirty="0"/>
              <a:t> </a:t>
            </a:r>
            <a:r>
              <a:rPr lang="tr-TR" dirty="0" err="1"/>
              <a:t>perfect</a:t>
            </a:r>
            <a:r>
              <a:rPr lang="tr-TR" dirty="0"/>
              <a:t> </a:t>
            </a:r>
            <a:r>
              <a:rPr lang="en-US" dirty="0"/>
              <a:t>dosage</a:t>
            </a:r>
            <a:r>
              <a:rPr lang="tr-TR" dirty="0"/>
              <a:t>?</a:t>
            </a:r>
          </a:p>
          <a:p>
            <a:pPr>
              <a:buNone/>
            </a:pPr>
            <a:endParaRPr lang="tr-TR" dirty="0"/>
          </a:p>
          <a:p>
            <a:r>
              <a:rPr lang="tr-TR" dirty="0" err="1"/>
              <a:t>What</a:t>
            </a:r>
            <a:r>
              <a:rPr lang="tr-TR" dirty="0"/>
              <a:t> is </a:t>
            </a:r>
            <a:r>
              <a:rPr lang="tr-TR" dirty="0" err="1"/>
              <a:t>the</a:t>
            </a:r>
            <a:r>
              <a:rPr lang="tr-TR" dirty="0"/>
              <a:t> </a:t>
            </a:r>
            <a:r>
              <a:rPr lang="tr-TR" dirty="0" err="1"/>
              <a:t>most</a:t>
            </a:r>
            <a:r>
              <a:rPr lang="tr-TR" dirty="0"/>
              <a:t> </a:t>
            </a:r>
            <a:r>
              <a:rPr lang="tr-TR" dirty="0" err="1"/>
              <a:t>suitable</a:t>
            </a:r>
            <a:r>
              <a:rPr lang="tr-TR" dirty="0"/>
              <a:t> </a:t>
            </a:r>
            <a:r>
              <a:rPr lang="tr-TR" dirty="0" err="1"/>
              <a:t>way</a:t>
            </a:r>
            <a:r>
              <a:rPr lang="tr-TR" dirty="0"/>
              <a:t> ? </a:t>
            </a:r>
            <a:r>
              <a:rPr lang="tr-TR" dirty="0" err="1"/>
              <a:t>Subretinal</a:t>
            </a:r>
            <a:r>
              <a:rPr lang="tr-TR" dirty="0"/>
              <a:t>, </a:t>
            </a:r>
            <a:r>
              <a:rPr lang="tr-TR" dirty="0" err="1"/>
              <a:t>intravitreal</a:t>
            </a:r>
            <a:r>
              <a:rPr lang="tr-TR" dirty="0"/>
              <a:t>?</a:t>
            </a:r>
          </a:p>
          <a:p>
            <a:pPr>
              <a:buNone/>
            </a:pPr>
            <a:endParaRPr lang="tr-TR" dirty="0"/>
          </a:p>
          <a:p>
            <a:r>
              <a:rPr lang="tr-TR" dirty="0" err="1"/>
              <a:t>What</a:t>
            </a:r>
            <a:r>
              <a:rPr lang="tr-TR" dirty="0"/>
              <a:t> is </a:t>
            </a:r>
            <a:r>
              <a:rPr lang="en-US" dirty="0"/>
              <a:t>the most suitable stage for</a:t>
            </a:r>
            <a:r>
              <a:rPr lang="tr-TR" dirty="0"/>
              <a:t> </a:t>
            </a:r>
            <a:r>
              <a:rPr lang="en-US" dirty="0"/>
              <a:t>patients to received the cells</a:t>
            </a:r>
            <a:r>
              <a:rPr lang="tr-TR" dirty="0"/>
              <a:t>? </a:t>
            </a:r>
            <a:r>
              <a:rPr lang="en-US" dirty="0"/>
              <a:t> </a:t>
            </a:r>
          </a:p>
          <a:p>
            <a:endParaRPr lang="tr-TR" dirty="0"/>
          </a:p>
        </p:txBody>
      </p:sp>
      <p:sp>
        <p:nvSpPr>
          <p:cNvPr id="3" name="2 Başlık"/>
          <p:cNvSpPr>
            <a:spLocks noGrp="1"/>
          </p:cNvSpPr>
          <p:nvPr>
            <p:ph type="title"/>
          </p:nvPr>
        </p:nvSpPr>
        <p:spPr>
          <a:xfrm>
            <a:off x="683568" y="188640"/>
            <a:ext cx="8229600" cy="1252728"/>
          </a:xfrm>
        </p:spPr>
        <p:txBody>
          <a:bodyPr/>
          <a:lstStyle/>
          <a:p>
            <a:r>
              <a:rPr lang="tr-TR" dirty="0"/>
              <a:t>STANDART PROTOCOL?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755576" y="188640"/>
            <a:ext cx="8064896" cy="1252728"/>
          </a:xfrm>
        </p:spPr>
        <p:txBody>
          <a:bodyPr/>
          <a:lstStyle/>
          <a:p>
            <a:r>
              <a:rPr lang="tr-TR" dirty="0"/>
              <a:t>IN THE FUTURE</a:t>
            </a:r>
          </a:p>
        </p:txBody>
      </p:sp>
      <p:pic>
        <p:nvPicPr>
          <p:cNvPr id="87042" name="Picture 2" descr="C:\Users\Ayse\Desktop\Kök hücre sunumları\fotolar\2edec234e885f30034f76b11d9f03d7c.jpg"/>
          <p:cNvPicPr>
            <a:picLocks noGrp="1" noChangeAspect="1" noChangeArrowheads="1"/>
          </p:cNvPicPr>
          <p:nvPr>
            <p:ph idx="1"/>
          </p:nvPr>
        </p:nvPicPr>
        <p:blipFill>
          <a:blip r:embed="rId2" cstate="print"/>
          <a:srcRect/>
          <a:stretch>
            <a:fillRect/>
          </a:stretch>
        </p:blipFill>
        <p:spPr bwMode="auto">
          <a:xfrm>
            <a:off x="2147163" y="2133600"/>
            <a:ext cx="5057637" cy="3449638"/>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683568" y="1700808"/>
            <a:ext cx="8229600" cy="1252728"/>
          </a:xfrm>
        </p:spPr>
        <p:txBody>
          <a:bodyPr>
            <a:normAutofit fontScale="90000"/>
          </a:bodyPr>
          <a:lstStyle/>
          <a:p>
            <a:pPr fontAlgn="base"/>
            <a:br>
              <a:rPr lang="tr-TR" b="1" dirty="0"/>
            </a:br>
            <a:br>
              <a:rPr lang="tr-TR" b="1" dirty="0"/>
            </a:br>
            <a:br>
              <a:rPr lang="tr-TR" b="1" dirty="0"/>
            </a:br>
            <a:br>
              <a:rPr lang="tr-TR" b="1" dirty="0"/>
            </a:br>
            <a:br>
              <a:rPr lang="tr-TR" b="1" dirty="0"/>
            </a:br>
            <a:br>
              <a:rPr lang="en-US" sz="2000" b="1" dirty="0">
                <a:solidFill>
                  <a:schemeClr val="tx2"/>
                </a:solidFill>
              </a:rPr>
            </a:br>
            <a:r>
              <a:rPr lang="en-US" sz="2000" dirty="0">
                <a:solidFill>
                  <a:schemeClr val="tx2"/>
                </a:solidFill>
              </a:rPr>
              <a:t>MSC Industrial Supply has over 100 branches and five major Customer Fulfillment Centers strategically located throughout the United States</a:t>
            </a:r>
            <a:r>
              <a:rPr lang="tr-TR" sz="2000" dirty="0">
                <a:solidFill>
                  <a:schemeClr val="tx2"/>
                </a:solidFill>
              </a:rPr>
              <a:t>. </a:t>
            </a:r>
            <a:r>
              <a:rPr lang="en-US" dirty="0"/>
              <a:t>to serve your needs quickly and efficiently. No matter where you are, we can get inventory to you fast.</a:t>
            </a:r>
            <a:br>
              <a:rPr lang="en-US" dirty="0"/>
            </a:br>
            <a:endParaRPr lang="tr-TR" dirty="0"/>
          </a:p>
        </p:txBody>
      </p:sp>
      <p:pic>
        <p:nvPicPr>
          <p:cNvPr id="82946" name="Picture 2" descr="C:\Users\Ayse\Desktop\Kök hücre sunumları\locations-us-map.gif"/>
          <p:cNvPicPr>
            <a:picLocks noGrp="1" noChangeAspect="1" noChangeArrowheads="1"/>
          </p:cNvPicPr>
          <p:nvPr>
            <p:ph idx="1"/>
          </p:nvPr>
        </p:nvPicPr>
        <p:blipFill>
          <a:blip r:embed="rId2" cstate="print"/>
          <a:srcRect/>
          <a:stretch>
            <a:fillRect/>
          </a:stretch>
        </p:blipFill>
        <p:spPr bwMode="auto">
          <a:xfrm>
            <a:off x="2483768" y="3356992"/>
            <a:ext cx="3810000" cy="2809875"/>
          </a:xfrm>
          <a:prstGeom prst="rect">
            <a:avLst/>
          </a:prstGeom>
          <a:noFill/>
        </p:spPr>
      </p:pic>
      <p:sp>
        <p:nvSpPr>
          <p:cNvPr id="4" name="3 Metin kutusu"/>
          <p:cNvSpPr txBox="1"/>
          <p:nvPr/>
        </p:nvSpPr>
        <p:spPr>
          <a:xfrm>
            <a:off x="2195736" y="548680"/>
            <a:ext cx="6408712" cy="461665"/>
          </a:xfrm>
          <a:prstGeom prst="rect">
            <a:avLst/>
          </a:prstGeom>
          <a:noFill/>
        </p:spPr>
        <p:txBody>
          <a:bodyPr wrap="square" rtlCol="0">
            <a:spAutoFit/>
          </a:bodyPr>
          <a:lstStyle/>
          <a:p>
            <a:r>
              <a:rPr lang="en-US" sz="2400" b="1" dirty="0">
                <a:solidFill>
                  <a:schemeClr val="bg1"/>
                </a:solidFill>
              </a:rPr>
              <a:t>MSC Industrial Supply Branch Locations</a:t>
            </a:r>
            <a:endParaRPr lang="tr-TR" sz="2400" dirty="0">
              <a:solidFill>
                <a:schemeClr val="bg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4994" name="Picture 2" descr="C:\Users\Ayse\Desktop\Kök hücre sunumları\fotolar\medical-alien-martian-flying_saucer-stem_cell-stem_cell_research-rman1659_low.jpg"/>
          <p:cNvPicPr>
            <a:picLocks noGrp="1" noChangeAspect="1" noChangeArrowheads="1"/>
          </p:cNvPicPr>
          <p:nvPr>
            <p:ph idx="1"/>
          </p:nvPr>
        </p:nvPicPr>
        <p:blipFill>
          <a:blip r:embed="rId2" cstate="print"/>
          <a:srcRect/>
          <a:stretch>
            <a:fillRect/>
          </a:stretch>
        </p:blipFill>
        <p:spPr bwMode="auto">
          <a:xfrm>
            <a:off x="2195736" y="1484784"/>
            <a:ext cx="4630387" cy="3449638"/>
          </a:xfrm>
          <a:prstGeom prst="rect">
            <a:avLst/>
          </a:prstGeom>
          <a:noFill/>
        </p:spPr>
      </p:pic>
      <p:sp>
        <p:nvSpPr>
          <p:cNvPr id="5" name="4 Metin kutusu"/>
          <p:cNvSpPr txBox="1"/>
          <p:nvPr/>
        </p:nvSpPr>
        <p:spPr>
          <a:xfrm>
            <a:off x="1979712" y="5805264"/>
            <a:ext cx="5319085" cy="523220"/>
          </a:xfrm>
          <a:prstGeom prst="rect">
            <a:avLst/>
          </a:prstGeom>
          <a:noFill/>
        </p:spPr>
        <p:txBody>
          <a:bodyPr wrap="none" rtlCol="0">
            <a:spAutoFit/>
          </a:bodyPr>
          <a:lstStyle/>
          <a:p>
            <a:r>
              <a:rPr lang="tr-TR" sz="2800" dirty="0"/>
              <a:t>THANK YOU FOR YOUR İNTEREST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79874" name="Picture 2" descr="C:\Users\Ayse\Desktop\Kök hücre sunumları\fotolar\First-Part-of-Semen-Is-More-Efficient-for-Fertilization.jpg"/>
          <p:cNvPicPr>
            <a:picLocks noGrp="1" noChangeAspect="1" noChangeArrowheads="1"/>
          </p:cNvPicPr>
          <p:nvPr>
            <p:ph idx="1"/>
          </p:nvPr>
        </p:nvPicPr>
        <p:blipFill>
          <a:blip r:embed="rId2" cstate="print"/>
          <a:srcRect/>
          <a:stretch>
            <a:fillRect/>
          </a:stretch>
        </p:blipFill>
        <p:spPr bwMode="auto">
          <a:xfrm>
            <a:off x="3347864" y="1628800"/>
            <a:ext cx="2084443" cy="1584176"/>
          </a:xfrm>
          <a:prstGeom prst="rect">
            <a:avLst/>
          </a:prstGeom>
          <a:noFill/>
        </p:spPr>
      </p:pic>
      <p:pic>
        <p:nvPicPr>
          <p:cNvPr id="79875" name="Picture 3" descr="C:\Users\Ayse\Desktop\Kök hücre sunumları\fotolar\images (10).jpg"/>
          <p:cNvPicPr>
            <a:picLocks noChangeAspect="1" noChangeArrowheads="1"/>
          </p:cNvPicPr>
          <p:nvPr/>
        </p:nvPicPr>
        <p:blipFill>
          <a:blip r:embed="rId3" cstate="print"/>
          <a:srcRect/>
          <a:stretch>
            <a:fillRect/>
          </a:stretch>
        </p:blipFill>
        <p:spPr bwMode="auto">
          <a:xfrm>
            <a:off x="539552" y="3573015"/>
            <a:ext cx="3744416" cy="2804697"/>
          </a:xfrm>
          <a:prstGeom prst="rect">
            <a:avLst/>
          </a:prstGeom>
          <a:noFill/>
        </p:spPr>
      </p:pic>
      <p:pic>
        <p:nvPicPr>
          <p:cNvPr id="79876" name="Picture 4" descr="C:\Users\Ayse\Desktop\Kök hücre sunumları\fotolar\images (12).jpg"/>
          <p:cNvPicPr>
            <a:picLocks noChangeAspect="1" noChangeArrowheads="1"/>
          </p:cNvPicPr>
          <p:nvPr/>
        </p:nvPicPr>
        <p:blipFill>
          <a:blip r:embed="rId4" cstate="print"/>
          <a:srcRect/>
          <a:stretch>
            <a:fillRect/>
          </a:stretch>
        </p:blipFill>
        <p:spPr bwMode="auto">
          <a:xfrm>
            <a:off x="4716016" y="3518801"/>
            <a:ext cx="3666259" cy="27603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875"/>
                                        </p:tgtEl>
                                        <p:attrNameLst>
                                          <p:attrName>style.visibility</p:attrName>
                                        </p:attrNameLst>
                                      </p:cBhvr>
                                      <p:to>
                                        <p:strVal val="visible"/>
                                      </p:to>
                                    </p:set>
                                    <p:anim calcmode="lin" valueType="num">
                                      <p:cBhvr additive="base">
                                        <p:cTn id="7" dur="500" fill="hold"/>
                                        <p:tgtEl>
                                          <p:spTgt spid="79875"/>
                                        </p:tgtEl>
                                        <p:attrNameLst>
                                          <p:attrName>ppt_x</p:attrName>
                                        </p:attrNameLst>
                                      </p:cBhvr>
                                      <p:tavLst>
                                        <p:tav tm="0">
                                          <p:val>
                                            <p:strVal val="#ppt_x"/>
                                          </p:val>
                                        </p:tav>
                                        <p:tav tm="100000">
                                          <p:val>
                                            <p:strVal val="#ppt_x"/>
                                          </p:val>
                                        </p:tav>
                                      </p:tavLst>
                                    </p:anim>
                                    <p:anim calcmode="lin" valueType="num">
                                      <p:cBhvr additive="base">
                                        <p:cTn id="8" dur="500" fill="hold"/>
                                        <p:tgtEl>
                                          <p:spTgt spid="798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9876"/>
                                        </p:tgtEl>
                                        <p:attrNameLst>
                                          <p:attrName>style.visibility</p:attrName>
                                        </p:attrNameLst>
                                      </p:cBhvr>
                                      <p:to>
                                        <p:strVal val="visible"/>
                                      </p:to>
                                    </p:set>
                                    <p:anim calcmode="lin" valueType="num">
                                      <p:cBhvr additive="base">
                                        <p:cTn id="13" dur="500" fill="hold"/>
                                        <p:tgtEl>
                                          <p:spTgt spid="79876"/>
                                        </p:tgtEl>
                                        <p:attrNameLst>
                                          <p:attrName>ppt_x</p:attrName>
                                        </p:attrNameLst>
                                      </p:cBhvr>
                                      <p:tavLst>
                                        <p:tav tm="0">
                                          <p:val>
                                            <p:strVal val="#ppt_x"/>
                                          </p:val>
                                        </p:tav>
                                        <p:tav tm="100000">
                                          <p:val>
                                            <p:strVal val="#ppt_x"/>
                                          </p:val>
                                        </p:tav>
                                      </p:tavLst>
                                    </p:anim>
                                    <p:anim calcmode="lin" valueType="num">
                                      <p:cBhvr additive="base">
                                        <p:cTn id="14" dur="500" fill="hold"/>
                                        <p:tgtEl>
                                          <p:spTgt spid="798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276872"/>
            <a:ext cx="7408333" cy="3450696"/>
          </a:xfrm>
        </p:spPr>
        <p:txBody>
          <a:bodyPr>
            <a:normAutofit/>
          </a:bodyPr>
          <a:lstStyle/>
          <a:p>
            <a:pPr>
              <a:buNone/>
            </a:pPr>
            <a:r>
              <a:rPr lang="tr-TR" b="1" dirty="0"/>
              <a:t>     </a:t>
            </a:r>
            <a:r>
              <a:rPr lang="tr-TR" b="1" dirty="0" err="1"/>
              <a:t>Stem</a:t>
            </a:r>
            <a:r>
              <a:rPr lang="tr-TR" b="1" dirty="0"/>
              <a:t> </a:t>
            </a:r>
            <a:r>
              <a:rPr lang="tr-TR" b="1" dirty="0" err="1"/>
              <a:t>cell</a:t>
            </a:r>
            <a:r>
              <a:rPr lang="tr-TR" dirty="0"/>
              <a:t>: </a:t>
            </a:r>
          </a:p>
          <a:p>
            <a:r>
              <a:rPr lang="tr-TR" b="1" dirty="0"/>
              <a:t> </a:t>
            </a:r>
            <a:r>
              <a:rPr lang="tr-TR" dirty="0"/>
              <a:t>Has </a:t>
            </a:r>
            <a:r>
              <a:rPr lang="tr-TR" dirty="0" err="1"/>
              <a:t>the</a:t>
            </a:r>
            <a:r>
              <a:rPr lang="tr-TR" dirty="0"/>
              <a:t> </a:t>
            </a:r>
            <a:r>
              <a:rPr lang="tr-TR" dirty="0" err="1"/>
              <a:t>remarkable</a:t>
            </a:r>
            <a:r>
              <a:rPr lang="tr-TR" dirty="0"/>
              <a:t> </a:t>
            </a:r>
            <a:r>
              <a:rPr lang="tr-TR" dirty="0" err="1"/>
              <a:t>potential</a:t>
            </a:r>
            <a:r>
              <a:rPr lang="tr-TR" dirty="0"/>
              <a:t> </a:t>
            </a:r>
            <a:r>
              <a:rPr lang="tr-TR" dirty="0" err="1"/>
              <a:t>to</a:t>
            </a:r>
            <a:r>
              <a:rPr lang="tr-TR" dirty="0"/>
              <a:t> </a:t>
            </a:r>
            <a:r>
              <a:rPr lang="tr-TR" dirty="0" err="1"/>
              <a:t>develop</a:t>
            </a:r>
            <a:r>
              <a:rPr lang="tr-TR" dirty="0"/>
              <a:t> </a:t>
            </a:r>
            <a:r>
              <a:rPr lang="tr-TR" dirty="0" err="1"/>
              <a:t>into</a:t>
            </a:r>
            <a:r>
              <a:rPr lang="tr-TR" dirty="0"/>
              <a:t> </a:t>
            </a:r>
            <a:r>
              <a:rPr lang="tr-TR" dirty="0" err="1"/>
              <a:t>many</a:t>
            </a:r>
            <a:r>
              <a:rPr lang="tr-TR" dirty="0"/>
              <a:t> </a:t>
            </a:r>
            <a:r>
              <a:rPr lang="tr-TR" dirty="0" err="1"/>
              <a:t>different</a:t>
            </a:r>
            <a:r>
              <a:rPr lang="tr-TR" dirty="0"/>
              <a:t> </a:t>
            </a:r>
            <a:r>
              <a:rPr lang="tr-TR" dirty="0" err="1"/>
              <a:t>cell</a:t>
            </a:r>
            <a:r>
              <a:rPr lang="tr-TR" dirty="0"/>
              <a:t> </a:t>
            </a:r>
            <a:r>
              <a:rPr lang="tr-TR" dirty="0" err="1"/>
              <a:t>types</a:t>
            </a:r>
            <a:r>
              <a:rPr lang="tr-TR" dirty="0"/>
              <a:t> in </a:t>
            </a:r>
            <a:r>
              <a:rPr lang="tr-TR" dirty="0" err="1"/>
              <a:t>the</a:t>
            </a:r>
            <a:r>
              <a:rPr lang="tr-TR" dirty="0"/>
              <a:t> body.</a:t>
            </a:r>
          </a:p>
          <a:p>
            <a:r>
              <a:rPr lang="tr-TR" dirty="0" err="1"/>
              <a:t>Serve</a:t>
            </a:r>
            <a:r>
              <a:rPr lang="tr-TR" dirty="0"/>
              <a:t> as a </a:t>
            </a:r>
            <a:r>
              <a:rPr lang="tr-TR" dirty="0" err="1"/>
              <a:t>sort</a:t>
            </a:r>
            <a:r>
              <a:rPr lang="tr-TR" dirty="0"/>
              <a:t> of </a:t>
            </a:r>
            <a:r>
              <a:rPr lang="tr-TR" dirty="0" err="1"/>
              <a:t>internal</a:t>
            </a:r>
            <a:r>
              <a:rPr lang="tr-TR" dirty="0"/>
              <a:t> </a:t>
            </a:r>
            <a:r>
              <a:rPr lang="tr-TR" dirty="0" err="1"/>
              <a:t>repair</a:t>
            </a:r>
            <a:r>
              <a:rPr lang="tr-TR" dirty="0"/>
              <a:t> </a:t>
            </a:r>
            <a:r>
              <a:rPr lang="tr-TR" dirty="0" err="1"/>
              <a:t>system</a:t>
            </a:r>
            <a:r>
              <a:rPr lang="tr-TR" dirty="0"/>
              <a:t>.</a:t>
            </a:r>
          </a:p>
          <a:p>
            <a:r>
              <a:rPr lang="tr-TR" dirty="0" err="1"/>
              <a:t>When</a:t>
            </a:r>
            <a:r>
              <a:rPr lang="tr-TR" dirty="0"/>
              <a:t> </a:t>
            </a:r>
            <a:r>
              <a:rPr lang="tr-TR" dirty="0" err="1"/>
              <a:t>divides</a:t>
            </a:r>
            <a:r>
              <a:rPr lang="tr-TR" dirty="0"/>
              <a:t>, </a:t>
            </a:r>
            <a:r>
              <a:rPr lang="tr-TR" dirty="0" err="1"/>
              <a:t>each</a:t>
            </a:r>
            <a:r>
              <a:rPr lang="tr-TR" dirty="0"/>
              <a:t> </a:t>
            </a:r>
            <a:r>
              <a:rPr lang="tr-TR" dirty="0" err="1"/>
              <a:t>new</a:t>
            </a:r>
            <a:r>
              <a:rPr lang="tr-TR" dirty="0"/>
              <a:t> </a:t>
            </a:r>
            <a:r>
              <a:rPr lang="tr-TR" dirty="0" err="1"/>
              <a:t>cell</a:t>
            </a:r>
            <a:r>
              <a:rPr lang="tr-TR" dirty="0"/>
              <a:t> has </a:t>
            </a:r>
            <a:r>
              <a:rPr lang="tr-TR" dirty="0" err="1"/>
              <a:t>the</a:t>
            </a:r>
            <a:r>
              <a:rPr lang="tr-TR" dirty="0"/>
              <a:t> </a:t>
            </a:r>
            <a:r>
              <a:rPr lang="tr-TR" dirty="0" err="1"/>
              <a:t>potential</a:t>
            </a:r>
            <a:r>
              <a:rPr lang="tr-TR" dirty="0"/>
              <a:t> </a:t>
            </a:r>
            <a:r>
              <a:rPr lang="tr-TR" dirty="0" err="1"/>
              <a:t>either</a:t>
            </a:r>
            <a:r>
              <a:rPr lang="tr-TR" dirty="0"/>
              <a:t> </a:t>
            </a:r>
            <a:r>
              <a:rPr lang="tr-TR" dirty="0" err="1"/>
              <a:t>to</a:t>
            </a:r>
            <a:r>
              <a:rPr lang="tr-TR" dirty="0"/>
              <a:t> </a:t>
            </a:r>
            <a:r>
              <a:rPr lang="tr-TR" dirty="0" err="1"/>
              <a:t>remain</a:t>
            </a:r>
            <a:r>
              <a:rPr lang="tr-TR" dirty="0"/>
              <a:t> a </a:t>
            </a:r>
            <a:r>
              <a:rPr lang="tr-TR" dirty="0" err="1"/>
              <a:t>stem</a:t>
            </a:r>
            <a:r>
              <a:rPr lang="tr-TR" dirty="0"/>
              <a:t> </a:t>
            </a:r>
            <a:r>
              <a:rPr lang="tr-TR" dirty="0" err="1"/>
              <a:t>cell</a:t>
            </a:r>
            <a:r>
              <a:rPr lang="tr-TR" dirty="0"/>
              <a:t> </a:t>
            </a:r>
            <a:r>
              <a:rPr lang="tr-TR" dirty="0" err="1"/>
              <a:t>or</a:t>
            </a:r>
            <a:r>
              <a:rPr lang="tr-TR" dirty="0"/>
              <a:t> </a:t>
            </a:r>
            <a:r>
              <a:rPr lang="tr-TR" dirty="0" err="1"/>
              <a:t>become</a:t>
            </a:r>
            <a:r>
              <a:rPr lang="tr-TR" dirty="0"/>
              <a:t> </a:t>
            </a:r>
            <a:r>
              <a:rPr lang="tr-TR" dirty="0" err="1"/>
              <a:t>another</a:t>
            </a:r>
            <a:r>
              <a:rPr lang="tr-TR" dirty="0"/>
              <a:t> </a:t>
            </a:r>
            <a:r>
              <a:rPr lang="tr-TR" dirty="0" err="1"/>
              <a:t>type</a:t>
            </a:r>
            <a:r>
              <a:rPr lang="tr-TR" dirty="0"/>
              <a:t> of  a </a:t>
            </a:r>
            <a:r>
              <a:rPr lang="tr-TR" dirty="0" err="1"/>
              <a:t>specialized</a:t>
            </a:r>
            <a:r>
              <a:rPr lang="tr-TR" dirty="0"/>
              <a:t> </a:t>
            </a:r>
            <a:r>
              <a:rPr lang="tr-TR" dirty="0" err="1"/>
              <a:t>cell</a:t>
            </a:r>
            <a:r>
              <a:rPr lang="tr-TR" dirty="0"/>
              <a:t>.</a:t>
            </a:r>
          </a:p>
          <a:p>
            <a:endParaRPr lang="tr-TR" dirty="0"/>
          </a:p>
        </p:txBody>
      </p:sp>
      <p:sp>
        <p:nvSpPr>
          <p:cNvPr id="3" name="2 Başlık"/>
          <p:cNvSpPr>
            <a:spLocks noGrp="1"/>
          </p:cNvSpPr>
          <p:nvPr>
            <p:ph type="title"/>
          </p:nvPr>
        </p:nvSpPr>
        <p:spPr>
          <a:xfrm>
            <a:off x="467544" y="260648"/>
            <a:ext cx="8229600" cy="1252728"/>
          </a:xfrm>
        </p:spPr>
        <p:txBody>
          <a:bodyPr/>
          <a:lstStyle/>
          <a:p>
            <a:r>
              <a:rPr lang="tr-TR" dirty="0"/>
              <a:t>WHAT IS STEM CELL?</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lga Biçimi">
  <a:themeElements>
    <a:clrScheme name="Dalga Biçimi">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Dalga Biçimi">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alga Biçimi">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5683</TotalTime>
  <Words>4034</Words>
  <Application>Microsoft Office PowerPoint</Application>
  <PresentationFormat>Ekran Gösterisi (4:3)</PresentationFormat>
  <Paragraphs>426</Paragraphs>
  <Slides>78</Slides>
  <Notes>8</Notes>
  <HiddenSlides>0</HiddenSlides>
  <MMClips>1</MMClips>
  <ScaleCrop>false</ScaleCrop>
  <HeadingPairs>
    <vt:vector size="8" baseType="variant">
      <vt:variant>
        <vt:lpstr>Kullanılan Yazı Tipleri</vt:lpstr>
      </vt:variant>
      <vt:variant>
        <vt:i4>7</vt:i4>
      </vt:variant>
      <vt:variant>
        <vt:lpstr>Tema</vt:lpstr>
      </vt:variant>
      <vt:variant>
        <vt:i4>1</vt:i4>
      </vt:variant>
      <vt:variant>
        <vt:lpstr>Eklenmiş OLE Hizmet Programları</vt:lpstr>
      </vt:variant>
      <vt:variant>
        <vt:i4>1</vt:i4>
      </vt:variant>
      <vt:variant>
        <vt:lpstr>Slayt Başlıkları</vt:lpstr>
      </vt:variant>
      <vt:variant>
        <vt:i4>78</vt:i4>
      </vt:variant>
    </vt:vector>
  </HeadingPairs>
  <TitlesOfParts>
    <vt:vector size="87" baseType="lpstr">
      <vt:lpstr>Arial</vt:lpstr>
      <vt:lpstr>Bradley Hand ITC</vt:lpstr>
      <vt:lpstr>Calibri</vt:lpstr>
      <vt:lpstr>Candara</vt:lpstr>
      <vt:lpstr>Segoe UI</vt:lpstr>
      <vt:lpstr>Symbol</vt:lpstr>
      <vt:lpstr>Wingdings</vt:lpstr>
      <vt:lpstr>Dalga Biçimi</vt:lpstr>
      <vt:lpstr>Bit Eşlem Resmi</vt:lpstr>
      <vt:lpstr>PowerPoint Sunusu</vt:lpstr>
      <vt:lpstr>PowerPoint Sunusu</vt:lpstr>
      <vt:lpstr>PowerPoint Sunusu</vt:lpstr>
      <vt:lpstr>PowerPoint Sunusu</vt:lpstr>
      <vt:lpstr>PowerPoint Sunusu</vt:lpstr>
      <vt:lpstr>PowerPoint Sunusu</vt:lpstr>
      <vt:lpstr>PowerPoint Sunusu</vt:lpstr>
      <vt:lpstr>PowerPoint Sunusu</vt:lpstr>
      <vt:lpstr>WHAT IS STEM CELL?</vt:lpstr>
      <vt:lpstr>PowerPoint Sunusu</vt:lpstr>
      <vt:lpstr>PowerPoint Sunusu</vt:lpstr>
      <vt:lpstr>TYPES OF TRANSPLANTATION</vt:lpstr>
      <vt:lpstr>UNIQUE PROPERTIES OF SC</vt:lpstr>
      <vt:lpstr>PROLIFERATION-SELF-RENEWAL</vt:lpstr>
      <vt:lpstr>PowerPoint Sunusu</vt:lpstr>
      <vt:lpstr>PowerPoint Sunusu</vt:lpstr>
      <vt:lpstr>PowerPoint Sunusu</vt:lpstr>
      <vt:lpstr>PowerPoint Sunusu</vt:lpstr>
      <vt:lpstr>PowerPoint Sunusu</vt:lpstr>
      <vt:lpstr>PowerPoint Sunusu</vt:lpstr>
      <vt:lpstr>PowerPoint Sunusu</vt:lpstr>
      <vt:lpstr>PowerPoint Sunusu</vt:lpstr>
      <vt:lpstr>TYPES OF STEM CELLS</vt:lpstr>
      <vt:lpstr>PowerPoint Sunusu</vt:lpstr>
      <vt:lpstr>Embryonic (ES) SC and Foetal SC</vt:lpstr>
      <vt:lpstr>PowerPoint Sunusu</vt:lpstr>
      <vt:lpstr>PowerPoint Sunusu</vt:lpstr>
      <vt:lpstr>Adult SC</vt:lpstr>
      <vt:lpstr>PowerPoint Sunusu</vt:lpstr>
      <vt:lpstr>Induced Pluripotent SC (IPSC)</vt:lpstr>
      <vt:lpstr>STATUS IN OUR COUNTRY</vt:lpstr>
      <vt:lpstr>SC in CLINICAL PRACTICE</vt:lpstr>
      <vt:lpstr>SC in OPHTALMOLOGY</vt:lpstr>
      <vt:lpstr>SC in RETINAL DISEASES</vt:lpstr>
      <vt:lpstr>Mechanisms of Stem Cell Therapy </vt:lpstr>
      <vt:lpstr>PowerPoint Sunusu</vt:lpstr>
      <vt:lpstr>Age Related Macular Degeneration (AMD)</vt:lpstr>
      <vt:lpstr>Retinitis Pigmentosa</vt:lpstr>
      <vt:lpstr>RP</vt:lpstr>
      <vt:lpstr>Stargardt Macular Dystrophy</vt:lpstr>
      <vt:lpstr>Best Vitelliform Macular Distrophy</vt:lpstr>
      <vt:lpstr>PowerPoint Sunusu</vt:lpstr>
      <vt:lpstr>ESC- In-vitro</vt:lpstr>
      <vt:lpstr>ESC- In-vitro</vt:lpstr>
      <vt:lpstr>ESC-Animal Studies</vt:lpstr>
      <vt:lpstr>ESC-Clinical Studies</vt:lpstr>
      <vt:lpstr> REGISTERED TRIALS WITH ESC clinicaltrials.gov</vt:lpstr>
      <vt:lpstr>Induced PSCs-In-vivo and In vitro</vt:lpstr>
      <vt:lpstr>iPS Cells- In vitro</vt:lpstr>
      <vt:lpstr>REGISTERED CLINICAL TRIALS WITH IPSC clinicaltrials.gov</vt:lpstr>
      <vt:lpstr>Bone Marrow Derivated MSC</vt:lpstr>
      <vt:lpstr>Registered Clinical Trials with BMDMSC </vt:lpstr>
      <vt:lpstr>Case Reports</vt:lpstr>
      <vt:lpstr>Reticell Study-NCT01560715 </vt:lpstr>
      <vt:lpstr>Reticell Study</vt:lpstr>
      <vt:lpstr>Adipose tissue derivated MSC</vt:lpstr>
      <vt:lpstr>ADMSC</vt:lpstr>
      <vt:lpstr>Registered Trials with ADMSC</vt:lpstr>
      <vt:lpstr>OUR CLINICAL STUDY</vt:lpstr>
      <vt:lpstr>PowerPoint Sunusu</vt:lpstr>
      <vt:lpstr>PowerPoint Sunusu</vt:lpstr>
      <vt:lpstr>PowerPoint Sunusu</vt:lpstr>
      <vt:lpstr>PowerPoint Sunusu</vt:lpstr>
      <vt:lpstr>PowerPoint Sunusu</vt:lpstr>
      <vt:lpstr>PowerPoint Sunusu</vt:lpstr>
      <vt:lpstr>RESULTS</vt:lpstr>
      <vt:lpstr>PowerPoint Sunusu</vt:lpstr>
      <vt:lpstr>PowerPoint Sunusu</vt:lpstr>
      <vt:lpstr>PowerPoint Sunusu</vt:lpstr>
      <vt:lpstr>PowerPoint Sunusu</vt:lpstr>
      <vt:lpstr>CONCERNS ABOUT SC</vt:lpstr>
      <vt:lpstr>SAFETY- Tumor Formation?</vt:lpstr>
      <vt:lpstr>PowerPoint Sunusu</vt:lpstr>
      <vt:lpstr>Low Rate of Cell Survival and Migration  </vt:lpstr>
      <vt:lpstr>STANDART PROTOCOL?</vt:lpstr>
      <vt:lpstr>IN THE FUTURE</vt:lpstr>
      <vt:lpstr>      MSC Industrial Supply has over 100 branches and five major Customer Fulfillment Centers strategically located throughout the United States. to serve your needs quickly and efficiently. No matter where you are, we can get inventory to you fast. </vt:lpstr>
      <vt:lpstr>PowerPoint Sunusu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MEZENKİMAL KÖK HÜCRE (MKH) İZOLASYONU VE ÜRETİMİ</dc:title>
  <dc:creator>Dinç</dc:creator>
  <cp:lastModifiedBy>Ayşe Öner</cp:lastModifiedBy>
  <cp:revision>309</cp:revision>
  <dcterms:created xsi:type="dcterms:W3CDTF">2013-01-08T08:14:26Z</dcterms:created>
  <dcterms:modified xsi:type="dcterms:W3CDTF">2022-01-09T13:24:28Z</dcterms:modified>
</cp:coreProperties>
</file>