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686" r:id="rId5"/>
    <p:sldId id="759" r:id="rId6"/>
    <p:sldId id="259" r:id="rId7"/>
    <p:sldId id="261" r:id="rId8"/>
    <p:sldId id="263" r:id="rId9"/>
    <p:sldId id="760" r:id="rId10"/>
    <p:sldId id="761" r:id="rId11"/>
    <p:sldId id="268" r:id="rId12"/>
    <p:sldId id="269" r:id="rId13"/>
    <p:sldId id="271" r:id="rId14"/>
    <p:sldId id="266" r:id="rId15"/>
    <p:sldId id="756" r:id="rId16"/>
    <p:sldId id="267" r:id="rId17"/>
    <p:sldId id="762" r:id="rId18"/>
    <p:sldId id="763" r:id="rId19"/>
    <p:sldId id="764" r:id="rId20"/>
    <p:sldId id="765" r:id="rId21"/>
    <p:sldId id="757" r:id="rId22"/>
    <p:sldId id="26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5:5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24575,'23'22'0,"2"0"0,1-2 0,0 0 0,52 28 0,-23-11 0,-42-27 0,1-1 0,17 10 0,9 3 0,-1 2 0,62 49 0,-85-59 0,-2 2 0,1 0 0,-2 0 0,0 2 0,-1-1 0,-1 2 0,-1-1 0,9 22 0,-3-9 0,2 1 0,23 29 0,-5-6 0,-30-48 0,-1-1 0,1 1 0,1-1 0,-1 1 0,1-2 0,0 1 0,0-1 0,1 0 0,0-1 0,8 4 0,40 27 0,8 6-1365,-50-33-5461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2T18:45:58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294 1,'0'1,"1"1,-1-1,1 0,0 0,-1 1,1-1,0 0,0 0,-1 0,1 0,0 0,0 0,0 0,1 0,-1 0,2 0,26 18,-15-10,8 8,-1 2,-1 0,24 31,-9-10,16 25,-39-48,1 0,0-1,25 23,-10-18,0-1,42 22,9 7,-73-44,-8-2,-19-5,-29-9,-31-13,0-3,-119-61,12-12,163 86,0-2,1-1,1-1,1-1,1 0,-30-36,33 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2T18:46:01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6:41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24575,'5'1'0,"0"0"0,0 0 0,0 1 0,0 0 0,7 3 0,6 4 0,-2-5 0,-1 2 0,0 0 0,0 1 0,-1 1 0,0 0 0,0 0 0,0 2 0,-2 0 0,1 0 0,-1 1 0,13 15 0,36 43 0,86 75 0,-20-40 0,60 54 0,-168-142 0,1 0 0,1-1 0,42 23 0,-29-19 0,-15-9 0,0-1 0,1-1 0,26 8 0,-30-12 0,-1 1 0,1 0 0,-1 2 0,-1-1 0,1 2 0,-1 0 0,13 10 0,-18-8 0,-1 0 0,0 0 0,-1 0 0,0 1 0,-1 0 0,0 0 0,7 20 0,1 1 0,-3-11 0,1 2 0,15 40 0,-25-58 0,-1 1 0,1 0 0,-1-1 0,0 1 0,0 0 0,0 0 0,-1-1 0,0 1 0,0 0 0,-1 0 0,0 0 0,0-1 0,-2 8 0,3-12 0,-1 1 0,0-1 0,1 1 0,-1-1 0,0 0 0,0 1 0,0-1 0,0 0 0,0 0 0,0 0 0,0 0 0,0 0 0,-1 0 0,1 0 0,0 0 0,-1 0 0,1 0 0,-1-1 0,1 1 0,-1-1 0,1 1 0,-1-1 0,1 0 0,-1 1 0,1-1 0,-1 0 0,1 0 0,-1 0 0,0 0 0,1 0 0,-1 0 0,1-1 0,-1 1 0,1 0 0,-1-1 0,1 0 0,-4-1 0,-6-2 0,-1-2 0,1 0 0,-20-13 0,16 9 0,-160-118 0,117 82 0,19 18 0,-45-24 0,74 46 0,-4-2 0,1-2 0,1 1 0,-1-2 0,2 1 0,-1-2 0,-14-19 0,-51-83 0,55 78 0,-42-54 0,56 82 0,-1 0 0,0 1 0,0-1 0,-1 2 0,-11-8 0,10 8 0,0-1 0,1 0 0,0-1 0,-12-11 0,15 12 0,-1 1 0,0 0 0,-1 0 0,0 0 0,1 1 0,-1 1 0,-1-1 0,-9-2 0,6 2 0,1 0 0,0-1 0,-22-14 0,20 9-1365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6:53.8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24575,'16'2'0,"0"0"0,0 1 0,-1 0 0,1 1 0,19 8 0,17 5 0,-24-10 0,-1 2 0,0 1 0,-1 1 0,36 20 0,-43-21 0,0-1 0,24 8 0,-25-11 0,0 2 0,29 15 0,-41-19 0,-1 0 0,1 0 0,-1 1 0,0-1 0,0 1 0,0 0 0,-1 1 0,1-1 0,-1 1 0,-1 0 0,5 9 0,-1-4 0,0 1 0,0-1 0,13 14 0,-11-13 0,0-1 0,13 23 0,2 16 0,0-1 0,49 74 0,-64-110 0,1 0 0,1 0 0,0-1 0,1 0 0,0-1 0,0 0 0,2-1 0,-1-1 0,28 15 0,-2-9 0,15 8 0,-37-15 0,1-1 0,0 0 0,1-2 0,-1 0 0,24 4 0,9 2 0,-35-7 0,-1 2 0,-1 0 0,1 1 0,-1 0 0,0 1 0,19 14 0,-24-17 0,-1-1 0,1 0 0,0-1 0,0 1 0,1-2 0,-1 0 0,16 2 0,-13-2 0,0 1 0,0-1 0,0 2 0,14 6 0,-18-7 0,-1 0 0,0 1 0,0 0 0,0 0 0,0 1 0,-1 0 0,0 0 0,0 1 0,0-1 0,-1 1 0,1 1 0,-2-1 0,1 1 0,-1 0 0,0 0 0,0 0 0,3 9 0,-2-6 0,-1 1 0,-1-1 0,0 1 0,0-1 0,-1 1 0,1 17 0,-3-28 0,0 1 0,0-1 0,0 1 0,0-1 0,0 1 0,0-1 0,0 1 0,0 0 0,0-1 0,0 1 0,-1-1 0,1 1 0,0-1 0,0 1 0,-1-1 0,1 1 0,0-1 0,-1 1 0,1-1 0,0 1 0,-1-1 0,1 0 0,0 1 0,-1-1 0,1 0 0,-1 1 0,1-1 0,-1 0 0,1 1 0,-1-1 0,0 0 0,-21-3 0,-19-18 0,40 20 0,-48-31 0,23 14 0,-1 1 0,-1 1 0,0 1 0,-54-20 0,59 27 0,1-2 0,0 0 0,0-2 0,1 0 0,1-1 0,-36-31 0,41 31 0,1 0 0,0-1 0,2-1 0,-1 0 0,2-1 0,0 0 0,0 0 0,2-1 0,-10-25 0,6 9 0,2-1 0,1 0 0,2 0 0,-5-46 0,9 59 0,3 16 0,0 0 0,0-1 0,0 1 0,1-1 0,-1 1 0,2-10 0,-1 14 0,0 0 0,1 0 0,-1 1 0,0-1 0,0 0 0,1 0 0,-1 1 0,1-1 0,-1 0 0,1 1 0,-1-1 0,1 0 0,-1 1 0,1-1 0,-1 1 0,1-1 0,0 1 0,-1-1 0,1 1 0,1-1 0,-1 0 0,1 1 0,0 0 0,0-1 0,-1 1 0,1 0 0,0 0 0,0 0 0,-1 0 0,1 0 0,0 1 0,0-1 0,3 1 0,4 2 0,0 0 0,-1 0 0,1 1 0,-1 0 0,0 1 0,0 0 0,14 10 0,-1 4 0,23 26 0,-28-27 0,2-1 0,25 20 0,-30-25 0,1 0 0,-2 1 0,20 24 0,9 10 0,-12-15-69,-19-20-116,-1-1 0,2-1 0,-1 0-1,1 0 1,1-1 0,17 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7:02.5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24575,'86'99'0,"-53"-62"0,-21-23 0,0-1 0,20 19 0,26 19 0,-41-35 0,-1-1 0,2-1 0,0 0 0,0-1 0,34 17 0,-32-21 0,-1 0 0,-1 2 0,34 24 0,-42-28 0,0-1 0,22 10 0,14 10 0,-34-19 0,1 1 0,22 8 0,-21-11 0,-1 2 0,23 13 0,-3 3 0,37 35 0,-59-48 0,-1 1 0,0 0 0,-1 1 0,0 0 0,-1 0 0,12 24 0,-8-11 0,-2-2 0,0-1 0,2 0 0,0 0 0,2-2 0,22 28 0,-9-19 0,-16-16 0,1 0 0,0-1 0,0 0 0,1-1 0,22 13 0,-24-16 0,-1 0 0,0 1 0,0 0 0,0 0 0,-1 1 0,11 16 0,-12-15 0,1 0 0,0 0 0,1-1 0,0 0 0,22 15 0,-24-20-195,0 0 0,0 0 0,0-1 0,1 0 0,0-1 0,12 3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48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617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722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2508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977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97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1774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4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694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059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023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53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78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428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0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60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39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717AD86-8DC1-4CDE-9529-67B27E17CC5B}" type="datetimeFigureOut">
              <a:rPr lang="tr-TR" smtClean="0"/>
              <a:t>4.11.2021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7CF02800-CDA7-45A9-AD03-FD7B1EF339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52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NULL"/><Relationship Id="rId12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NULL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73B240-1A35-421E-8E0F-0C96AFE19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901770"/>
            <a:ext cx="8825658" cy="2677648"/>
          </a:xfrm>
        </p:spPr>
        <p:txBody>
          <a:bodyPr/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Dejeneratif retina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hastalığı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pediatrik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olgularda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suprakoroidal mezenkimal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kök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hücre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uygulaması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tr-T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aylık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sonuçlarımız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B972E2-B94A-40F6-BE14-26EF89030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Ayşe Öner,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FEBO,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Neslihan Sinim Kahraman, fıco, </a:t>
            </a:r>
            <a:r>
              <a:rPr lang="tr-T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febo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Acıbadem üniversitesi Atakent hastanesi-</a:t>
            </a:r>
            <a:r>
              <a:rPr lang="tr-TR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497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2EE3B6-9D4A-41DF-8444-67F5D0A3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AB36D27C-E335-43A3-B039-307A455C0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235884"/>
              </p:ext>
            </p:extLst>
          </p:nvPr>
        </p:nvGraphicFramePr>
        <p:xfrm>
          <a:off x="854856" y="1327150"/>
          <a:ext cx="9605388" cy="52832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9950">
                  <a:extLst>
                    <a:ext uri="{9D8B030D-6E8A-4147-A177-3AD203B41FA5}">
                      <a16:colId xmlns:a16="http://schemas.microsoft.com/office/drawing/2014/main" val="3266929227"/>
                    </a:ext>
                  </a:extLst>
                </a:gridCol>
                <a:gridCol w="2029950">
                  <a:extLst>
                    <a:ext uri="{9D8B030D-6E8A-4147-A177-3AD203B41FA5}">
                      <a16:colId xmlns:a16="http://schemas.microsoft.com/office/drawing/2014/main" val="3480707886"/>
                    </a:ext>
                  </a:extLst>
                </a:gridCol>
                <a:gridCol w="2772744">
                  <a:extLst>
                    <a:ext uri="{9D8B030D-6E8A-4147-A177-3AD203B41FA5}">
                      <a16:colId xmlns:a16="http://schemas.microsoft.com/office/drawing/2014/main" val="3741417565"/>
                    </a:ext>
                  </a:extLst>
                </a:gridCol>
                <a:gridCol w="2772744">
                  <a:extLst>
                    <a:ext uri="{9D8B030D-6E8A-4147-A177-3AD203B41FA5}">
                      <a16:colId xmlns:a16="http://schemas.microsoft.com/office/drawing/2014/main" val="1933357022"/>
                    </a:ext>
                  </a:extLst>
                </a:gridCol>
              </a:tblGrid>
              <a:tr h="789326">
                <a:tc rowSpan="2" grid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000" kern="1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HALKALAR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Amplitude of P1 wave (nanovolt) (n=</a:t>
                      </a:r>
                      <a:r>
                        <a:rPr lang="tr-TR" sz="1000" kern="150" dirty="0">
                          <a:effectLst/>
                        </a:rPr>
                        <a:t>11</a:t>
                      </a:r>
                      <a:r>
                        <a:rPr lang="en-US" sz="1000" kern="150" dirty="0">
                          <a:effectLst/>
                        </a:rPr>
                        <a:t>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482870"/>
                  </a:ext>
                </a:extLst>
              </a:tr>
              <a:tr h="407363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000" kern="150" dirty="0">
                          <a:effectLst/>
                        </a:rPr>
                        <a:t>PREOP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900" kern="1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POSTOP 6.AY</a:t>
                      </a: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870242850"/>
                  </a:ext>
                </a:extLst>
              </a:tr>
              <a:tr h="407363">
                <a:tc row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&lt;2°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Median (IQR)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265.0 (196.5-475.5)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293.0 (209.0-484.5)*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2648656176"/>
                  </a:ext>
                </a:extLst>
              </a:tr>
              <a:tr h="43706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Mean±SD</a:t>
                      </a:r>
                      <a:endParaRPr lang="tr-TR" sz="1000" kern="150" dirty="0">
                        <a:effectLst/>
                      </a:endParaRPr>
                    </a:p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340.7±197.4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361.8±217.6*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1729591971"/>
                  </a:ext>
                </a:extLst>
              </a:tr>
              <a:tr h="407363">
                <a:tc row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2–5°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Median (IQR)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139.0 (108.5-244.0)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156.0 (112.0-239.5)*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1922569499"/>
                  </a:ext>
                </a:extLst>
              </a:tr>
              <a:tr h="2107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Mean±SD</a:t>
                      </a:r>
                      <a:endParaRPr lang="tr-TR" sz="1000" kern="150" dirty="0">
                        <a:effectLst/>
                      </a:endParaRPr>
                    </a:p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196.7±138.7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209.3±151.1*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3739517930"/>
                  </a:ext>
                </a:extLst>
              </a:tr>
              <a:tr h="407363">
                <a:tc row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5–10°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Median (IQR)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83.0 (67.0-116.0)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 76.0 (63.5-114.5)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2683180814"/>
                  </a:ext>
                </a:extLst>
              </a:tr>
              <a:tr h="40513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Mean±SD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115.3±84.8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111.8±98.0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1516294746"/>
                  </a:ext>
                </a:extLst>
              </a:tr>
              <a:tr h="407363">
                <a:tc row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10–15°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Median (IQR)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63.0 (50.0-78.5)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 54.0 (45.0-74.0)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2707683193"/>
                  </a:ext>
                </a:extLst>
              </a:tr>
              <a:tr h="40513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Mean±SD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77.9±51.0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73.1±49.7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3269420570"/>
                  </a:ext>
                </a:extLst>
              </a:tr>
              <a:tr h="407363">
                <a:tc rowSpan="2"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&gt;15°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Median (IQR)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42.0 (33.0-64.0)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 35.0 (29.0-50.5)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1325038219"/>
                  </a:ext>
                </a:extLst>
              </a:tr>
              <a:tr h="40513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>
                          <a:effectLst/>
                        </a:rPr>
                        <a:t>Mean±SD</a:t>
                      </a:r>
                      <a:endParaRPr lang="tr-TR" sz="9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52.9±38.9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50" dirty="0">
                          <a:effectLst/>
                        </a:rPr>
                        <a:t>46.6±31.9</a:t>
                      </a:r>
                      <a:endParaRPr lang="tr-TR" sz="9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57487" marR="57487" marT="0" marB="0"/>
                </a:tc>
                <a:extLst>
                  <a:ext uri="{0D108BD9-81ED-4DB2-BD59-A6C34878D82A}">
                    <a16:rowId xmlns:a16="http://schemas.microsoft.com/office/drawing/2014/main" val="1364479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71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FC1D606-1CA9-4E04-AA02-BDB4EBE63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961" y="1221399"/>
            <a:ext cx="4847323" cy="4794201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9C7F02D-5997-4764-8310-8A5FD5A9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1399"/>
            <a:ext cx="4847323" cy="48338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DF03698D-37AB-478C-A899-B343E4D4D2F6}"/>
                  </a:ext>
                </a:extLst>
              </p14:cNvPr>
              <p14:cNvContentPartPr/>
              <p14:nvPr/>
            </p14:nvContentPartPr>
            <p14:xfrm>
              <a:off x="4826153" y="1555052"/>
              <a:ext cx="332640" cy="29880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DF03698D-37AB-478C-A899-B343E4D4D2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7513" y="1546412"/>
                <a:ext cx="35028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3C290587-9D6F-4279-9A24-E69BCE4BBC6E}"/>
                  </a:ext>
                </a:extLst>
              </p14:cNvPr>
              <p14:cNvContentPartPr/>
              <p14:nvPr/>
            </p14:nvContentPartPr>
            <p14:xfrm>
              <a:off x="4880873" y="1611572"/>
              <a:ext cx="299880" cy="17532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3C290587-9D6F-4279-9A24-E69BCE4BB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7233" y="1503932"/>
                <a:ext cx="40752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514E12D5-1879-451E-A542-B2BEE7385CF8}"/>
                  </a:ext>
                </a:extLst>
              </p14:cNvPr>
              <p14:cNvContentPartPr/>
              <p14:nvPr/>
            </p14:nvContentPartPr>
            <p14:xfrm>
              <a:off x="1536473" y="998852"/>
              <a:ext cx="360" cy="3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514E12D5-1879-451E-A542-B2BEE7385C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2473" y="89121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75953850-8938-4C18-8C3A-FDAF79C32576}"/>
                  </a:ext>
                </a:extLst>
              </p14:cNvPr>
              <p14:cNvContentPartPr/>
              <p14:nvPr/>
            </p14:nvContentPartPr>
            <p14:xfrm>
              <a:off x="4788353" y="1470092"/>
              <a:ext cx="462960" cy="42264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75953850-8938-4C18-8C3A-FDAF79C325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2353" y="1434452"/>
                <a:ext cx="5346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0CBBFDD5-825F-4CB0-A1C9-480ABF511921}"/>
                  </a:ext>
                </a:extLst>
              </p14:cNvPr>
              <p14:cNvContentPartPr/>
              <p14:nvPr/>
            </p14:nvContentPartPr>
            <p14:xfrm>
              <a:off x="9954353" y="1394852"/>
              <a:ext cx="574920" cy="40716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0CBBFDD5-825F-4CB0-A1C9-480ABF5119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18713" y="1358852"/>
                <a:ext cx="64656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0116FA6D-BC9E-456A-A002-04B724E3CC41}"/>
                  </a:ext>
                </a:extLst>
              </p14:cNvPr>
              <p14:cNvContentPartPr/>
              <p14:nvPr/>
            </p14:nvContentPartPr>
            <p14:xfrm>
              <a:off x="10067753" y="1489172"/>
              <a:ext cx="482400" cy="43272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0116FA6D-BC9E-456A-A002-04B724E3CC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31753" y="1453532"/>
                <a:ext cx="554040" cy="504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Metin kutusu 1">
            <a:extLst>
              <a:ext uri="{FF2B5EF4-FFF2-40B4-BE49-F238E27FC236}">
                <a16:creationId xmlns:a16="http://schemas.microsoft.com/office/drawing/2014/main" id="{C38150BE-6FFE-4366-8C7A-2344CC6659AD}"/>
              </a:ext>
            </a:extLst>
          </p:cNvPr>
          <p:cNvSpPr txBox="1"/>
          <p:nvPr/>
        </p:nvSpPr>
        <p:spPr>
          <a:xfrm>
            <a:off x="4317476" y="6381946"/>
            <a:ext cx="470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OLGU 1, SMD, 11 yaş kız çocuğu </a:t>
            </a:r>
          </a:p>
        </p:txBody>
      </p:sp>
    </p:spTree>
    <p:extLst>
      <p:ext uri="{BB962C8B-B14F-4D97-AF65-F5344CB8AC3E}">
        <p14:creationId xmlns:p14="http://schemas.microsoft.com/office/powerpoint/2010/main" val="330623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EE2561-31F5-4FF6-A269-0C532E77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OCT VE GA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4B8518B-0009-4DF4-9E31-42835628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87" y="3972729"/>
            <a:ext cx="4883873" cy="23187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3580263-8D83-4470-A77D-50A9C1CA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09" y="1952671"/>
            <a:ext cx="4912951" cy="165268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43CE5D69-99C4-464E-B9E4-8DEA4323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24" y="1903992"/>
            <a:ext cx="4604389" cy="17013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E2249D8-8AE2-46C6-960C-16038F592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524" y="3972729"/>
            <a:ext cx="4513652" cy="231874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6850B0F-90E7-4242-8BB0-A98863DF01AF}"/>
              </a:ext>
            </a:extLst>
          </p:cNvPr>
          <p:cNvSpPr txBox="1"/>
          <p:nvPr/>
        </p:nvSpPr>
        <p:spPr>
          <a:xfrm>
            <a:off x="5806911" y="6474177"/>
            <a:ext cx="473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0,05/0.7</a:t>
            </a:r>
          </a:p>
        </p:txBody>
      </p:sp>
    </p:spTree>
    <p:extLst>
      <p:ext uri="{BB962C8B-B14F-4D97-AF65-F5344CB8AC3E}">
        <p14:creationId xmlns:p14="http://schemas.microsoft.com/office/powerpoint/2010/main" val="35597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B8EFD1-1062-4BD9-B3AA-08921F4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Mf</a:t>
            </a:r>
            <a:r>
              <a:rPr lang="tr-TR" dirty="0"/>
              <a:t> ERG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F176391-E997-4DAE-957D-B833E72A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535" y="2792563"/>
            <a:ext cx="3795584" cy="3782155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4356B7-4D89-40E7-ABD6-AD738E89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756" y="2720509"/>
            <a:ext cx="3968312" cy="392626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8646D15-C864-480B-B9A8-A0E5B1AB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19" y="706963"/>
            <a:ext cx="2998637" cy="315315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66C5854-3C86-4B78-9C7D-DF646ADCF28D}"/>
              </a:ext>
            </a:extLst>
          </p:cNvPr>
          <p:cNvSpPr txBox="1"/>
          <p:nvPr/>
        </p:nvSpPr>
        <p:spPr>
          <a:xfrm>
            <a:off x="1961570" y="2216379"/>
            <a:ext cx="75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SAĞ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E9F9420-FC96-4CA2-8561-C93C2B1AA999}"/>
              </a:ext>
            </a:extLst>
          </p:cNvPr>
          <p:cNvSpPr txBox="1"/>
          <p:nvPr/>
        </p:nvSpPr>
        <p:spPr>
          <a:xfrm>
            <a:off x="9221533" y="2216379"/>
            <a:ext cx="75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127583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22F267-5938-4F44-A7F9-0F75A9F6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D42EEF5-8696-4507-94A1-9BF6A9002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085" y="676854"/>
            <a:ext cx="5599645" cy="5504292"/>
          </a:xfrm>
        </p:spPr>
      </p:pic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1EFB30C0-5584-4E01-84C8-3F2C8D78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1" y="676854"/>
            <a:ext cx="5034726" cy="5504292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E481C11-D749-426F-94F2-532229FA46E4}"/>
              </a:ext>
            </a:extLst>
          </p:cNvPr>
          <p:cNvSpPr txBox="1"/>
          <p:nvPr/>
        </p:nvSpPr>
        <p:spPr>
          <a:xfrm flipH="1">
            <a:off x="2468408" y="6488668"/>
            <a:ext cx="782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GK: 0.05                         SAĞ GÖZ                   GK: 0.20 </a:t>
            </a:r>
          </a:p>
        </p:txBody>
      </p:sp>
    </p:spTree>
    <p:extLst>
      <p:ext uri="{BB962C8B-B14F-4D97-AF65-F5344CB8AC3E}">
        <p14:creationId xmlns:p14="http://schemas.microsoft.com/office/powerpoint/2010/main" val="56156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8D302F-0745-43A0-A42C-E1D74BEA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69B5170-89F1-4F86-9E2A-72EEA3E7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287" y="456295"/>
            <a:ext cx="3324075" cy="328885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19239BC-5FC2-474D-B525-538802AE3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690" y="2314737"/>
            <a:ext cx="3873876" cy="392886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D8217AF-CE27-4C43-BD8A-829E493C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835" y="1464012"/>
            <a:ext cx="3682330" cy="3672192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165CBA96-D4CF-40CF-8878-2789FB25CE4C}"/>
              </a:ext>
            </a:extLst>
          </p:cNvPr>
          <p:cNvSpPr txBox="1"/>
          <p:nvPr/>
        </p:nvSpPr>
        <p:spPr>
          <a:xfrm>
            <a:off x="9156775" y="641941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0.4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1271F5E-BE7D-44DD-A178-CF8521DC6769}"/>
              </a:ext>
            </a:extLst>
          </p:cNvPr>
          <p:cNvSpPr txBox="1"/>
          <p:nvPr/>
        </p:nvSpPr>
        <p:spPr>
          <a:xfrm>
            <a:off x="4980366" y="539398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9531944-0C7C-47C8-A040-2CDD4720060E}"/>
              </a:ext>
            </a:extLst>
          </p:cNvPr>
          <p:cNvSpPr txBox="1"/>
          <p:nvPr/>
        </p:nvSpPr>
        <p:spPr>
          <a:xfrm>
            <a:off x="1167124" y="42469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0.7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93D264D-D181-4B08-B414-F02AC89FD3F6}"/>
              </a:ext>
            </a:extLst>
          </p:cNvPr>
          <p:cNvSpPr txBox="1"/>
          <p:nvPr/>
        </p:nvSpPr>
        <p:spPr>
          <a:xfrm flipH="1">
            <a:off x="5348557" y="6243600"/>
            <a:ext cx="200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 GÖZ</a:t>
            </a:r>
          </a:p>
        </p:txBody>
      </p:sp>
    </p:spTree>
    <p:extLst>
      <p:ext uri="{BB962C8B-B14F-4D97-AF65-F5344CB8AC3E}">
        <p14:creationId xmlns:p14="http://schemas.microsoft.com/office/powerpoint/2010/main" val="315582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6970D8-E64D-4838-BA45-83F42B0F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OCT VE GA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0CADB57-D217-4E1B-837F-042EB1D90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114" y="1680632"/>
            <a:ext cx="5129886" cy="2013288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EF937B0-14B4-4478-BDE2-8DA59852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2" y="1531668"/>
            <a:ext cx="5139879" cy="201328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A89ABBF-9BDC-4579-AF68-28C12508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71" y="3894247"/>
            <a:ext cx="2773019" cy="141343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0E3397-5BF0-4B73-91E1-B8AD770BD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774" y="3828347"/>
            <a:ext cx="3306417" cy="149798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9FF83CB-12BA-4047-809A-20F82424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221" y="5251240"/>
            <a:ext cx="3197779" cy="1553778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67AFDD27-28D2-45F1-B774-6ED909EA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167" y="5260812"/>
            <a:ext cx="3306417" cy="15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DCEBDE-92CD-4533-BD0D-5FA19098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 2: RP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F2C146A-FB62-4578-9C23-2F2F531DF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12 y, erkek</a:t>
            </a:r>
          </a:p>
          <a:p>
            <a:r>
              <a:rPr lang="tr-TR" dirty="0"/>
              <a:t>Sol göz 3 yıldır sadece ışık görüyor</a:t>
            </a:r>
          </a:p>
          <a:p>
            <a:r>
              <a:rPr lang="tr-TR" dirty="0"/>
              <a:t>Sağ gözde GK: 0.6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477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60F26E-65BC-4D4E-84FE-477DA5BB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BE0B51-A330-4187-A662-809EF5208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863" y="1327150"/>
            <a:ext cx="4097759" cy="2043915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16965A0-3010-42B8-B101-B409DF71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75" y="1362337"/>
            <a:ext cx="4097759" cy="197353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CDDF085-8CCF-4F17-AD5E-52A715C7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22" y="3569384"/>
            <a:ext cx="5055459" cy="170031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01140A0-4D44-467A-85E4-43F3BBC09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887" y="3569385"/>
            <a:ext cx="5282278" cy="16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7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7A3EBC-849A-46FD-8D25-8CD91F6D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19665CC-B0E1-40A4-85AF-7900FC13E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448" y="60789"/>
            <a:ext cx="4487159" cy="216108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DC9C27E-C9BA-4679-888D-CBC6AA938061}"/>
              </a:ext>
            </a:extLst>
          </p:cNvPr>
          <p:cNvSpPr txBox="1"/>
          <p:nvPr/>
        </p:nvSpPr>
        <p:spPr>
          <a:xfrm>
            <a:off x="854441" y="5033053"/>
            <a:ext cx="75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MD: -28.39/ - 27.96/ -26.56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8C6A9B8-455D-4470-B108-36426F413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77" y="2221869"/>
            <a:ext cx="4353264" cy="226994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8715DF9-646A-4FB7-83FD-A4B2BFEA5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14" y="4431027"/>
            <a:ext cx="4264058" cy="23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06CDEF-F20D-44D6-ABCF-6053439A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74DF8D-69D1-428B-AE66-1B6D015B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723578" cy="3416300"/>
          </a:xfrm>
        </p:spPr>
        <p:txBody>
          <a:bodyPr/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Dejeneratif retina hastalığı olan (Retinitis Pigmentosa- RP ve Stargardt Makula Distrofisi- SMD)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pediatrik olguda </a:t>
            </a:r>
          </a:p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uprakoroidal mezenkimal kök hücre (MKH) uygulamasının</a:t>
            </a:r>
          </a:p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üvenilirliğini ve etkinliğini araştırmak amaçlanmıştır.  </a:t>
            </a:r>
          </a:p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Çalışma için Etik Onay ve Sağlık Bakanlığı Organ Doku ve Kök Hücre Nakli Kurulu’ndan onay alınmıştır.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65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BA6EC9-EAE5-4733-BD4E-4F22DA04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586266-AFA6-40B9-B65C-D657F2094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275" y="1594832"/>
            <a:ext cx="5668963" cy="268493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87F669A-242A-42AE-8E21-6A7DAE6D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238" y="3788432"/>
            <a:ext cx="5244445" cy="25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6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EC18D0D-7016-43F8-9080-28AF8A9E9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361" y="2199816"/>
            <a:ext cx="4512735" cy="220587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14C6022-C206-4C13-9DAA-7657C83C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8" y="560112"/>
            <a:ext cx="4032288" cy="170232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579F23C-353C-4C47-98E7-1BE82490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82" y="4362253"/>
            <a:ext cx="6149018" cy="20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7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9EF528-B182-4B32-857F-C44FD85E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7100D9-CA57-4525-B934-4BD4E9B2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37468"/>
            <a:ext cx="8825659" cy="3182332"/>
          </a:xfrm>
        </p:spPr>
        <p:txBody>
          <a:bodyPr/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Dejeneratif retina hastalığı olan pediatrik olguların tedavisinde suprakoroidal MKH uygulaması güvenli ve etkili bir tedavi seçeneği </a:t>
            </a:r>
            <a:r>
              <a:rPr lang="tr-T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olabilir. </a:t>
            </a:r>
          </a:p>
          <a:p>
            <a:pPr marL="0" indent="0">
              <a:buNone/>
            </a:pPr>
            <a:endParaRPr lang="tr-T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 konuda gelecekte yapılacak daha çok olgu içeren çalışmalara ihtiyaç vardır. 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560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30D14B-0A6D-453D-A619-8377AC3D9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METOD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A7CA21-F009-4238-A95B-7944CF3D0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24726"/>
            <a:ext cx="9893260" cy="3795074"/>
          </a:xfrm>
        </p:spPr>
        <p:txBody>
          <a:bodyPr/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olgunun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gözüne (Çoğunlukla daha az gören gözüne) Limoli Retinal Restorasyon Tekniği ile suprakoroidal olarak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milyon MKH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implante edildi.</a:t>
            </a:r>
            <a:endParaRPr lang="tr-T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E76041-4B80-4F84-B7FA-A2EF4375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633" y="3673476"/>
            <a:ext cx="5011483" cy="289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64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661605" y="1988122"/>
            <a:ext cx="9368929" cy="453722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tr-TR" sz="2900" dirty="0"/>
          </a:p>
          <a:p>
            <a:pPr marL="0" indent="0">
              <a:buNone/>
            </a:pPr>
            <a:r>
              <a:rPr lang="en-US" sz="2900" b="1" dirty="0"/>
              <a:t> </a:t>
            </a:r>
            <a:r>
              <a:rPr lang="tr-TR" sz="2900" b="1" dirty="0" err="1"/>
              <a:t>Nutrisyonel</a:t>
            </a:r>
            <a:r>
              <a:rPr lang="tr-TR" sz="2900" b="1" dirty="0"/>
              <a:t> Destek: </a:t>
            </a:r>
            <a:r>
              <a:rPr lang="tr-TR" sz="2900" dirty="0"/>
              <a:t>Sağlıklı kök hücreler salgıladıkları faktörlerle etraftaki  hücrelerin </a:t>
            </a:r>
          </a:p>
          <a:p>
            <a:pPr marL="0" indent="0">
              <a:buNone/>
            </a:pPr>
            <a:r>
              <a:rPr lang="tr-TR" sz="2900" dirty="0"/>
              <a:t>                                    yaşamlarını desteklerler (</a:t>
            </a:r>
            <a:r>
              <a:rPr lang="tr-TR" sz="2900" dirty="0" err="1"/>
              <a:t>Parakrin</a:t>
            </a:r>
            <a:r>
              <a:rPr lang="tr-TR" sz="2900" dirty="0"/>
              <a:t>, </a:t>
            </a:r>
            <a:r>
              <a:rPr lang="tr-TR" sz="2900" dirty="0" err="1"/>
              <a:t>Trofik</a:t>
            </a:r>
            <a:r>
              <a:rPr lang="tr-TR" sz="2900" dirty="0"/>
              <a:t> etki) </a:t>
            </a:r>
          </a:p>
          <a:p>
            <a:pPr>
              <a:buNone/>
            </a:pPr>
            <a:endParaRPr lang="tr-TR" sz="2900" dirty="0"/>
          </a:p>
          <a:p>
            <a:r>
              <a:rPr lang="tr-TR" sz="2900" dirty="0" err="1"/>
              <a:t>Proangiogenik</a:t>
            </a:r>
            <a:r>
              <a:rPr lang="tr-TR" sz="2900" dirty="0"/>
              <a:t> faktörler: </a:t>
            </a:r>
            <a:r>
              <a:rPr lang="tr-TR" sz="2900" dirty="0" err="1"/>
              <a:t>Angiogenin</a:t>
            </a:r>
            <a:r>
              <a:rPr lang="tr-TR" sz="2900" dirty="0"/>
              <a:t>, PLGF</a:t>
            </a:r>
          </a:p>
          <a:p>
            <a:endParaRPr lang="tr-TR" sz="2900" dirty="0"/>
          </a:p>
          <a:p>
            <a:r>
              <a:rPr lang="tr-TR" sz="2900" dirty="0" err="1"/>
              <a:t>Angiogenik</a:t>
            </a:r>
            <a:r>
              <a:rPr lang="tr-TR" sz="2900" dirty="0"/>
              <a:t> </a:t>
            </a:r>
            <a:r>
              <a:rPr lang="tr-TR" sz="2900" dirty="0" err="1"/>
              <a:t>kemokinler</a:t>
            </a:r>
            <a:r>
              <a:rPr lang="tr-TR" sz="2900" dirty="0"/>
              <a:t>: CXCL1, CXCL,CXCL5,CXCL6 ve CXCL8</a:t>
            </a:r>
          </a:p>
          <a:p>
            <a:endParaRPr lang="tr-TR" sz="2900" dirty="0"/>
          </a:p>
          <a:p>
            <a:r>
              <a:rPr lang="tr-TR" sz="2900" dirty="0" err="1"/>
              <a:t>Angiogenik</a:t>
            </a:r>
            <a:r>
              <a:rPr lang="tr-TR" sz="2900" dirty="0"/>
              <a:t> </a:t>
            </a:r>
            <a:r>
              <a:rPr lang="tr-TR" sz="2900" dirty="0" err="1"/>
              <a:t>growth</a:t>
            </a:r>
            <a:r>
              <a:rPr lang="tr-TR" sz="2900" dirty="0"/>
              <a:t> faktörler: HGF, </a:t>
            </a:r>
            <a:r>
              <a:rPr lang="tr-TR" sz="2900" dirty="0" err="1"/>
              <a:t>bFGF</a:t>
            </a:r>
            <a:r>
              <a:rPr lang="tr-TR" sz="2900" dirty="0"/>
              <a:t>, VEGF-D, PDGF-AA, TGF-𝛽2, G-CSF, TGF-𝛽2</a:t>
            </a:r>
          </a:p>
          <a:p>
            <a:endParaRPr lang="tr-TR" sz="2900" dirty="0"/>
          </a:p>
          <a:p>
            <a:r>
              <a:rPr lang="tr-TR" sz="2900" dirty="0" err="1"/>
              <a:t>Nörotrofik</a:t>
            </a:r>
            <a:r>
              <a:rPr lang="tr-TR" sz="2900" dirty="0"/>
              <a:t> faktörler: </a:t>
            </a:r>
            <a:r>
              <a:rPr lang="tr-TR" sz="2900" dirty="0" err="1"/>
              <a:t>bFGF</a:t>
            </a:r>
            <a:r>
              <a:rPr lang="tr-TR" sz="2900" dirty="0"/>
              <a:t>, </a:t>
            </a:r>
            <a:r>
              <a:rPr lang="tr-TR" sz="2900" dirty="0" err="1"/>
              <a:t>nerve</a:t>
            </a:r>
            <a:r>
              <a:rPr lang="tr-TR" sz="2900" dirty="0"/>
              <a:t> </a:t>
            </a:r>
            <a:r>
              <a:rPr lang="tr-TR" sz="2900" dirty="0" err="1"/>
              <a:t>growth</a:t>
            </a:r>
            <a:r>
              <a:rPr lang="tr-TR" sz="2900" dirty="0"/>
              <a:t> </a:t>
            </a:r>
            <a:r>
              <a:rPr lang="tr-TR" sz="2900" dirty="0" err="1"/>
              <a:t>factor</a:t>
            </a:r>
            <a:r>
              <a:rPr lang="tr-TR" sz="2900" dirty="0"/>
              <a:t> (NGF), </a:t>
            </a:r>
            <a:r>
              <a:rPr lang="tr-TR" sz="2900" dirty="0" err="1"/>
              <a:t>neurotrophin</a:t>
            </a:r>
            <a:r>
              <a:rPr lang="tr-TR" sz="2900" dirty="0"/>
              <a:t> 3 (NT3), </a:t>
            </a:r>
            <a:r>
              <a:rPr lang="tr-TR" sz="2900" dirty="0" err="1"/>
              <a:t>neurotrophin</a:t>
            </a:r>
            <a:r>
              <a:rPr lang="tr-TR" sz="2900" dirty="0"/>
              <a:t> 4 (NT4), </a:t>
            </a:r>
            <a:r>
              <a:rPr lang="tr-TR" sz="2900" dirty="0" err="1"/>
              <a:t>glial</a:t>
            </a:r>
            <a:r>
              <a:rPr lang="tr-TR" sz="2900" dirty="0"/>
              <a:t>-</a:t>
            </a:r>
            <a:r>
              <a:rPr lang="tr-TR" sz="2900" dirty="0" err="1"/>
              <a:t>derived</a:t>
            </a:r>
            <a:r>
              <a:rPr lang="tr-TR" sz="2900" dirty="0"/>
              <a:t> </a:t>
            </a:r>
            <a:r>
              <a:rPr lang="tr-TR" sz="2900" dirty="0" err="1"/>
              <a:t>neurotrophic</a:t>
            </a:r>
            <a:r>
              <a:rPr lang="tr-TR" sz="2900" dirty="0"/>
              <a:t> </a:t>
            </a:r>
            <a:r>
              <a:rPr lang="tr-TR" sz="2900" dirty="0" err="1"/>
              <a:t>factor</a:t>
            </a:r>
            <a:r>
              <a:rPr lang="tr-TR" sz="2900" dirty="0"/>
              <a:t> (GDNF) </a:t>
            </a:r>
          </a:p>
          <a:p>
            <a:endParaRPr lang="tr-TR" sz="2900" dirty="0"/>
          </a:p>
          <a:p>
            <a:r>
              <a:rPr lang="tr-TR" sz="2900" dirty="0" err="1"/>
              <a:t>Hematopoietik</a:t>
            </a:r>
            <a:r>
              <a:rPr lang="tr-TR" sz="2900" dirty="0"/>
              <a:t>  </a:t>
            </a:r>
            <a:r>
              <a:rPr lang="tr-TR" sz="2900" dirty="0" err="1"/>
              <a:t>growth</a:t>
            </a:r>
            <a:r>
              <a:rPr lang="tr-TR" sz="2900" dirty="0"/>
              <a:t> faktörler: G-CSF, GM-CSF, LIF, IL-1𝛼, IL-6, IL-8, </a:t>
            </a:r>
            <a:r>
              <a:rPr lang="tr-TR" sz="2900" dirty="0" err="1"/>
              <a:t>and</a:t>
            </a:r>
            <a:r>
              <a:rPr lang="tr-TR" sz="2900" dirty="0"/>
              <a:t> IL-11. </a:t>
            </a:r>
          </a:p>
          <a:p>
            <a:pPr>
              <a:buNone/>
            </a:pPr>
            <a:endParaRPr lang="tr-TR" sz="2900" dirty="0"/>
          </a:p>
          <a:p>
            <a:endParaRPr lang="tr-TR" sz="29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77489" y="735394"/>
            <a:ext cx="9653046" cy="1252728"/>
          </a:xfrm>
        </p:spPr>
        <p:txBody>
          <a:bodyPr>
            <a:normAutofit/>
          </a:bodyPr>
          <a:lstStyle/>
          <a:p>
            <a:r>
              <a:rPr lang="tr-TR" dirty="0"/>
              <a:t>KÖK HÜCRE TEDAVİSİNİN MEKANİZMASI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A6470E-B511-46FD-B305-F457656A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METOD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9830C3-912F-46F8-8210-D6A4FA2E0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Olgular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postoperatif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gün sonrasında 1., 3. ve 6. aylarda değerlendirildi. </a:t>
            </a:r>
          </a:p>
          <a:p>
            <a:pPr marL="0" indent="0">
              <a:buNone/>
            </a:pPr>
            <a:endParaRPr lang="tr-T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kontrolde görme keskinliği, ön ve arka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muayenesi, optik kohorens tomografi (OKT) yapıldı.</a:t>
            </a:r>
          </a:p>
          <a:p>
            <a:pPr marL="0" indent="0">
              <a:buNone/>
            </a:pPr>
            <a:endParaRPr lang="tr-T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İşlem öncesi ve 6. ay kontrolünde ise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multifokal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elektroretinografi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ERG) testi ve görme alanı tekrarlandı. 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287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9B06C2-500D-4AB4-9F78-1D00DFE3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B9CE50-D22E-4731-A314-D3C894FC8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Olguların 9’unda RP,  2’sinde SMD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Yaş aralığı 5 ile 18 arasında değişmekteydi.</a:t>
            </a:r>
          </a:p>
          <a:p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Preoperatif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görme keskinliği 1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mps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ile 0.60 </a:t>
            </a:r>
            <a:r>
              <a:rPr lang="tr-T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Snellen</a:t>
            </a:r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sırası arasında değişmekteydi.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Olguların hepsi minimum 6 aylık takip süresini tamamladı.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Hiçbir olguda sistemik ya da oküler bir yan etki gelişmedi.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639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93CC64-CA91-45CE-A217-CD58F732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4268E3-5B6D-439B-98EF-9902DF7B7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Görme keskinliği 10 gözde artarken, 1 gözde stabil seyretti.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Görme keskinliği artan gözlerde aynı zamanda görme alanı ve mfERG bulgularında da iyileşme saptandı. 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Takiplerde OKT’de herhangi bir patolojiye rastlanmadı. </a:t>
            </a:r>
          </a:p>
          <a:p>
            <a:r>
              <a:rPr lang="tr-T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Olguların tedavi edilmeyen diğer gözleri değerlendirildiğinde takip süresi sırasında görme keskinliği 6 gözde azalırken 5 gözde stabil seyretti. </a:t>
            </a:r>
            <a:endParaRPr lang="tr-T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975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948690-D815-481E-AC39-355568B6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15190E4A-E020-4C38-9194-0DA1398E3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91350"/>
              </p:ext>
            </p:extLst>
          </p:nvPr>
        </p:nvGraphicFramePr>
        <p:xfrm>
          <a:off x="1570479" y="1434252"/>
          <a:ext cx="882491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982">
                  <a:extLst>
                    <a:ext uri="{9D8B030D-6E8A-4147-A177-3AD203B41FA5}">
                      <a16:colId xmlns:a16="http://schemas.microsoft.com/office/drawing/2014/main" val="849249122"/>
                    </a:ext>
                  </a:extLst>
                </a:gridCol>
                <a:gridCol w="1764982">
                  <a:extLst>
                    <a:ext uri="{9D8B030D-6E8A-4147-A177-3AD203B41FA5}">
                      <a16:colId xmlns:a16="http://schemas.microsoft.com/office/drawing/2014/main" val="3724695522"/>
                    </a:ext>
                  </a:extLst>
                </a:gridCol>
                <a:gridCol w="1764982">
                  <a:extLst>
                    <a:ext uri="{9D8B030D-6E8A-4147-A177-3AD203B41FA5}">
                      <a16:colId xmlns:a16="http://schemas.microsoft.com/office/drawing/2014/main" val="527747895"/>
                    </a:ext>
                  </a:extLst>
                </a:gridCol>
                <a:gridCol w="1764982">
                  <a:extLst>
                    <a:ext uri="{9D8B030D-6E8A-4147-A177-3AD203B41FA5}">
                      <a16:colId xmlns:a16="http://schemas.microsoft.com/office/drawing/2014/main" val="2122760887"/>
                    </a:ext>
                  </a:extLst>
                </a:gridCol>
                <a:gridCol w="1764982">
                  <a:extLst>
                    <a:ext uri="{9D8B030D-6E8A-4147-A177-3AD203B41FA5}">
                      <a16:colId xmlns:a16="http://schemas.microsoft.com/office/drawing/2014/main" val="40560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Olgu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Tanı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Yaş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Preop</a:t>
                      </a:r>
                      <a:r>
                        <a:rPr lang="tr-TR" dirty="0"/>
                        <a:t> GK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Postop</a:t>
                      </a:r>
                      <a:r>
                        <a:rPr lang="tr-TR" dirty="0"/>
                        <a:t> GK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48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N.G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 </a:t>
                      </a:r>
                      <a:r>
                        <a:rPr lang="tr-TR" dirty="0" err="1"/>
                        <a:t>mps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532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H.T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74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M.Y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380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S.Y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E.B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6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F.B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i="1" dirty="0">
                          <a:solidFill>
                            <a:schemeClr val="tx1"/>
                          </a:solidFill>
                        </a:rPr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i="1" dirty="0">
                          <a:solidFill>
                            <a:schemeClr val="tx1"/>
                          </a:solidFill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75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A.İ.G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1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E.E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Ç.U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46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F.O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 </a:t>
                      </a:r>
                      <a:r>
                        <a:rPr lang="tr-TR" dirty="0" err="1"/>
                        <a:t>mps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6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E.A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60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80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273839-36BF-432C-B2B5-625D0FD77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D81E6CC-37BC-4CCB-9624-C103C0CE9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187645"/>
              </p:ext>
            </p:extLst>
          </p:nvPr>
        </p:nvGraphicFramePr>
        <p:xfrm>
          <a:off x="1442301" y="3122777"/>
          <a:ext cx="8672659" cy="1129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5818">
                  <a:extLst>
                    <a:ext uri="{9D8B030D-6E8A-4147-A177-3AD203B41FA5}">
                      <a16:colId xmlns:a16="http://schemas.microsoft.com/office/drawing/2014/main" val="1198645850"/>
                    </a:ext>
                  </a:extLst>
                </a:gridCol>
                <a:gridCol w="1020503">
                  <a:extLst>
                    <a:ext uri="{9D8B030D-6E8A-4147-A177-3AD203B41FA5}">
                      <a16:colId xmlns:a16="http://schemas.microsoft.com/office/drawing/2014/main" val="4107442355"/>
                    </a:ext>
                  </a:extLst>
                </a:gridCol>
                <a:gridCol w="1489436">
                  <a:extLst>
                    <a:ext uri="{9D8B030D-6E8A-4147-A177-3AD203B41FA5}">
                      <a16:colId xmlns:a16="http://schemas.microsoft.com/office/drawing/2014/main" val="1035020491"/>
                    </a:ext>
                  </a:extLst>
                </a:gridCol>
                <a:gridCol w="1756848">
                  <a:extLst>
                    <a:ext uri="{9D8B030D-6E8A-4147-A177-3AD203B41FA5}">
                      <a16:colId xmlns:a16="http://schemas.microsoft.com/office/drawing/2014/main" val="3692472306"/>
                    </a:ext>
                  </a:extLst>
                </a:gridCol>
                <a:gridCol w="1739057">
                  <a:extLst>
                    <a:ext uri="{9D8B030D-6E8A-4147-A177-3AD203B41FA5}">
                      <a16:colId xmlns:a16="http://schemas.microsoft.com/office/drawing/2014/main" val="1809814238"/>
                    </a:ext>
                  </a:extLst>
                </a:gridCol>
                <a:gridCol w="830997">
                  <a:extLst>
                    <a:ext uri="{9D8B030D-6E8A-4147-A177-3AD203B41FA5}">
                      <a16:colId xmlns:a16="http://schemas.microsoft.com/office/drawing/2014/main" val="2133153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endParaRPr lang="tr-TR" sz="11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tr-TR" sz="11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50" dirty="0" err="1">
                          <a:effectLst/>
                          <a:latin typeface="Arial Black" panose="020B0A04020102020204" pitchFamily="34" charset="0"/>
                          <a:ea typeface="SimSun" panose="02010600030101010101" pitchFamily="2" charset="-122"/>
                          <a:cs typeface="Tahoma" panose="020B0604030504040204" pitchFamily="34" charset="0"/>
                        </a:rPr>
                        <a:t>Preop</a:t>
                      </a:r>
                      <a:endParaRPr lang="tr-TR" sz="1200" kern="150" dirty="0">
                        <a:effectLst/>
                        <a:latin typeface="Arial Black" panose="020B0A0402010202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 dirty="0">
                          <a:effectLst/>
                          <a:latin typeface="Arial Black" panose="020B0A04020102020204" pitchFamily="34" charset="0"/>
                        </a:rPr>
                        <a:t>Postop</a:t>
                      </a:r>
                      <a:r>
                        <a:rPr lang="tr-TR" sz="1200" kern="150" dirty="0">
                          <a:effectLst/>
                          <a:latin typeface="Arial Black" panose="020B0A04020102020204" pitchFamily="34" charset="0"/>
                        </a:rPr>
                        <a:t>. 1.ay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 dirty="0" err="1">
                          <a:effectLst/>
                          <a:latin typeface="Arial Black" panose="020B0A04020102020204" pitchFamily="34" charset="0"/>
                        </a:rPr>
                        <a:t>Posto</a:t>
                      </a:r>
                      <a:r>
                        <a:rPr lang="tr-TR" sz="1200" kern="150" dirty="0">
                          <a:effectLst/>
                          <a:latin typeface="Arial Black" panose="020B0A04020102020204" pitchFamily="34" charset="0"/>
                        </a:rPr>
                        <a:t>p. 6.ay</a:t>
                      </a:r>
                      <a:endParaRPr lang="tr-TR" sz="1200" kern="150" dirty="0">
                        <a:effectLst/>
                        <a:latin typeface="Arial Black" panose="020B0A0402010202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 dirty="0">
                          <a:effectLst/>
                          <a:latin typeface="Arial Black" panose="020B0A04020102020204" pitchFamily="34" charset="0"/>
                        </a:rPr>
                        <a:t>P value*</a:t>
                      </a:r>
                      <a:endParaRPr lang="tr-TR" sz="1200" kern="150" dirty="0">
                        <a:effectLst/>
                        <a:latin typeface="Arial Black" panose="020B0A0402010202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4393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50" dirty="0">
                          <a:effectLst/>
                        </a:rPr>
                        <a:t>PGA</a:t>
                      </a:r>
                      <a:r>
                        <a:rPr lang="en-US" sz="1200" b="1" kern="150" dirty="0">
                          <a:effectLst/>
                        </a:rPr>
                        <a:t> (dB)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50" dirty="0" err="1">
                          <a:effectLst/>
                        </a:rPr>
                        <a:t>Ort</a:t>
                      </a:r>
                      <a:r>
                        <a:rPr lang="en-US" sz="1200" b="1" kern="150" dirty="0">
                          <a:effectLst/>
                        </a:rPr>
                        <a:t>±S</a:t>
                      </a:r>
                      <a:r>
                        <a:rPr lang="tr-TR" sz="1200" b="1" kern="150" dirty="0">
                          <a:effectLst/>
                        </a:rPr>
                        <a:t>S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endParaRPr lang="tr-TR" sz="12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50" dirty="0">
                          <a:effectLst/>
                        </a:rPr>
                        <a:t>-</a:t>
                      </a:r>
                      <a:r>
                        <a:rPr lang="en-US" sz="1200" b="1" kern="150" dirty="0">
                          <a:effectLst/>
                        </a:rPr>
                        <a:t>28.12±3.18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50" dirty="0">
                          <a:effectLst/>
                        </a:rPr>
                        <a:t>-</a:t>
                      </a:r>
                      <a:r>
                        <a:rPr lang="en-US" sz="1200" b="1" kern="150" dirty="0">
                          <a:effectLst/>
                        </a:rPr>
                        <a:t>26.17±4.21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50" dirty="0">
                          <a:effectLst/>
                        </a:rPr>
                        <a:t>-</a:t>
                      </a:r>
                      <a:r>
                        <a:rPr lang="en-US" sz="1200" b="1" kern="150" dirty="0">
                          <a:effectLst/>
                        </a:rPr>
                        <a:t>24.19±3.23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&lt;0.05</a:t>
                      </a:r>
                      <a:endParaRPr lang="tr-TR" sz="1100" b="1" kern="150" dirty="0">
                        <a:effectLst/>
                      </a:endParaRPr>
                    </a:p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50" dirty="0">
                          <a:effectLst/>
                        </a:rPr>
                        <a:t> </a:t>
                      </a:r>
                      <a:endParaRPr lang="tr-TR" sz="1100" b="1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174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tr-TR" sz="11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tr-TR" sz="11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tr-TR" sz="11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tr-TR" sz="11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>
                          <a:effectLst/>
                        </a:rPr>
                        <a:t> </a:t>
                      </a:r>
                      <a:endParaRPr lang="tr-TR" sz="1100" kern="1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4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50" dirty="0">
                          <a:effectLst/>
                        </a:rPr>
                        <a:t> </a:t>
                      </a:r>
                      <a:endParaRPr lang="tr-TR" sz="1100" kern="1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486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3504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1250</TotalTime>
  <Words>730</Words>
  <Application>Microsoft Office PowerPoint</Application>
  <PresentationFormat>Geniş ekran</PresentationFormat>
  <Paragraphs>188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Times New Roman</vt:lpstr>
      <vt:lpstr>Wingdings 3</vt:lpstr>
      <vt:lpstr>İyon Toplantı Odası</vt:lpstr>
      <vt:lpstr>Dejeneratif retina hastalığı olan pediatrik olgularda suprakoroidal mezenkimal kök hücre uygulaması:  6 aylık takip sonuçlarımız  </vt:lpstr>
      <vt:lpstr> AMAÇ</vt:lpstr>
      <vt:lpstr>METOD</vt:lpstr>
      <vt:lpstr>KÖK HÜCRE TEDAVİSİNİN MEKANİZMASI</vt:lpstr>
      <vt:lpstr>METOD</vt:lpstr>
      <vt:lpstr>BULGULAR</vt:lpstr>
      <vt:lpstr>BULGULAR</vt:lpstr>
      <vt:lpstr>PowerPoint Sunusu</vt:lpstr>
      <vt:lpstr>PowerPoint Sunusu</vt:lpstr>
      <vt:lpstr>PowerPoint Sunusu</vt:lpstr>
      <vt:lpstr>PowerPoint Sunusu</vt:lpstr>
      <vt:lpstr>OCT VE GA</vt:lpstr>
      <vt:lpstr> Mf ERG</vt:lpstr>
      <vt:lpstr>PowerPoint Sunusu</vt:lpstr>
      <vt:lpstr>PowerPoint Sunusu</vt:lpstr>
      <vt:lpstr>OCT VE GA</vt:lpstr>
      <vt:lpstr>OLGU 2: RP</vt:lpstr>
      <vt:lpstr>PowerPoint Sunusu</vt:lpstr>
      <vt:lpstr>PowerPoint Sunusu</vt:lpstr>
      <vt:lpstr>PowerPoint Sunusu</vt:lpstr>
      <vt:lpstr>PowerPoint Sunusu</vt:lpstr>
      <vt:lpstr>SONUÇLAR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Dejeneratif retina hastalığı olan pediatrik olgularda suprakoroidal mezenkimal kök hücre uygulaması: 6 aylık takip sonuçlarımız  </dc:title>
  <dc:creator>Ayşe Öner</dc:creator>
  <cp:lastModifiedBy>Ayşe Öner</cp:lastModifiedBy>
  <cp:revision>13</cp:revision>
  <dcterms:created xsi:type="dcterms:W3CDTF">2021-10-13T19:26:22Z</dcterms:created>
  <dcterms:modified xsi:type="dcterms:W3CDTF">2021-11-03T21:57:20Z</dcterms:modified>
</cp:coreProperties>
</file>