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Override PartName="/ppt/notesSlides/notesSlide6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4"/>
  </p:notesMasterIdLst>
  <p:sldIdLst>
    <p:sldId id="256" r:id="rId2"/>
    <p:sldId id="257" r:id="rId3"/>
    <p:sldId id="258" r:id="rId4"/>
    <p:sldId id="261" r:id="rId5"/>
    <p:sldId id="262" r:id="rId6"/>
    <p:sldId id="259" r:id="rId7"/>
    <p:sldId id="260" r:id="rId8"/>
    <p:sldId id="263" r:id="rId9"/>
    <p:sldId id="265" r:id="rId10"/>
    <p:sldId id="267" r:id="rId11"/>
    <p:sldId id="270" r:id="rId12"/>
    <p:sldId id="269" r:id="rId13"/>
  </p:sldIdLst>
  <p:sldSz cx="12192000" cy="6858000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Windows User" initials="WU" lastIdx="0" clrIdx="0">
    <p:extLst>
      <p:ext uri="{19B8F6BF-5375-455C-9EA6-DF929625EA0E}">
        <p15:presenceInfo xmlns:p15="http://schemas.microsoft.com/office/powerpoint/2012/main" xmlns="" userId="Windows Use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2" d="100"/>
          <a:sy n="62" d="100"/>
        </p:scale>
        <p:origin x="-804" y="-6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2C4BD34-D67C-4054-8ECA-A6DC1B17220D}" type="datetimeFigureOut">
              <a:rPr lang="tr-TR" smtClean="0"/>
              <a:pPr/>
              <a:t>19.09.2019</a:t>
            </a:fld>
            <a:endParaRPr lang="tr-TR"/>
          </a:p>
        </p:txBody>
      </p:sp>
      <p:sp>
        <p:nvSpPr>
          <p:cNvPr id="4" name="Slayt Görüntüsü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CD30622-7138-4248-8929-F9F0B32A9F01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5708826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D30622-7138-4248-8929-F9F0B32A9F01}" type="slidenum">
              <a:rPr lang="tr-TR" smtClean="0"/>
              <a:pPr/>
              <a:t>5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12081440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D30622-7138-4248-8929-F9F0B32A9F01}" type="slidenum">
              <a:rPr lang="tr-TR" smtClean="0"/>
              <a:pPr/>
              <a:t>6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326048143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D30622-7138-4248-8929-F9F0B32A9F01}" type="slidenum">
              <a:rPr lang="tr-TR" smtClean="0"/>
              <a:pPr/>
              <a:t>7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194665800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D30622-7138-4248-8929-F9F0B32A9F01}" type="slidenum">
              <a:rPr lang="tr-TR" smtClean="0"/>
              <a:pPr/>
              <a:t>8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131765595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D30622-7138-4248-8929-F9F0B32A9F01}" type="slidenum">
              <a:rPr lang="tr-TR" smtClean="0"/>
              <a:pPr/>
              <a:t>9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59592097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D30622-7138-4248-8929-F9F0B32A9F01}" type="slidenum">
              <a:rPr lang="tr-TR" smtClean="0"/>
              <a:pPr/>
              <a:t>10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14436294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 smtClean="0"/>
              <a:t>Asıl alt başlık stilini düzenlemek için tıklatın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9C82A1-4DB2-488C-B180-BB2E8FA90960}" type="datetimeFigureOut">
              <a:rPr lang="tr-TR" smtClean="0"/>
              <a:pPr/>
              <a:t>19.09.2019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B4F06F-60F0-4DAE-B206-8D2DC7CE3C49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4656669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Yazılı Panoramik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9C82A1-4DB2-488C-B180-BB2E8FA90960}" type="datetimeFigureOut">
              <a:rPr lang="tr-TR" smtClean="0"/>
              <a:pPr/>
              <a:t>19.09.2019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B4F06F-60F0-4DAE-B206-8D2DC7CE3C49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32101379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aşlık ve Resim Yazıs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9C82A1-4DB2-488C-B180-BB2E8FA90960}" type="datetimeFigureOut">
              <a:rPr lang="tr-TR" smtClean="0"/>
              <a:pPr/>
              <a:t>19.09.2019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B4F06F-60F0-4DAE-B206-8D2DC7CE3C49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221989268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esim Yazılı Alın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9C82A1-4DB2-488C-B180-BB2E8FA90960}" type="datetimeFigureOut">
              <a:rPr lang="tr-TR" smtClean="0"/>
              <a:pPr/>
              <a:t>19.09.2019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B4F06F-60F0-4DAE-B206-8D2DC7CE3C49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xmlns="" val="180238749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İsim Kar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9C82A1-4DB2-488C-B180-BB2E8FA90960}" type="datetimeFigureOut">
              <a:rPr lang="tr-TR" smtClean="0"/>
              <a:pPr/>
              <a:t>19.09.2019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B4F06F-60F0-4DAE-B206-8D2DC7CE3C49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190404515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ütu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9C82A1-4DB2-488C-B180-BB2E8FA90960}" type="datetimeFigureOut">
              <a:rPr lang="tr-TR" smtClean="0"/>
              <a:pPr/>
              <a:t>19.09.2019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B4F06F-60F0-4DAE-B206-8D2DC7CE3C49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138566895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Resim Sütu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9C82A1-4DB2-488C-B180-BB2E8FA90960}" type="datetimeFigureOut">
              <a:rPr lang="tr-TR" smtClean="0"/>
              <a:pPr/>
              <a:t>19.09.2019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B4F06F-60F0-4DAE-B206-8D2DC7CE3C49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144770098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9C82A1-4DB2-488C-B180-BB2E8FA90960}" type="datetimeFigureOut">
              <a:rPr lang="tr-TR" smtClean="0"/>
              <a:pPr/>
              <a:t>19.09.2019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B4F06F-60F0-4DAE-B206-8D2DC7CE3C49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18644072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9C82A1-4DB2-488C-B180-BB2E8FA90960}" type="datetimeFigureOut">
              <a:rPr lang="tr-TR" smtClean="0"/>
              <a:pPr/>
              <a:t>19.09.2019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B4F06F-60F0-4DAE-B206-8D2DC7CE3C49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14575884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9C82A1-4DB2-488C-B180-BB2E8FA90960}" type="datetimeFigureOut">
              <a:rPr lang="tr-TR" smtClean="0"/>
              <a:pPr/>
              <a:t>19.09.2019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B4F06F-60F0-4DAE-B206-8D2DC7CE3C49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28283131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9C82A1-4DB2-488C-B180-BB2E8FA90960}" type="datetimeFigureOut">
              <a:rPr lang="tr-TR" smtClean="0"/>
              <a:pPr/>
              <a:t>19.09.2019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B4F06F-60F0-4DAE-B206-8D2DC7CE3C49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41513280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9C82A1-4DB2-488C-B180-BB2E8FA90960}" type="datetimeFigureOut">
              <a:rPr lang="tr-TR" smtClean="0"/>
              <a:pPr/>
              <a:t>19.09.2019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B4F06F-60F0-4DAE-B206-8D2DC7CE3C49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12589614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9C82A1-4DB2-488C-B180-BB2E8FA90960}" type="datetimeFigureOut">
              <a:rPr lang="tr-TR" smtClean="0"/>
              <a:pPr/>
              <a:t>19.09.2019</a:t>
            </a:fld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B4F06F-60F0-4DAE-B206-8D2DC7CE3C49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8926254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9C82A1-4DB2-488C-B180-BB2E8FA90960}" type="datetimeFigureOut">
              <a:rPr lang="tr-TR" smtClean="0"/>
              <a:pPr/>
              <a:t>19.09.2019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B4F06F-60F0-4DAE-B206-8D2DC7CE3C49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38944170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9C82A1-4DB2-488C-B180-BB2E8FA90960}" type="datetimeFigureOut">
              <a:rPr lang="tr-TR" smtClean="0"/>
              <a:pPr/>
              <a:t>19.09.2019</a:t>
            </a:fld>
            <a:endParaRPr lang="tr-T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B4F06F-60F0-4DAE-B206-8D2DC7CE3C49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14368575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9C82A1-4DB2-488C-B180-BB2E8FA90960}" type="datetimeFigureOut">
              <a:rPr lang="tr-TR" smtClean="0"/>
              <a:pPr/>
              <a:t>19.09.2019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B4F06F-60F0-4DAE-B206-8D2DC7CE3C49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13740498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9C82A1-4DB2-488C-B180-BB2E8FA90960}" type="datetimeFigureOut">
              <a:rPr lang="tr-TR" smtClean="0"/>
              <a:pPr/>
              <a:t>19.09.2019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B4F06F-60F0-4DAE-B206-8D2DC7CE3C49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30961032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 cstate="print">
            <a:alphaModFix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EF9C82A1-4DB2-488C-B180-BB2E8FA90960}" type="datetimeFigureOut">
              <a:rPr lang="tr-TR" smtClean="0"/>
              <a:pPr/>
              <a:t>19.09.2019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49B4F06F-60F0-4DAE-B206-8D2DC7CE3C49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33752490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6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382138" y="641445"/>
            <a:ext cx="6332561" cy="4517410"/>
          </a:xfrm>
        </p:spPr>
        <p:txBody>
          <a:bodyPr>
            <a:noAutofit/>
          </a:bodyPr>
          <a:lstStyle/>
          <a:p>
            <a:r>
              <a:rPr lang="en-US" sz="3600" dirty="0" smtClean="0">
                <a:latin typeface="Calibri" panose="020F0502020204030204" pitchFamily="34" charset="0"/>
              </a:rPr>
              <a:t>Mesenchymal stem cell </a:t>
            </a:r>
            <a:r>
              <a:rPr lang="tr-TR" sz="3600" dirty="0" smtClean="0">
                <a:latin typeface="Calibri" panose="020F0502020204030204" pitchFamily="34" charset="0"/>
              </a:rPr>
              <a:t>I</a:t>
            </a:r>
            <a:r>
              <a:rPr lang="en-US" sz="3600" dirty="0" err="1" smtClean="0">
                <a:latin typeface="Calibri" panose="020F0502020204030204" pitchFamily="34" charset="0"/>
              </a:rPr>
              <a:t>mplantation</a:t>
            </a:r>
            <a:r>
              <a:rPr lang="en-US" sz="3600" dirty="0" smtClean="0">
                <a:latin typeface="Calibri" panose="020F0502020204030204" pitchFamily="34" charset="0"/>
              </a:rPr>
              <a:t> </a:t>
            </a:r>
            <a:r>
              <a:rPr lang="tr-TR" sz="3600" dirty="0" smtClean="0">
                <a:latin typeface="Calibri" panose="020F0502020204030204" pitchFamily="34" charset="0"/>
              </a:rPr>
              <a:t>I</a:t>
            </a:r>
            <a:r>
              <a:rPr lang="en-US" sz="3600" dirty="0" smtClean="0">
                <a:latin typeface="Calibri" panose="020F0502020204030204" pitchFamily="34" charset="0"/>
              </a:rPr>
              <a:t>n advanced stage ret</a:t>
            </a:r>
            <a:r>
              <a:rPr lang="tr-TR" sz="3600" dirty="0" smtClean="0">
                <a:latin typeface="Calibri" panose="020F0502020204030204" pitchFamily="34" charset="0"/>
              </a:rPr>
              <a:t>I</a:t>
            </a:r>
            <a:r>
              <a:rPr lang="en-US" sz="3600" dirty="0" smtClean="0">
                <a:latin typeface="Calibri" panose="020F0502020204030204" pitchFamily="34" charset="0"/>
              </a:rPr>
              <a:t>n</a:t>
            </a:r>
            <a:r>
              <a:rPr lang="tr-TR" sz="3600" dirty="0" smtClean="0">
                <a:latin typeface="Calibri" panose="020F0502020204030204" pitchFamily="34" charset="0"/>
              </a:rPr>
              <a:t>I</a:t>
            </a:r>
            <a:r>
              <a:rPr lang="en-US" sz="3600" dirty="0" smtClean="0">
                <a:latin typeface="Calibri" panose="020F0502020204030204" pitchFamily="34" charset="0"/>
              </a:rPr>
              <a:t>t</a:t>
            </a:r>
            <a:r>
              <a:rPr lang="tr-TR" sz="3600" dirty="0" smtClean="0">
                <a:latin typeface="Calibri" panose="020F0502020204030204" pitchFamily="34" charset="0"/>
              </a:rPr>
              <a:t>I</a:t>
            </a:r>
            <a:r>
              <a:rPr lang="en-US" sz="3600" dirty="0" smtClean="0">
                <a:latin typeface="Calibri" panose="020F0502020204030204" pitchFamily="34" charset="0"/>
              </a:rPr>
              <a:t>s p</a:t>
            </a:r>
            <a:r>
              <a:rPr lang="tr-TR" sz="3600" dirty="0" smtClean="0">
                <a:latin typeface="Calibri" panose="020F0502020204030204" pitchFamily="34" charset="0"/>
              </a:rPr>
              <a:t>I</a:t>
            </a:r>
            <a:r>
              <a:rPr lang="en-US" sz="3600" dirty="0" err="1" smtClean="0">
                <a:latin typeface="Calibri" panose="020F0502020204030204" pitchFamily="34" charset="0"/>
              </a:rPr>
              <a:t>gmentosa</a:t>
            </a:r>
            <a:r>
              <a:rPr lang="en-US" sz="3600" dirty="0" smtClean="0">
                <a:latin typeface="Calibri" panose="020F0502020204030204" pitchFamily="34" charset="0"/>
              </a:rPr>
              <a:t>: 6 month results of a phase 2 study</a:t>
            </a:r>
            <a:r>
              <a:rPr lang="tr-TR" sz="3600" dirty="0" smtClean="0">
                <a:latin typeface="Calibri" panose="020F0502020204030204" pitchFamily="34" charset="0"/>
              </a:rPr>
              <a:t/>
            </a:r>
            <a:br>
              <a:rPr lang="tr-TR" sz="3600" dirty="0" smtClean="0">
                <a:latin typeface="Calibri" panose="020F0502020204030204" pitchFamily="34" charset="0"/>
              </a:rPr>
            </a:br>
            <a:r>
              <a:rPr lang="tr-TR" sz="3600" dirty="0" smtClean="0">
                <a:latin typeface="Calibri" panose="020F0502020204030204" pitchFamily="34" charset="0"/>
              </a:rPr>
              <a:t/>
            </a:r>
            <a:br>
              <a:rPr lang="tr-TR" sz="3600" dirty="0" smtClean="0">
                <a:latin typeface="Calibri" panose="020F0502020204030204" pitchFamily="34" charset="0"/>
              </a:rPr>
            </a:br>
            <a:endParaRPr lang="tr-TR" sz="3600" dirty="0">
              <a:latin typeface="Calibri" panose="020F0502020204030204" pitchFamily="34" charset="0"/>
            </a:endParaRPr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6114197" y="4913194"/>
            <a:ext cx="5886735" cy="1944806"/>
          </a:xfrm>
        </p:spPr>
        <p:txBody>
          <a:bodyPr>
            <a:normAutofit/>
          </a:bodyPr>
          <a:lstStyle/>
          <a:p>
            <a:r>
              <a:rPr lang="tr-TR" sz="1800" b="1" i="1" dirty="0" smtClean="0">
                <a:solidFill>
                  <a:srgbClr val="C00000"/>
                </a:solidFill>
                <a:latin typeface="Calibri" panose="020F0502020204030204" pitchFamily="34" charset="0"/>
              </a:rPr>
              <a:t>DR</a:t>
            </a:r>
            <a:r>
              <a:rPr lang="tr-TR" sz="1800" b="1" i="1" dirty="0">
                <a:solidFill>
                  <a:srgbClr val="C00000"/>
                </a:solidFill>
                <a:latin typeface="Calibri" panose="020F0502020204030204" pitchFamily="34" charset="0"/>
              </a:rPr>
              <a:t>. NESLİHAN SİNİM </a:t>
            </a:r>
            <a:r>
              <a:rPr lang="tr-TR" sz="1800" b="1" i="1" dirty="0" smtClean="0">
                <a:solidFill>
                  <a:srgbClr val="C00000"/>
                </a:solidFill>
                <a:latin typeface="Calibri" panose="020F0502020204030204" pitchFamily="34" charset="0"/>
              </a:rPr>
              <a:t>KAHRAMAN FEBO</a:t>
            </a:r>
            <a:endParaRPr lang="tr-TR" sz="1800" b="1" i="1" dirty="0">
              <a:solidFill>
                <a:srgbClr val="C00000"/>
              </a:solidFill>
              <a:latin typeface="Calibri" panose="020F0502020204030204" pitchFamily="34" charset="0"/>
            </a:endParaRPr>
          </a:p>
          <a:p>
            <a:r>
              <a:rPr lang="tr-TR" sz="1800" b="1" i="1" dirty="0">
                <a:solidFill>
                  <a:srgbClr val="C00000"/>
                </a:solidFill>
                <a:latin typeface="Calibri" panose="020F0502020204030204" pitchFamily="34" charset="0"/>
              </a:rPr>
              <a:t>Prof. </a:t>
            </a:r>
            <a:r>
              <a:rPr lang="tr-TR" sz="1800" b="1" i="1" dirty="0" err="1">
                <a:solidFill>
                  <a:srgbClr val="C00000"/>
                </a:solidFill>
                <a:latin typeface="Calibri" panose="020F0502020204030204" pitchFamily="34" charset="0"/>
              </a:rPr>
              <a:t>dr.</a:t>
            </a:r>
            <a:r>
              <a:rPr lang="tr-TR" sz="1800" b="1" i="1" dirty="0">
                <a:solidFill>
                  <a:srgbClr val="C00000"/>
                </a:solidFill>
                <a:latin typeface="Calibri" panose="020F0502020204030204" pitchFamily="34" charset="0"/>
              </a:rPr>
              <a:t> </a:t>
            </a:r>
            <a:r>
              <a:rPr lang="tr-TR" sz="1800" b="1" i="1" dirty="0" err="1">
                <a:solidFill>
                  <a:srgbClr val="C00000"/>
                </a:solidFill>
                <a:latin typeface="Calibri" panose="020F0502020204030204" pitchFamily="34" charset="0"/>
              </a:rPr>
              <a:t>ayşe</a:t>
            </a:r>
            <a:r>
              <a:rPr lang="tr-TR" sz="1800" b="1" i="1" dirty="0">
                <a:solidFill>
                  <a:srgbClr val="C00000"/>
                </a:solidFill>
                <a:latin typeface="Calibri" panose="020F0502020204030204" pitchFamily="34" charset="0"/>
              </a:rPr>
              <a:t> </a:t>
            </a:r>
            <a:r>
              <a:rPr lang="tr-TR" sz="1800" b="1" i="1" dirty="0" smtClean="0">
                <a:solidFill>
                  <a:srgbClr val="C00000"/>
                </a:solidFill>
                <a:latin typeface="Calibri" panose="020F0502020204030204" pitchFamily="34" charset="0"/>
              </a:rPr>
              <a:t>öner FEBO</a:t>
            </a:r>
            <a:endParaRPr lang="tr-TR" sz="1800" b="1" i="1" dirty="0">
              <a:solidFill>
                <a:srgbClr val="C00000"/>
              </a:solidFill>
              <a:latin typeface="Calibri" panose="020F0502020204030204" pitchFamily="34" charset="0"/>
            </a:endParaRPr>
          </a:p>
          <a:p>
            <a:r>
              <a:rPr lang="tr-TR" sz="1800" b="1" i="1" dirty="0">
                <a:solidFill>
                  <a:srgbClr val="C00000"/>
                </a:solidFill>
                <a:latin typeface="Calibri" panose="020F0502020204030204" pitchFamily="34" charset="0"/>
              </a:rPr>
              <a:t>KAYSERİ ACIBADEM </a:t>
            </a:r>
            <a:r>
              <a:rPr lang="tr-TR" sz="1800" b="1" i="1" dirty="0" smtClean="0">
                <a:solidFill>
                  <a:srgbClr val="C00000"/>
                </a:solidFill>
                <a:latin typeface="Calibri" panose="020F0502020204030204" pitchFamily="34" charset="0"/>
              </a:rPr>
              <a:t>HOSPİTAL</a:t>
            </a:r>
            <a:endParaRPr lang="tr-TR" sz="1800" b="1" i="1" dirty="0">
              <a:solidFill>
                <a:srgbClr val="C00000"/>
              </a:solidFill>
              <a:latin typeface="Calibri" panose="020F0502020204030204" pitchFamily="34" charset="0"/>
            </a:endParaRPr>
          </a:p>
          <a:p>
            <a:endParaRPr lang="tr-TR" dirty="0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116059" y="1554974"/>
            <a:ext cx="4884873" cy="3017025"/>
          </a:xfrm>
          <a:prstGeom prst="rect">
            <a:avLst/>
          </a:prstGeom>
        </p:spPr>
      </p:pic>
      <p:pic>
        <p:nvPicPr>
          <p:cNvPr id="5" name="Picture 2" descr="C:\Users\bilge\Desktop\GENOM KÖK HÜCRE MERKEZİ\GENKÖK YENİ FOTOĞRAFLAR\IMG_042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382138" y="4359388"/>
            <a:ext cx="1699199" cy="2216424"/>
          </a:xfrm>
          <a:prstGeom prst="rect">
            <a:avLst/>
          </a:prstGeom>
          <a:ln>
            <a:solidFill>
              <a:schemeClr val="bg1"/>
            </a:solidFill>
          </a:ln>
        </p:spPr>
      </p:pic>
      <p:pic>
        <p:nvPicPr>
          <p:cNvPr id="6" name="Picture 6" descr="cell-scope2tr-JACJ-KR_147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45111" y="4359388"/>
            <a:ext cx="2035202" cy="2216424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44087" y="4359388"/>
            <a:ext cx="2106838" cy="2216424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063685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endParaRPr lang="tr-TR" dirty="0" smtClean="0"/>
          </a:p>
          <a:p>
            <a:endParaRPr lang="tr-TR" dirty="0" smtClean="0"/>
          </a:p>
          <a:p>
            <a:r>
              <a:rPr lang="tr-TR" dirty="0"/>
              <a:t> </a:t>
            </a:r>
          </a:p>
          <a:p>
            <a:endParaRPr lang="tr-TR" dirty="0"/>
          </a:p>
          <a:p>
            <a:endParaRPr lang="tr-TR" dirty="0"/>
          </a:p>
        </p:txBody>
      </p:sp>
      <p:sp>
        <p:nvSpPr>
          <p:cNvPr id="6" name="Dikdörtgen 5"/>
          <p:cNvSpPr/>
          <p:nvPr/>
        </p:nvSpPr>
        <p:spPr>
          <a:xfrm>
            <a:off x="913774" y="2367092"/>
            <a:ext cx="10523049" cy="42303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3300"/>
              </a:lnSpc>
              <a:spcAft>
                <a:spcPts val="0"/>
              </a:spcAft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tr-TR" dirty="0" err="1" smtClean="0">
                <a:solidFill>
                  <a:srgbClr val="22222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</a:t>
            </a:r>
            <a:r>
              <a:rPr lang="tr-TR" dirty="0" smtClean="0">
                <a:solidFill>
                  <a:srgbClr val="22222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 err="1" smtClean="0">
                <a:solidFill>
                  <a:srgbClr val="22222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this</a:t>
            </a:r>
            <a:r>
              <a:rPr lang="tr-TR" dirty="0" smtClean="0">
                <a:solidFill>
                  <a:srgbClr val="22222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 err="1" smtClean="0">
                <a:solidFill>
                  <a:srgbClr val="22222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study</a:t>
            </a:r>
            <a:r>
              <a:rPr lang="tr-TR" dirty="0" smtClean="0">
                <a:solidFill>
                  <a:srgbClr val="22222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tr-TR" dirty="0" err="1" smtClean="0">
                <a:solidFill>
                  <a:srgbClr val="22222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we</a:t>
            </a:r>
            <a:r>
              <a:rPr lang="tr-TR" dirty="0" smtClean="0">
                <a:solidFill>
                  <a:srgbClr val="22222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 err="1" smtClean="0">
                <a:solidFill>
                  <a:srgbClr val="22222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use</a:t>
            </a:r>
            <a:r>
              <a:rPr lang="tr-TR" dirty="0" smtClean="0">
                <a:solidFill>
                  <a:srgbClr val="22222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 err="1" smtClean="0">
                <a:solidFill>
                  <a:srgbClr val="22222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Limoli</a:t>
            </a:r>
            <a:r>
              <a:rPr lang="tr-TR" dirty="0" smtClean="0">
                <a:solidFill>
                  <a:srgbClr val="22222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 err="1" smtClean="0">
                <a:solidFill>
                  <a:srgbClr val="22222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retinal</a:t>
            </a:r>
            <a:r>
              <a:rPr lang="tr-TR" dirty="0" smtClean="0">
                <a:solidFill>
                  <a:srgbClr val="22222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 err="1" smtClean="0">
                <a:solidFill>
                  <a:srgbClr val="22222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restoration</a:t>
            </a:r>
            <a:r>
              <a:rPr lang="tr-TR" dirty="0" smtClean="0">
                <a:solidFill>
                  <a:srgbClr val="22222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 err="1" smtClean="0">
                <a:solidFill>
                  <a:srgbClr val="22222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technique</a:t>
            </a:r>
            <a:r>
              <a:rPr lang="tr-TR" dirty="0">
                <a:solidFill>
                  <a:srgbClr val="222222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 smtClean="0">
                <a:solidFill>
                  <a:srgbClr val="22222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as a </a:t>
            </a:r>
            <a:r>
              <a:rPr lang="tr-TR" dirty="0" err="1" smtClean="0">
                <a:solidFill>
                  <a:srgbClr val="22222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stem</a:t>
            </a:r>
            <a:r>
              <a:rPr lang="tr-TR" dirty="0" smtClean="0">
                <a:solidFill>
                  <a:srgbClr val="22222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 err="1" smtClean="0">
                <a:solidFill>
                  <a:srgbClr val="22222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cell</a:t>
            </a:r>
            <a:r>
              <a:rPr lang="tr-TR" dirty="0" smtClean="0">
                <a:solidFill>
                  <a:srgbClr val="22222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 err="1" smtClean="0">
                <a:solidFill>
                  <a:srgbClr val="22222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implantation</a:t>
            </a:r>
            <a:r>
              <a:rPr lang="tr-TR" dirty="0" smtClean="0">
                <a:solidFill>
                  <a:srgbClr val="22222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 err="1" smtClean="0">
                <a:solidFill>
                  <a:srgbClr val="22222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technique</a:t>
            </a:r>
            <a:r>
              <a:rPr lang="tr-TR" dirty="0" smtClean="0">
                <a:solidFill>
                  <a:srgbClr val="22222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 err="1" smtClean="0">
                <a:solidFill>
                  <a:srgbClr val="22222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without</a:t>
            </a:r>
            <a:r>
              <a:rPr lang="tr-TR" dirty="0" smtClean="0">
                <a:solidFill>
                  <a:srgbClr val="22222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 err="1" smtClean="0">
                <a:solidFill>
                  <a:srgbClr val="22222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ocular</a:t>
            </a:r>
            <a:r>
              <a:rPr lang="tr-TR" dirty="0" smtClean="0">
                <a:solidFill>
                  <a:srgbClr val="22222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 err="1" smtClean="0">
                <a:solidFill>
                  <a:srgbClr val="22222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complication</a:t>
            </a:r>
            <a:r>
              <a:rPr lang="tr-TR" dirty="0" smtClean="0">
                <a:solidFill>
                  <a:srgbClr val="22222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 err="1" smtClean="0">
                <a:solidFill>
                  <a:srgbClr val="22222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and</a:t>
            </a:r>
            <a:r>
              <a:rPr lang="tr-TR" dirty="0" smtClean="0">
                <a:solidFill>
                  <a:srgbClr val="22222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 err="1" smtClean="0">
                <a:solidFill>
                  <a:srgbClr val="22222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we</a:t>
            </a:r>
            <a:r>
              <a:rPr lang="tr-TR" dirty="0" smtClean="0">
                <a:solidFill>
                  <a:srgbClr val="22222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 err="1" smtClean="0">
                <a:solidFill>
                  <a:srgbClr val="22222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found</a:t>
            </a:r>
            <a:r>
              <a:rPr lang="tr-TR" dirty="0" smtClean="0">
                <a:solidFill>
                  <a:srgbClr val="22222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an </a:t>
            </a:r>
            <a:r>
              <a:rPr lang="tr-TR" dirty="0" err="1" smtClean="0">
                <a:solidFill>
                  <a:srgbClr val="22222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improvement</a:t>
            </a:r>
            <a:r>
              <a:rPr lang="tr-TR" dirty="0" smtClean="0">
                <a:solidFill>
                  <a:srgbClr val="22222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in </a:t>
            </a:r>
            <a:r>
              <a:rPr lang="tr-TR" dirty="0" err="1" smtClean="0">
                <a:solidFill>
                  <a:srgbClr val="22222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visual</a:t>
            </a:r>
            <a:r>
              <a:rPr lang="tr-TR" dirty="0" smtClean="0">
                <a:solidFill>
                  <a:srgbClr val="22222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 err="1" smtClean="0">
                <a:solidFill>
                  <a:srgbClr val="22222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performance</a:t>
            </a:r>
            <a:r>
              <a:rPr lang="tr-TR" dirty="0" smtClean="0">
                <a:solidFill>
                  <a:srgbClr val="22222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of </a:t>
            </a:r>
            <a:r>
              <a:rPr lang="tr-TR" dirty="0" err="1" smtClean="0">
                <a:solidFill>
                  <a:srgbClr val="22222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tr-TR" dirty="0" smtClean="0">
                <a:solidFill>
                  <a:srgbClr val="22222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 err="1" smtClean="0">
                <a:solidFill>
                  <a:srgbClr val="22222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treated</a:t>
            </a:r>
            <a:r>
              <a:rPr lang="tr-TR" dirty="0" smtClean="0">
                <a:solidFill>
                  <a:srgbClr val="22222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 err="1" smtClean="0">
                <a:solidFill>
                  <a:srgbClr val="22222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eyes</a:t>
            </a:r>
            <a:r>
              <a:rPr lang="tr-TR" dirty="0" smtClean="0">
                <a:solidFill>
                  <a:srgbClr val="22222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at 6 </a:t>
            </a:r>
            <a:r>
              <a:rPr lang="tr-TR" dirty="0" err="1" smtClean="0">
                <a:solidFill>
                  <a:srgbClr val="22222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months</a:t>
            </a:r>
            <a:r>
              <a:rPr lang="tr-TR" dirty="0" smtClean="0">
                <a:solidFill>
                  <a:srgbClr val="22222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 err="1" smtClean="0">
                <a:solidFill>
                  <a:srgbClr val="22222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follow-up</a:t>
            </a:r>
            <a:r>
              <a:rPr lang="tr-TR" dirty="0" smtClean="0">
                <a:solidFill>
                  <a:srgbClr val="22222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ts val="3300"/>
              </a:lnSpc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endParaRPr lang="tr-TR" dirty="0">
              <a:solidFill>
                <a:srgbClr val="222222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ts val="3300"/>
              </a:lnSpc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tr-TR" dirty="0" err="1" smtClean="0">
                <a:latin typeface="Calibri" panose="020F0502020204030204" pitchFamily="34" charset="0"/>
              </a:rPr>
              <a:t>And</a:t>
            </a:r>
            <a:r>
              <a:rPr lang="tr-TR" dirty="0" smtClean="0">
                <a:latin typeface="Calibri" panose="020F0502020204030204" pitchFamily="34" charset="0"/>
              </a:rPr>
              <a:t> </a:t>
            </a:r>
            <a:r>
              <a:rPr lang="tr-TR" dirty="0" err="1" smtClean="0">
                <a:latin typeface="Calibri" panose="020F0502020204030204" pitchFamily="34" charset="0"/>
              </a:rPr>
              <a:t>also</a:t>
            </a:r>
            <a:r>
              <a:rPr lang="tr-TR" dirty="0" smtClean="0">
                <a:latin typeface="Calibri" panose="020F0502020204030204" pitchFamily="34" charset="0"/>
              </a:rPr>
              <a:t> </a:t>
            </a:r>
            <a:r>
              <a:rPr lang="tr-TR" dirty="0" err="1" smtClean="0">
                <a:latin typeface="Calibri" panose="020F0502020204030204" pitchFamily="34" charset="0"/>
              </a:rPr>
              <a:t>we</a:t>
            </a:r>
            <a:r>
              <a:rPr lang="tr-TR" dirty="0" smtClean="0">
                <a:latin typeface="Calibri" panose="020F0502020204030204" pitchFamily="34" charset="0"/>
              </a:rPr>
              <a:t> </a:t>
            </a:r>
            <a:r>
              <a:rPr lang="tr-TR" dirty="0" err="1" smtClean="0">
                <a:latin typeface="Calibri" panose="020F0502020204030204" pitchFamily="34" charset="0"/>
              </a:rPr>
              <a:t>use</a:t>
            </a:r>
            <a:r>
              <a:rPr lang="tr-TR" dirty="0" smtClean="0">
                <a:latin typeface="Calibri" panose="020F0502020204030204" pitchFamily="34" charset="0"/>
              </a:rPr>
              <a:t> </a:t>
            </a:r>
            <a:r>
              <a:rPr lang="tr-TR" dirty="0" err="1" smtClean="0">
                <a:latin typeface="Calibri" panose="020F0502020204030204" pitchFamily="34" charset="0"/>
              </a:rPr>
              <a:t>first</a:t>
            </a:r>
            <a:r>
              <a:rPr lang="tr-TR" dirty="0" smtClean="0">
                <a:latin typeface="Calibri" panose="020F0502020204030204" pitchFamily="34" charset="0"/>
              </a:rPr>
              <a:t> time </a:t>
            </a:r>
            <a:r>
              <a:rPr lang="tr-TR" dirty="0" err="1" smtClean="0">
                <a:latin typeface="Calibri" panose="020F0502020204030204" pitchFamily="34" charset="0"/>
              </a:rPr>
              <a:t>human</a:t>
            </a:r>
            <a:r>
              <a:rPr lang="tr-TR" dirty="0" smtClean="0">
                <a:latin typeface="Calibri" panose="020F0502020204030204" pitchFamily="34" charset="0"/>
              </a:rPr>
              <a:t> </a:t>
            </a:r>
            <a:r>
              <a:rPr lang="tr-TR" dirty="0" err="1">
                <a:latin typeface="Calibri" panose="020F0502020204030204" pitchFamily="34" charset="0"/>
              </a:rPr>
              <a:t>umbilical</a:t>
            </a:r>
            <a:r>
              <a:rPr lang="tr-TR" dirty="0">
                <a:latin typeface="Calibri" panose="020F0502020204030204" pitchFamily="34" charset="0"/>
              </a:rPr>
              <a:t> </a:t>
            </a:r>
            <a:r>
              <a:rPr lang="tr-TR" dirty="0" err="1" smtClean="0">
                <a:latin typeface="Calibri" panose="020F0502020204030204" pitchFamily="34" charset="0"/>
              </a:rPr>
              <a:t>cord-derived</a:t>
            </a:r>
            <a:r>
              <a:rPr lang="tr-TR" dirty="0" smtClean="0">
                <a:latin typeface="Calibri" panose="020F0502020204030204" pitchFamily="34" charset="0"/>
              </a:rPr>
              <a:t> </a:t>
            </a:r>
            <a:r>
              <a:rPr lang="tr-TR" dirty="0" err="1" smtClean="0">
                <a:latin typeface="Calibri" panose="020F0502020204030204" pitchFamily="34" charset="0"/>
              </a:rPr>
              <a:t>mesenchymal</a:t>
            </a:r>
            <a:r>
              <a:rPr lang="tr-TR" dirty="0" smtClean="0">
                <a:latin typeface="Calibri" panose="020F0502020204030204" pitchFamily="34" charset="0"/>
              </a:rPr>
              <a:t> </a:t>
            </a:r>
            <a:r>
              <a:rPr lang="tr-TR" dirty="0" err="1" smtClean="0">
                <a:latin typeface="Calibri" panose="020F0502020204030204" pitchFamily="34" charset="0"/>
              </a:rPr>
              <a:t>stem</a:t>
            </a:r>
            <a:r>
              <a:rPr lang="tr-TR" dirty="0" smtClean="0">
                <a:latin typeface="Calibri" panose="020F0502020204030204" pitchFamily="34" charset="0"/>
              </a:rPr>
              <a:t> </a:t>
            </a:r>
            <a:r>
              <a:rPr lang="tr-TR" dirty="0" err="1" smtClean="0">
                <a:latin typeface="Calibri" panose="020F0502020204030204" pitchFamily="34" charset="0"/>
              </a:rPr>
              <a:t>cells</a:t>
            </a:r>
            <a:r>
              <a:rPr lang="tr-TR" dirty="0" smtClean="0">
                <a:latin typeface="Calibri" panose="020F0502020204030204" pitchFamily="34" charset="0"/>
              </a:rPr>
              <a:t> (MSC) </a:t>
            </a:r>
            <a:r>
              <a:rPr lang="tr-TR" dirty="0" err="1" smtClean="0">
                <a:latin typeface="Calibri" panose="020F0502020204030204" pitchFamily="34" charset="0"/>
              </a:rPr>
              <a:t>which</a:t>
            </a:r>
            <a:r>
              <a:rPr lang="tr-TR" dirty="0" smtClean="0">
                <a:latin typeface="Calibri" panose="020F0502020204030204" pitchFamily="34" charset="0"/>
              </a:rPr>
              <a:t> is </a:t>
            </a:r>
            <a:r>
              <a:rPr lang="tr-TR" dirty="0" err="1">
                <a:latin typeface="Calibri" panose="020F0502020204030204" pitchFamily="34" charset="0"/>
              </a:rPr>
              <a:t>widely</a:t>
            </a:r>
            <a:r>
              <a:rPr lang="tr-TR" dirty="0">
                <a:latin typeface="Calibri" panose="020F0502020204030204" pitchFamily="34" charset="0"/>
              </a:rPr>
              <a:t> </a:t>
            </a:r>
            <a:r>
              <a:rPr lang="tr-TR" dirty="0" err="1">
                <a:latin typeface="Calibri" panose="020F0502020204030204" pitchFamily="34" charset="0"/>
              </a:rPr>
              <a:t>used</a:t>
            </a:r>
            <a:r>
              <a:rPr lang="tr-TR" dirty="0">
                <a:latin typeface="Calibri" panose="020F0502020204030204" pitchFamily="34" charset="0"/>
              </a:rPr>
              <a:t> as a </a:t>
            </a:r>
            <a:r>
              <a:rPr lang="tr-TR" dirty="0" err="1">
                <a:latin typeface="Calibri" panose="020F0502020204030204" pitchFamily="34" charset="0"/>
              </a:rPr>
              <a:t>rich</a:t>
            </a:r>
            <a:r>
              <a:rPr lang="tr-TR" dirty="0">
                <a:latin typeface="Calibri" panose="020F0502020204030204" pitchFamily="34" charset="0"/>
              </a:rPr>
              <a:t> </a:t>
            </a:r>
            <a:r>
              <a:rPr lang="tr-TR" dirty="0" err="1">
                <a:latin typeface="Calibri" panose="020F0502020204030204" pitchFamily="34" charset="0"/>
              </a:rPr>
              <a:t>and</a:t>
            </a:r>
            <a:r>
              <a:rPr lang="tr-TR" dirty="0">
                <a:latin typeface="Calibri" panose="020F0502020204030204" pitchFamily="34" charset="0"/>
              </a:rPr>
              <a:t> </a:t>
            </a:r>
            <a:r>
              <a:rPr lang="tr-TR" dirty="0" err="1">
                <a:latin typeface="Calibri" panose="020F0502020204030204" pitchFamily="34" charset="0"/>
              </a:rPr>
              <a:t>ethically</a:t>
            </a:r>
            <a:r>
              <a:rPr lang="tr-TR" dirty="0">
                <a:latin typeface="Calibri" panose="020F0502020204030204" pitchFamily="34" charset="0"/>
              </a:rPr>
              <a:t> </a:t>
            </a:r>
            <a:r>
              <a:rPr lang="tr-TR" dirty="0" err="1">
                <a:latin typeface="Calibri" panose="020F0502020204030204" pitchFamily="34" charset="0"/>
              </a:rPr>
              <a:t>acceptable</a:t>
            </a:r>
            <a:r>
              <a:rPr lang="tr-TR" dirty="0">
                <a:latin typeface="Calibri" panose="020F0502020204030204" pitchFamily="34" charset="0"/>
              </a:rPr>
              <a:t> </a:t>
            </a:r>
            <a:r>
              <a:rPr lang="tr-TR" dirty="0" err="1">
                <a:latin typeface="Calibri" panose="020F0502020204030204" pitchFamily="34" charset="0"/>
              </a:rPr>
              <a:t>stem</a:t>
            </a:r>
            <a:r>
              <a:rPr lang="tr-TR" dirty="0">
                <a:latin typeface="Calibri" panose="020F0502020204030204" pitchFamily="34" charset="0"/>
              </a:rPr>
              <a:t> </a:t>
            </a:r>
            <a:r>
              <a:rPr lang="tr-TR" dirty="0" err="1">
                <a:latin typeface="Calibri" panose="020F0502020204030204" pitchFamily="34" charset="0"/>
              </a:rPr>
              <a:t>cell</a:t>
            </a:r>
            <a:r>
              <a:rPr lang="tr-TR" dirty="0">
                <a:latin typeface="Calibri" panose="020F0502020204030204" pitchFamily="34" charset="0"/>
              </a:rPr>
              <a:t> </a:t>
            </a:r>
            <a:r>
              <a:rPr lang="tr-TR" dirty="0" err="1">
                <a:latin typeface="Calibri" panose="020F0502020204030204" pitchFamily="34" charset="0"/>
              </a:rPr>
              <a:t>source</a:t>
            </a:r>
            <a:r>
              <a:rPr lang="tr-TR" dirty="0">
                <a:latin typeface="Calibri" panose="020F0502020204030204" pitchFamily="34" charset="0"/>
              </a:rPr>
              <a:t> </a:t>
            </a:r>
          </a:p>
          <a:p>
            <a:pPr>
              <a:lnSpc>
                <a:spcPts val="3300"/>
              </a:lnSpc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endParaRPr lang="tr-TR" dirty="0">
              <a:latin typeface="Calibri" panose="020F0502020204030204" pitchFamily="34" charset="0"/>
            </a:endParaRPr>
          </a:p>
          <a:p>
            <a:pPr>
              <a:lnSpc>
                <a:spcPts val="3300"/>
              </a:lnSpc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tr-TR" dirty="0" err="1" smtClean="0">
                <a:latin typeface="Calibri" panose="020F0502020204030204" pitchFamily="34" charset="0"/>
              </a:rPr>
              <a:t>It</a:t>
            </a:r>
            <a:r>
              <a:rPr lang="tr-TR" dirty="0" smtClean="0">
                <a:latin typeface="Calibri" panose="020F0502020204030204" pitchFamily="34" charset="0"/>
              </a:rPr>
              <a:t> </a:t>
            </a:r>
            <a:r>
              <a:rPr lang="tr-TR" dirty="0">
                <a:latin typeface="Calibri" panose="020F0502020204030204" pitchFamily="34" charset="0"/>
              </a:rPr>
              <a:t>is </a:t>
            </a:r>
            <a:r>
              <a:rPr lang="tr-TR" dirty="0" err="1">
                <a:latin typeface="Calibri" panose="020F0502020204030204" pitchFamily="34" charset="0"/>
              </a:rPr>
              <a:t>known</a:t>
            </a:r>
            <a:r>
              <a:rPr lang="tr-TR" dirty="0">
                <a:latin typeface="Calibri" panose="020F0502020204030204" pitchFamily="34" charset="0"/>
              </a:rPr>
              <a:t> </a:t>
            </a:r>
            <a:r>
              <a:rPr lang="tr-TR" dirty="0" err="1">
                <a:latin typeface="Calibri" panose="020F0502020204030204" pitchFamily="34" charset="0"/>
              </a:rPr>
              <a:t>to</a:t>
            </a:r>
            <a:r>
              <a:rPr lang="tr-TR" dirty="0">
                <a:latin typeface="Calibri" panose="020F0502020204030204" pitchFamily="34" charset="0"/>
              </a:rPr>
              <a:t> </a:t>
            </a:r>
            <a:r>
              <a:rPr lang="tr-TR" dirty="0" err="1">
                <a:latin typeface="Calibri" panose="020F0502020204030204" pitchFamily="34" charset="0"/>
              </a:rPr>
              <a:t>have</a:t>
            </a:r>
            <a:r>
              <a:rPr lang="tr-TR" dirty="0">
                <a:latin typeface="Calibri" panose="020F0502020204030204" pitchFamily="34" charset="0"/>
              </a:rPr>
              <a:t> </a:t>
            </a:r>
            <a:r>
              <a:rPr lang="tr-TR" dirty="0" err="1">
                <a:latin typeface="Calibri" panose="020F0502020204030204" pitchFamily="34" charset="0"/>
              </a:rPr>
              <a:t>higher</a:t>
            </a:r>
            <a:r>
              <a:rPr lang="tr-TR" dirty="0">
                <a:latin typeface="Calibri" panose="020F0502020204030204" pitchFamily="34" charset="0"/>
              </a:rPr>
              <a:t> </a:t>
            </a:r>
            <a:r>
              <a:rPr lang="tr-TR" dirty="0" err="1">
                <a:latin typeface="Calibri" panose="020F0502020204030204" pitchFamily="34" charset="0"/>
              </a:rPr>
              <a:t>proliferative</a:t>
            </a:r>
            <a:r>
              <a:rPr lang="tr-TR" dirty="0">
                <a:latin typeface="Calibri" panose="020F0502020204030204" pitchFamily="34" charset="0"/>
              </a:rPr>
              <a:t> </a:t>
            </a:r>
            <a:r>
              <a:rPr lang="tr-TR" dirty="0" err="1">
                <a:latin typeface="Calibri" panose="020F0502020204030204" pitchFamily="34" charset="0"/>
              </a:rPr>
              <a:t>potential</a:t>
            </a:r>
            <a:r>
              <a:rPr lang="tr-TR" dirty="0">
                <a:latin typeface="Calibri" panose="020F0502020204030204" pitchFamily="34" charset="0"/>
              </a:rPr>
              <a:t> </a:t>
            </a:r>
            <a:r>
              <a:rPr lang="tr-TR" dirty="0" err="1">
                <a:latin typeface="Calibri" panose="020F0502020204030204" pitchFamily="34" charset="0"/>
              </a:rPr>
              <a:t>than</a:t>
            </a:r>
            <a:r>
              <a:rPr lang="tr-TR" dirty="0">
                <a:latin typeface="Calibri" panose="020F0502020204030204" pitchFamily="34" charset="0"/>
              </a:rPr>
              <a:t> </a:t>
            </a:r>
            <a:r>
              <a:rPr lang="tr-TR" dirty="0" err="1">
                <a:latin typeface="Calibri" panose="020F0502020204030204" pitchFamily="34" charset="0"/>
              </a:rPr>
              <a:t>other</a:t>
            </a:r>
            <a:r>
              <a:rPr lang="tr-TR" dirty="0">
                <a:latin typeface="Calibri" panose="020F0502020204030204" pitchFamily="34" charset="0"/>
              </a:rPr>
              <a:t> MSC </a:t>
            </a:r>
            <a:r>
              <a:rPr lang="tr-TR" dirty="0" err="1">
                <a:latin typeface="Calibri" panose="020F0502020204030204" pitchFamily="34" charset="0"/>
              </a:rPr>
              <a:t>sources</a:t>
            </a:r>
            <a:r>
              <a:rPr lang="tr-TR" dirty="0">
                <a:latin typeface="Calibri" panose="020F0502020204030204" pitchFamily="34" charset="0"/>
              </a:rPr>
              <a:t> </a:t>
            </a:r>
            <a:r>
              <a:rPr lang="tr-TR" dirty="0" err="1">
                <a:latin typeface="Calibri" panose="020F0502020204030204" pitchFamily="34" charset="0"/>
              </a:rPr>
              <a:t>such</a:t>
            </a:r>
            <a:r>
              <a:rPr lang="tr-TR" dirty="0">
                <a:latin typeface="Calibri" panose="020F0502020204030204" pitchFamily="34" charset="0"/>
              </a:rPr>
              <a:t> as bone </a:t>
            </a:r>
            <a:r>
              <a:rPr lang="tr-TR" dirty="0" err="1">
                <a:latin typeface="Calibri" panose="020F0502020204030204" pitchFamily="34" charset="0"/>
              </a:rPr>
              <a:t>marrow</a:t>
            </a:r>
            <a:r>
              <a:rPr lang="tr-TR" dirty="0">
                <a:latin typeface="Calibri" panose="020F0502020204030204" pitchFamily="34" charset="0"/>
              </a:rPr>
              <a:t> </a:t>
            </a:r>
            <a:r>
              <a:rPr lang="tr-TR" dirty="0" err="1">
                <a:latin typeface="Calibri" panose="020F0502020204030204" pitchFamily="34" charset="0"/>
              </a:rPr>
              <a:t>and</a:t>
            </a:r>
            <a:r>
              <a:rPr lang="tr-TR" dirty="0">
                <a:latin typeface="Calibri" panose="020F0502020204030204" pitchFamily="34" charset="0"/>
              </a:rPr>
              <a:t> </a:t>
            </a:r>
            <a:r>
              <a:rPr lang="tr-TR" dirty="0" err="1">
                <a:latin typeface="Calibri" panose="020F0502020204030204" pitchFamily="34" charset="0"/>
              </a:rPr>
              <a:t>adipose</a:t>
            </a:r>
            <a:r>
              <a:rPr lang="tr-TR" dirty="0">
                <a:latin typeface="Calibri" panose="020F0502020204030204" pitchFamily="34" charset="0"/>
              </a:rPr>
              <a:t> </a:t>
            </a:r>
            <a:r>
              <a:rPr lang="tr-TR" dirty="0" err="1">
                <a:latin typeface="Calibri" panose="020F0502020204030204" pitchFamily="34" charset="0"/>
              </a:rPr>
              <a:t>tissue</a:t>
            </a:r>
            <a:r>
              <a:rPr lang="tr-TR" dirty="0">
                <a:latin typeface="Calibri" panose="020F0502020204030204" pitchFamily="34" charset="0"/>
              </a:rPr>
              <a:t>.</a:t>
            </a:r>
          </a:p>
          <a:p>
            <a:pPr>
              <a:lnSpc>
                <a:spcPts val="3300"/>
              </a:lnSpc>
              <a:spcAft>
                <a:spcPts val="0"/>
              </a:spcAft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endParaRPr lang="tr-TR" sz="12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tr-TR" sz="20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tr-TR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Altbilgi Yer Tutucusu 6"/>
          <p:cNvSpPr>
            <a:spLocks noGrp="1"/>
          </p:cNvSpPr>
          <p:nvPr>
            <p:ph type="ftr" sz="quarter" idx="11"/>
          </p:nvPr>
        </p:nvSpPr>
        <p:spPr>
          <a:xfrm>
            <a:off x="5459104" y="5883275"/>
            <a:ext cx="6400800" cy="1131674"/>
          </a:xfrm>
        </p:spPr>
        <p:txBody>
          <a:bodyPr/>
          <a:lstStyle/>
          <a:p>
            <a:r>
              <a:rPr lang="tr-TR" sz="1400" dirty="0">
                <a:solidFill>
                  <a:srgbClr val="FF0000"/>
                </a:solidFill>
                <a:latin typeface="Calibri" panose="020F0502020204030204" pitchFamily="34" charset="0"/>
              </a:rPr>
              <a:t>*</a:t>
            </a:r>
            <a:r>
              <a:rPr lang="tr-TR" sz="1400" dirty="0" err="1">
                <a:solidFill>
                  <a:srgbClr val="FF0000"/>
                </a:solidFill>
                <a:latin typeface="Calibri" panose="020F0502020204030204" pitchFamily="34" charset="0"/>
              </a:rPr>
              <a:t>Li</a:t>
            </a:r>
            <a:r>
              <a:rPr lang="tr-TR" sz="1400" dirty="0">
                <a:solidFill>
                  <a:srgbClr val="FF0000"/>
                </a:solidFill>
                <a:latin typeface="Calibri" panose="020F0502020204030204" pitchFamily="34" charset="0"/>
              </a:rPr>
              <a:t> T et al. </a:t>
            </a:r>
            <a:r>
              <a:rPr lang="tr-TR" sz="1400" u="sng" dirty="0">
                <a:solidFill>
                  <a:srgbClr val="FF0000"/>
                </a:solidFill>
                <a:latin typeface="Calibri" panose="020F0502020204030204" pitchFamily="34" charset="0"/>
              </a:rPr>
              <a:t>Human </a:t>
            </a:r>
            <a:r>
              <a:rPr lang="tr-TR" sz="1400" u="sng" dirty="0" err="1">
                <a:solidFill>
                  <a:srgbClr val="FF0000"/>
                </a:solidFill>
                <a:latin typeface="Calibri" panose="020F0502020204030204" pitchFamily="34" charset="0"/>
              </a:rPr>
              <a:t>umbilical</a:t>
            </a:r>
            <a:r>
              <a:rPr lang="tr-TR" sz="1400" u="sng" dirty="0">
                <a:solidFill>
                  <a:srgbClr val="FF0000"/>
                </a:solidFill>
                <a:latin typeface="Calibri" panose="020F0502020204030204" pitchFamily="34" charset="0"/>
              </a:rPr>
              <a:t> </a:t>
            </a:r>
            <a:r>
              <a:rPr lang="tr-TR" sz="1400" u="sng" dirty="0" err="1">
                <a:solidFill>
                  <a:srgbClr val="FF0000"/>
                </a:solidFill>
                <a:latin typeface="Calibri" panose="020F0502020204030204" pitchFamily="34" charset="0"/>
              </a:rPr>
              <a:t>cord</a:t>
            </a:r>
            <a:r>
              <a:rPr lang="tr-TR" sz="1400" u="sng" dirty="0">
                <a:solidFill>
                  <a:srgbClr val="FF0000"/>
                </a:solidFill>
                <a:latin typeface="Calibri" panose="020F0502020204030204" pitchFamily="34" charset="0"/>
              </a:rPr>
              <a:t> </a:t>
            </a:r>
            <a:r>
              <a:rPr lang="tr-TR" sz="1400" u="sng" dirty="0" err="1">
                <a:solidFill>
                  <a:srgbClr val="FF0000"/>
                </a:solidFill>
                <a:latin typeface="Calibri" panose="020F0502020204030204" pitchFamily="34" charset="0"/>
              </a:rPr>
              <a:t>mesenchymal</a:t>
            </a:r>
            <a:r>
              <a:rPr lang="tr-TR" sz="1400" u="sng" dirty="0">
                <a:solidFill>
                  <a:srgbClr val="FF0000"/>
                </a:solidFill>
                <a:latin typeface="Calibri" panose="020F0502020204030204" pitchFamily="34" charset="0"/>
              </a:rPr>
              <a:t> </a:t>
            </a:r>
            <a:r>
              <a:rPr lang="tr-TR" sz="1400" u="sng" dirty="0" err="1">
                <a:solidFill>
                  <a:srgbClr val="FF0000"/>
                </a:solidFill>
                <a:latin typeface="Calibri" panose="020F0502020204030204" pitchFamily="34" charset="0"/>
              </a:rPr>
              <a:t>stem</a:t>
            </a:r>
            <a:r>
              <a:rPr lang="tr-TR" sz="1400" u="sng" dirty="0">
                <a:solidFill>
                  <a:srgbClr val="FF0000"/>
                </a:solidFill>
                <a:latin typeface="Calibri" panose="020F0502020204030204" pitchFamily="34" charset="0"/>
              </a:rPr>
              <a:t> </a:t>
            </a:r>
            <a:r>
              <a:rPr lang="tr-TR" sz="1400" u="sng" dirty="0" err="1">
                <a:solidFill>
                  <a:srgbClr val="FF0000"/>
                </a:solidFill>
                <a:latin typeface="Calibri" panose="020F0502020204030204" pitchFamily="34" charset="0"/>
              </a:rPr>
              <a:t>cells</a:t>
            </a:r>
            <a:r>
              <a:rPr lang="tr-TR" sz="1400" u="sng" dirty="0">
                <a:solidFill>
                  <a:srgbClr val="FF0000"/>
                </a:solidFill>
                <a:latin typeface="Calibri" panose="020F0502020204030204" pitchFamily="34" charset="0"/>
              </a:rPr>
              <a:t>: an </a:t>
            </a:r>
            <a:r>
              <a:rPr lang="tr-TR" sz="1400" u="sng" dirty="0" err="1">
                <a:solidFill>
                  <a:srgbClr val="FF0000"/>
                </a:solidFill>
                <a:latin typeface="Calibri" panose="020F0502020204030204" pitchFamily="34" charset="0"/>
              </a:rPr>
              <a:t>overview</a:t>
            </a:r>
            <a:r>
              <a:rPr lang="tr-TR" sz="1400" u="sng" dirty="0">
                <a:solidFill>
                  <a:srgbClr val="FF0000"/>
                </a:solidFill>
                <a:latin typeface="Calibri" panose="020F0502020204030204" pitchFamily="34" charset="0"/>
              </a:rPr>
              <a:t> of </a:t>
            </a:r>
            <a:r>
              <a:rPr lang="tr-TR" sz="1400" u="sng" dirty="0" err="1">
                <a:solidFill>
                  <a:srgbClr val="FF0000"/>
                </a:solidFill>
                <a:latin typeface="Calibri" panose="020F0502020204030204" pitchFamily="34" charset="0"/>
              </a:rPr>
              <a:t>their</a:t>
            </a:r>
            <a:r>
              <a:rPr lang="tr-TR" sz="1400" u="sng" dirty="0">
                <a:solidFill>
                  <a:srgbClr val="FF0000"/>
                </a:solidFill>
                <a:latin typeface="Calibri" panose="020F0502020204030204" pitchFamily="34" charset="0"/>
              </a:rPr>
              <a:t> </a:t>
            </a:r>
            <a:r>
              <a:rPr lang="tr-TR" sz="1400" u="sng" dirty="0" err="1">
                <a:solidFill>
                  <a:srgbClr val="FF0000"/>
                </a:solidFill>
                <a:latin typeface="Calibri" panose="020F0502020204030204" pitchFamily="34" charset="0"/>
              </a:rPr>
              <a:t>potential</a:t>
            </a:r>
            <a:r>
              <a:rPr lang="tr-TR" sz="1400" u="sng" dirty="0">
                <a:solidFill>
                  <a:srgbClr val="FF0000"/>
                </a:solidFill>
                <a:latin typeface="Calibri" panose="020F0502020204030204" pitchFamily="34" charset="0"/>
              </a:rPr>
              <a:t> in </a:t>
            </a:r>
            <a:r>
              <a:rPr lang="tr-TR" sz="1400" u="sng" dirty="0" err="1">
                <a:solidFill>
                  <a:srgbClr val="FF0000"/>
                </a:solidFill>
                <a:latin typeface="Calibri" panose="020F0502020204030204" pitchFamily="34" charset="0"/>
              </a:rPr>
              <a:t>cell-based</a:t>
            </a:r>
            <a:r>
              <a:rPr lang="tr-TR" sz="1400" u="sng" dirty="0">
                <a:solidFill>
                  <a:srgbClr val="FF0000"/>
                </a:solidFill>
                <a:latin typeface="Calibri" panose="020F0502020204030204" pitchFamily="34" charset="0"/>
              </a:rPr>
              <a:t> </a:t>
            </a:r>
            <a:r>
              <a:rPr lang="tr-TR" sz="1400" u="sng" dirty="0" err="1" smtClean="0">
                <a:solidFill>
                  <a:srgbClr val="FF0000"/>
                </a:solidFill>
                <a:latin typeface="Calibri" panose="020F0502020204030204" pitchFamily="34" charset="0"/>
              </a:rPr>
              <a:t>therapy</a:t>
            </a:r>
            <a:r>
              <a:rPr lang="tr-TR" sz="1400" u="sng" dirty="0" smtClean="0">
                <a:solidFill>
                  <a:srgbClr val="FF0000"/>
                </a:solidFill>
                <a:latin typeface="Calibri" panose="020F0502020204030204" pitchFamily="34" charset="0"/>
              </a:rPr>
              <a:t>.</a:t>
            </a:r>
            <a:r>
              <a:rPr lang="tr-TR" sz="1400" dirty="0">
                <a:solidFill>
                  <a:srgbClr val="FF0000"/>
                </a:solidFill>
                <a:latin typeface="Calibri" panose="020F0502020204030204" pitchFamily="34" charset="0"/>
              </a:rPr>
              <a:t> </a:t>
            </a:r>
            <a:r>
              <a:rPr lang="tr-TR" sz="1400" dirty="0" err="1" smtClean="0">
                <a:solidFill>
                  <a:srgbClr val="FF0000"/>
                </a:solidFill>
                <a:latin typeface="Calibri" panose="020F0502020204030204" pitchFamily="34" charset="0"/>
              </a:rPr>
              <a:t>Expert</a:t>
            </a:r>
            <a:r>
              <a:rPr lang="tr-TR" sz="1400" dirty="0" smtClean="0">
                <a:solidFill>
                  <a:srgbClr val="FF0000"/>
                </a:solidFill>
                <a:latin typeface="Calibri" panose="020F0502020204030204" pitchFamily="34" charset="0"/>
              </a:rPr>
              <a:t> </a:t>
            </a:r>
            <a:r>
              <a:rPr lang="tr-TR" sz="1400" dirty="0" err="1">
                <a:solidFill>
                  <a:srgbClr val="FF0000"/>
                </a:solidFill>
                <a:latin typeface="Calibri" panose="020F0502020204030204" pitchFamily="34" charset="0"/>
              </a:rPr>
              <a:t>Opin</a:t>
            </a:r>
            <a:r>
              <a:rPr lang="tr-TR" sz="1400" dirty="0">
                <a:solidFill>
                  <a:srgbClr val="FF0000"/>
                </a:solidFill>
                <a:latin typeface="Calibri" panose="020F0502020204030204" pitchFamily="34" charset="0"/>
              </a:rPr>
              <a:t> </a:t>
            </a:r>
            <a:r>
              <a:rPr lang="tr-TR" sz="1400" dirty="0" err="1">
                <a:solidFill>
                  <a:srgbClr val="FF0000"/>
                </a:solidFill>
                <a:latin typeface="Calibri" panose="020F0502020204030204" pitchFamily="34" charset="0"/>
              </a:rPr>
              <a:t>Biol</a:t>
            </a:r>
            <a:r>
              <a:rPr lang="tr-TR" sz="1400" dirty="0">
                <a:solidFill>
                  <a:srgbClr val="FF0000"/>
                </a:solidFill>
                <a:latin typeface="Calibri" panose="020F0502020204030204" pitchFamily="34" charset="0"/>
              </a:rPr>
              <a:t> </a:t>
            </a:r>
            <a:r>
              <a:rPr lang="tr-TR" sz="1400" dirty="0" err="1">
                <a:solidFill>
                  <a:srgbClr val="FF0000"/>
                </a:solidFill>
                <a:latin typeface="Calibri" panose="020F0502020204030204" pitchFamily="34" charset="0"/>
              </a:rPr>
              <a:t>Ther</a:t>
            </a:r>
            <a:r>
              <a:rPr lang="tr-TR" sz="1400" dirty="0">
                <a:solidFill>
                  <a:srgbClr val="FF0000"/>
                </a:solidFill>
                <a:latin typeface="Calibri" panose="020F0502020204030204" pitchFamily="34" charset="0"/>
              </a:rPr>
              <a:t>. </a:t>
            </a:r>
            <a:r>
              <a:rPr lang="tr-TR" sz="1400" dirty="0" smtClean="0">
                <a:solidFill>
                  <a:srgbClr val="FF0000"/>
                </a:solidFill>
                <a:latin typeface="Calibri" panose="020F0502020204030204" pitchFamily="34" charset="0"/>
              </a:rPr>
              <a:t>2015</a:t>
            </a:r>
          </a:p>
          <a:p>
            <a:endParaRPr lang="tr-TR" sz="1400" dirty="0">
              <a:solidFill>
                <a:srgbClr val="FF0000"/>
              </a:solidFill>
              <a:latin typeface="Calibri" panose="020F0502020204030204" pitchFamily="34" charset="0"/>
            </a:endParaRPr>
          </a:p>
          <a:p>
            <a:r>
              <a:rPr lang="tr-TR" sz="1400" dirty="0" err="1">
                <a:solidFill>
                  <a:srgbClr val="FF0000"/>
                </a:solidFill>
                <a:latin typeface="Calibri" panose="020F0502020204030204" pitchFamily="34" charset="0"/>
              </a:rPr>
              <a:t>Russell</a:t>
            </a:r>
            <a:r>
              <a:rPr lang="tr-TR" sz="1400" dirty="0">
                <a:solidFill>
                  <a:srgbClr val="FF0000"/>
                </a:solidFill>
                <a:latin typeface="Calibri" panose="020F0502020204030204" pitchFamily="34" charset="0"/>
              </a:rPr>
              <a:t>, A. L., </a:t>
            </a:r>
            <a:r>
              <a:rPr lang="tr-TR" sz="1400" dirty="0" err="1">
                <a:solidFill>
                  <a:srgbClr val="FF0000"/>
                </a:solidFill>
                <a:latin typeface="Calibri" panose="020F0502020204030204" pitchFamily="34" charset="0"/>
              </a:rPr>
              <a:t>Lefavor</a:t>
            </a:r>
            <a:r>
              <a:rPr lang="tr-TR" sz="1400" dirty="0">
                <a:solidFill>
                  <a:srgbClr val="FF0000"/>
                </a:solidFill>
                <a:latin typeface="Calibri" panose="020F0502020204030204" pitchFamily="34" charset="0"/>
              </a:rPr>
              <a:t>, R., </a:t>
            </a:r>
            <a:r>
              <a:rPr lang="tr-TR" sz="1400" dirty="0" err="1">
                <a:solidFill>
                  <a:srgbClr val="FF0000"/>
                </a:solidFill>
                <a:latin typeface="Calibri" panose="020F0502020204030204" pitchFamily="34" charset="0"/>
              </a:rPr>
              <a:t>Durand</a:t>
            </a:r>
            <a:r>
              <a:rPr lang="tr-TR" sz="1400" dirty="0">
                <a:solidFill>
                  <a:srgbClr val="FF0000"/>
                </a:solidFill>
                <a:latin typeface="Calibri" panose="020F0502020204030204" pitchFamily="34" charset="0"/>
              </a:rPr>
              <a:t>, N., </a:t>
            </a:r>
            <a:r>
              <a:rPr lang="tr-TR" sz="1400" dirty="0" err="1">
                <a:solidFill>
                  <a:srgbClr val="FF0000"/>
                </a:solidFill>
                <a:latin typeface="Calibri" panose="020F0502020204030204" pitchFamily="34" charset="0"/>
              </a:rPr>
              <a:t>Glover</a:t>
            </a:r>
            <a:r>
              <a:rPr lang="tr-TR" sz="1400" dirty="0">
                <a:solidFill>
                  <a:srgbClr val="FF0000"/>
                </a:solidFill>
                <a:latin typeface="Calibri" panose="020F0502020204030204" pitchFamily="34" charset="0"/>
              </a:rPr>
              <a:t>, L., &amp; </a:t>
            </a:r>
            <a:r>
              <a:rPr lang="tr-TR" sz="1400" dirty="0" err="1">
                <a:solidFill>
                  <a:srgbClr val="FF0000"/>
                </a:solidFill>
                <a:latin typeface="Calibri" panose="020F0502020204030204" pitchFamily="34" charset="0"/>
              </a:rPr>
              <a:t>Zubair</a:t>
            </a:r>
            <a:r>
              <a:rPr lang="tr-TR" sz="1400" dirty="0">
                <a:solidFill>
                  <a:srgbClr val="FF0000"/>
                </a:solidFill>
                <a:latin typeface="Calibri" panose="020F0502020204030204" pitchFamily="34" charset="0"/>
              </a:rPr>
              <a:t>, A. C. </a:t>
            </a:r>
            <a:r>
              <a:rPr lang="tr-TR" sz="1400" dirty="0" smtClean="0">
                <a:solidFill>
                  <a:srgbClr val="FF0000"/>
                </a:solidFill>
                <a:latin typeface="Calibri" panose="020F0502020204030204" pitchFamily="34" charset="0"/>
              </a:rPr>
              <a:t> </a:t>
            </a:r>
            <a:r>
              <a:rPr lang="tr-TR" sz="1400" dirty="0" err="1">
                <a:solidFill>
                  <a:srgbClr val="FF0000"/>
                </a:solidFill>
                <a:latin typeface="Calibri" panose="020F0502020204030204" pitchFamily="34" charset="0"/>
              </a:rPr>
              <a:t>Modifiers</a:t>
            </a:r>
            <a:r>
              <a:rPr lang="tr-TR" sz="1400" dirty="0">
                <a:solidFill>
                  <a:srgbClr val="FF0000"/>
                </a:solidFill>
                <a:latin typeface="Calibri" panose="020F0502020204030204" pitchFamily="34" charset="0"/>
              </a:rPr>
              <a:t> of </a:t>
            </a:r>
            <a:r>
              <a:rPr lang="tr-TR" sz="1400" dirty="0" err="1">
                <a:solidFill>
                  <a:srgbClr val="FF0000"/>
                </a:solidFill>
                <a:latin typeface="Calibri" panose="020F0502020204030204" pitchFamily="34" charset="0"/>
              </a:rPr>
              <a:t>mesenchymal</a:t>
            </a:r>
            <a:r>
              <a:rPr lang="tr-TR" sz="1400" dirty="0">
                <a:solidFill>
                  <a:srgbClr val="FF0000"/>
                </a:solidFill>
                <a:latin typeface="Calibri" panose="020F0502020204030204" pitchFamily="34" charset="0"/>
              </a:rPr>
              <a:t> </a:t>
            </a:r>
            <a:r>
              <a:rPr lang="tr-TR" sz="1400" dirty="0" err="1">
                <a:solidFill>
                  <a:srgbClr val="FF0000"/>
                </a:solidFill>
                <a:latin typeface="Calibri" panose="020F0502020204030204" pitchFamily="34" charset="0"/>
              </a:rPr>
              <a:t>stem</a:t>
            </a:r>
            <a:r>
              <a:rPr lang="tr-TR" sz="1400" dirty="0">
                <a:solidFill>
                  <a:srgbClr val="FF0000"/>
                </a:solidFill>
                <a:latin typeface="Calibri" panose="020F0502020204030204" pitchFamily="34" charset="0"/>
              </a:rPr>
              <a:t> </a:t>
            </a:r>
            <a:r>
              <a:rPr lang="tr-TR" sz="1400" dirty="0" err="1">
                <a:solidFill>
                  <a:srgbClr val="FF0000"/>
                </a:solidFill>
                <a:latin typeface="Calibri" panose="020F0502020204030204" pitchFamily="34" charset="0"/>
              </a:rPr>
              <a:t>cell</a:t>
            </a:r>
            <a:r>
              <a:rPr lang="tr-TR" sz="1400" dirty="0">
                <a:solidFill>
                  <a:srgbClr val="FF0000"/>
                </a:solidFill>
                <a:latin typeface="Calibri" panose="020F0502020204030204" pitchFamily="34" charset="0"/>
              </a:rPr>
              <a:t> </a:t>
            </a:r>
            <a:r>
              <a:rPr lang="tr-TR" sz="1400" dirty="0" err="1">
                <a:solidFill>
                  <a:srgbClr val="FF0000"/>
                </a:solidFill>
                <a:latin typeface="Calibri" panose="020F0502020204030204" pitchFamily="34" charset="0"/>
              </a:rPr>
              <a:t>quantity</a:t>
            </a:r>
            <a:r>
              <a:rPr lang="tr-TR" sz="1400" dirty="0">
                <a:solidFill>
                  <a:srgbClr val="FF0000"/>
                </a:solidFill>
                <a:latin typeface="Calibri" panose="020F0502020204030204" pitchFamily="34" charset="0"/>
              </a:rPr>
              <a:t> </a:t>
            </a:r>
            <a:r>
              <a:rPr lang="tr-TR" sz="1400" dirty="0" err="1">
                <a:solidFill>
                  <a:srgbClr val="FF0000"/>
                </a:solidFill>
                <a:latin typeface="Calibri" panose="020F0502020204030204" pitchFamily="34" charset="0"/>
              </a:rPr>
              <a:t>and</a:t>
            </a:r>
            <a:r>
              <a:rPr lang="tr-TR" sz="1400" dirty="0">
                <a:solidFill>
                  <a:srgbClr val="FF0000"/>
                </a:solidFill>
                <a:latin typeface="Calibri" panose="020F0502020204030204" pitchFamily="34" charset="0"/>
              </a:rPr>
              <a:t> </a:t>
            </a:r>
            <a:r>
              <a:rPr lang="tr-TR" sz="1400" dirty="0" err="1">
                <a:solidFill>
                  <a:srgbClr val="FF0000"/>
                </a:solidFill>
                <a:latin typeface="Calibri" panose="020F0502020204030204" pitchFamily="34" charset="0"/>
              </a:rPr>
              <a:t>quality</a:t>
            </a:r>
            <a:r>
              <a:rPr lang="tr-TR" sz="1400" dirty="0">
                <a:solidFill>
                  <a:srgbClr val="FF0000"/>
                </a:solidFill>
                <a:latin typeface="Calibri" panose="020F0502020204030204" pitchFamily="34" charset="0"/>
              </a:rPr>
              <a:t>. </a:t>
            </a:r>
            <a:r>
              <a:rPr lang="tr-TR" sz="1400" dirty="0" err="1">
                <a:solidFill>
                  <a:srgbClr val="FF0000"/>
                </a:solidFill>
                <a:latin typeface="Calibri" panose="020F0502020204030204" pitchFamily="34" charset="0"/>
              </a:rPr>
              <a:t>Transfusion</a:t>
            </a:r>
            <a:r>
              <a:rPr lang="tr-TR" sz="1400" dirty="0" smtClean="0">
                <a:solidFill>
                  <a:srgbClr val="FF0000"/>
                </a:solidFill>
                <a:latin typeface="Calibri" panose="020F0502020204030204" pitchFamily="34" charset="0"/>
              </a:rPr>
              <a:t>, 2018. </a:t>
            </a:r>
            <a:r>
              <a:rPr lang="tr-TR" sz="1400" dirty="0">
                <a:solidFill>
                  <a:srgbClr val="FF0000"/>
                </a:solidFill>
                <a:latin typeface="Calibri" panose="020F0502020204030204" pitchFamily="34" charset="0"/>
              </a:rPr>
              <a:t>58(6), 1434-1440</a:t>
            </a:r>
            <a:r>
              <a:rPr lang="tr-TR" dirty="0"/>
              <a:t>.</a:t>
            </a:r>
          </a:p>
          <a:p>
            <a:endParaRPr lang="tr-TR" dirty="0"/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xmlns="" val="373207369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 smtClean="0"/>
              <a:t>conclusıon</a:t>
            </a:r>
            <a:endParaRPr lang="tr-TR" dirty="0"/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sz="quarter" idx="13"/>
          </p:nvPr>
        </p:nvPicPr>
        <p:blipFill>
          <a:blip r:embed="rId2" cstate="print"/>
          <a:stretch>
            <a:fillRect/>
          </a:stretch>
        </p:blipFill>
        <p:spPr>
          <a:xfrm>
            <a:off x="3214922" y="2438854"/>
            <a:ext cx="5762156" cy="2816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1842239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088107" y="618517"/>
            <a:ext cx="7178723" cy="5482032"/>
          </a:xfrm>
        </p:spPr>
      </p:pic>
    </p:spTree>
    <p:extLst>
      <p:ext uri="{BB962C8B-B14F-4D97-AF65-F5344CB8AC3E}">
        <p14:creationId xmlns:p14="http://schemas.microsoft.com/office/powerpoint/2010/main" xmlns="" val="13920634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913149" y="209084"/>
            <a:ext cx="10364451" cy="1596177"/>
          </a:xfrm>
        </p:spPr>
        <p:txBody>
          <a:bodyPr/>
          <a:lstStyle/>
          <a:p>
            <a:r>
              <a:rPr lang="tr-TR" dirty="0" smtClean="0">
                <a:latin typeface="Calibri" panose="020F0502020204030204" pitchFamily="34" charset="0"/>
              </a:rPr>
              <a:t>AIM</a:t>
            </a:r>
            <a:endParaRPr lang="tr-TR" dirty="0">
              <a:latin typeface="Calibri" panose="020F0502020204030204" pitchFamily="34" charset="0"/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sz="quarter" idx="13"/>
          </p:nvPr>
        </p:nvSpPr>
        <p:spPr>
          <a:xfrm>
            <a:off x="531636" y="1643761"/>
            <a:ext cx="6558093" cy="3788048"/>
          </a:xfrm>
        </p:spPr>
        <p:txBody>
          <a:bodyPr>
            <a:normAutofit/>
          </a:bodyPr>
          <a:lstStyle/>
          <a:p>
            <a:pPr marL="0" lvl="0" indent="0">
              <a:lnSpc>
                <a:spcPct val="100000"/>
              </a:lnSpc>
              <a:spcBef>
                <a:spcPts val="326"/>
              </a:spcBef>
              <a:buClr>
                <a:srgbClr val="D34817"/>
              </a:buClr>
              <a:buSzPct val="85000"/>
              <a:buNone/>
            </a:pPr>
            <a:r>
              <a:rPr lang="en-US" sz="1800" cap="none" dirty="0">
                <a:solidFill>
                  <a:prstClr val="black"/>
                </a:solidFill>
                <a:latin typeface="Calibri" panose="020F0502020204030204" pitchFamily="34" charset="0"/>
              </a:rPr>
              <a:t>Retinitis </a:t>
            </a:r>
            <a:r>
              <a:rPr lang="en-US" sz="1800" cap="none" dirty="0" err="1">
                <a:solidFill>
                  <a:prstClr val="black"/>
                </a:solidFill>
                <a:latin typeface="Calibri" panose="020F0502020204030204" pitchFamily="34" charset="0"/>
              </a:rPr>
              <a:t>pigmentosa</a:t>
            </a:r>
            <a:r>
              <a:rPr lang="en-US" sz="1800" cap="none" dirty="0">
                <a:solidFill>
                  <a:prstClr val="black"/>
                </a:solidFill>
                <a:latin typeface="Calibri" panose="020F0502020204030204" pitchFamily="34" charset="0"/>
              </a:rPr>
              <a:t> (RP) is a potentially blinding disease with severe visual impairments detected </a:t>
            </a:r>
            <a:r>
              <a:rPr lang="tr-TR" sz="1800" cap="none" dirty="0">
                <a:solidFill>
                  <a:prstClr val="black"/>
                </a:solidFill>
                <a:latin typeface="Calibri" panose="020F0502020204030204" pitchFamily="34" charset="0"/>
              </a:rPr>
              <a:t>in </a:t>
            </a:r>
            <a:r>
              <a:rPr lang="tr-TR" sz="1800" cap="none" dirty="0" err="1">
                <a:solidFill>
                  <a:prstClr val="black"/>
                </a:solidFill>
                <a:latin typeface="Calibri" panose="020F0502020204030204" pitchFamily="34" charset="0"/>
              </a:rPr>
              <a:t>early</a:t>
            </a:r>
            <a:r>
              <a:rPr lang="tr-TR" sz="1800" cap="none" dirty="0">
                <a:solidFill>
                  <a:prstClr val="black"/>
                </a:solidFill>
                <a:latin typeface="Calibri" panose="020F0502020204030204" pitchFamily="34" charset="0"/>
              </a:rPr>
              <a:t> </a:t>
            </a:r>
            <a:r>
              <a:rPr lang="tr-TR" sz="1800" cap="none" dirty="0" err="1">
                <a:solidFill>
                  <a:prstClr val="black"/>
                </a:solidFill>
                <a:latin typeface="Calibri" panose="020F0502020204030204" pitchFamily="34" charset="0"/>
              </a:rPr>
              <a:t>ages</a:t>
            </a:r>
            <a:r>
              <a:rPr lang="tr-TR" sz="1800" cap="none" dirty="0">
                <a:solidFill>
                  <a:prstClr val="black"/>
                </a:solidFill>
                <a:latin typeface="Calibri" panose="020F0502020204030204" pitchFamily="34" charset="0"/>
              </a:rPr>
              <a:t> of life</a:t>
            </a:r>
            <a:r>
              <a:rPr lang="tr-TR" sz="1800" cap="none" dirty="0" smtClean="0">
                <a:solidFill>
                  <a:prstClr val="black"/>
                </a:solidFill>
                <a:latin typeface="Calibri" panose="020F0502020204030204" pitchFamily="34" charset="0"/>
              </a:rPr>
              <a:t>.</a:t>
            </a:r>
          </a:p>
          <a:p>
            <a:pPr marL="154305" indent="-154305">
              <a:lnSpc>
                <a:spcPct val="100000"/>
              </a:lnSpc>
              <a:spcBef>
                <a:spcPts val="326"/>
              </a:spcBef>
              <a:buClr>
                <a:srgbClr val="D34817"/>
              </a:buClr>
              <a:buSzPct val="85000"/>
              <a:buFont typeface="Wingdings 2"/>
              <a:buChar char=""/>
            </a:pPr>
            <a:endParaRPr lang="tr-TR" sz="1800" cap="none" dirty="0" smtClean="0">
              <a:latin typeface="Calibri" panose="020F050202020403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326"/>
              </a:spcBef>
              <a:buClr>
                <a:srgbClr val="D34817"/>
              </a:buClr>
              <a:buSzPct val="85000"/>
              <a:buNone/>
            </a:pPr>
            <a:r>
              <a:rPr lang="tr-TR" sz="1800" cap="none" dirty="0" err="1" smtClean="0">
                <a:latin typeface="Calibri" panose="020F0502020204030204" pitchFamily="34" charset="0"/>
              </a:rPr>
              <a:t>The</a:t>
            </a:r>
            <a:r>
              <a:rPr lang="tr-TR" sz="1800" cap="none" dirty="0" smtClean="0">
                <a:latin typeface="Calibri" panose="020F0502020204030204" pitchFamily="34" charset="0"/>
              </a:rPr>
              <a:t> </a:t>
            </a:r>
            <a:r>
              <a:rPr lang="tr-TR" sz="1800" cap="none" dirty="0">
                <a:latin typeface="Calibri" panose="020F0502020204030204" pitchFamily="34" charset="0"/>
              </a:rPr>
              <a:t>presence of </a:t>
            </a:r>
            <a:r>
              <a:rPr lang="tr-TR" sz="1800" cap="none" dirty="0" err="1">
                <a:latin typeface="Calibri" panose="020F0502020204030204" pitchFamily="34" charset="0"/>
              </a:rPr>
              <a:t>nyctalopia</a:t>
            </a:r>
            <a:r>
              <a:rPr lang="tr-TR" sz="1800" cap="none" dirty="0">
                <a:latin typeface="Calibri" panose="020F0502020204030204" pitchFamily="34" charset="0"/>
              </a:rPr>
              <a:t>, </a:t>
            </a:r>
            <a:r>
              <a:rPr lang="tr-TR" sz="1800" cap="none" dirty="0" err="1">
                <a:latin typeface="Calibri" panose="020F0502020204030204" pitchFamily="34" charset="0"/>
              </a:rPr>
              <a:t>visual</a:t>
            </a:r>
            <a:r>
              <a:rPr lang="tr-TR" sz="1800" cap="none" dirty="0">
                <a:latin typeface="Calibri" panose="020F0502020204030204" pitchFamily="34" charset="0"/>
              </a:rPr>
              <a:t> </a:t>
            </a:r>
            <a:r>
              <a:rPr lang="tr-TR" sz="1800" cap="none" dirty="0" err="1">
                <a:latin typeface="Calibri" panose="020F0502020204030204" pitchFamily="34" charset="0"/>
              </a:rPr>
              <a:t>field</a:t>
            </a:r>
            <a:r>
              <a:rPr lang="tr-TR" sz="1800" cap="none" dirty="0">
                <a:latin typeface="Calibri" panose="020F0502020204030204" pitchFamily="34" charset="0"/>
              </a:rPr>
              <a:t> </a:t>
            </a:r>
            <a:r>
              <a:rPr lang="tr-TR" sz="1800" cap="none" dirty="0" err="1">
                <a:latin typeface="Calibri" panose="020F0502020204030204" pitchFamily="34" charset="0"/>
              </a:rPr>
              <a:t>construction</a:t>
            </a:r>
            <a:r>
              <a:rPr lang="tr-TR" sz="1800" cap="none" dirty="0">
                <a:latin typeface="Calibri" panose="020F0502020204030204" pitchFamily="34" charset="0"/>
              </a:rPr>
              <a:t> </a:t>
            </a:r>
            <a:r>
              <a:rPr lang="tr-TR" sz="1800" cap="none" dirty="0" err="1">
                <a:latin typeface="Calibri" panose="020F0502020204030204" pitchFamily="34" charset="0"/>
              </a:rPr>
              <a:t>from</a:t>
            </a:r>
            <a:r>
              <a:rPr lang="tr-TR" sz="1800" cap="none" dirty="0">
                <a:latin typeface="Calibri" panose="020F0502020204030204" pitchFamily="34" charset="0"/>
              </a:rPr>
              <a:t> </a:t>
            </a:r>
            <a:r>
              <a:rPr lang="tr-TR" sz="1800" cap="none" dirty="0" err="1">
                <a:latin typeface="Calibri" panose="020F0502020204030204" pitchFamily="34" charset="0"/>
              </a:rPr>
              <a:t>periphery</a:t>
            </a:r>
            <a:r>
              <a:rPr lang="tr-TR" sz="1800" cap="none" dirty="0">
                <a:latin typeface="Calibri" panose="020F0502020204030204" pitchFamily="34" charset="0"/>
              </a:rPr>
              <a:t> </a:t>
            </a:r>
            <a:r>
              <a:rPr lang="tr-TR" sz="1800" cap="none" dirty="0" err="1">
                <a:latin typeface="Calibri" panose="020F0502020204030204" pitchFamily="34" charset="0"/>
              </a:rPr>
              <a:t>to</a:t>
            </a:r>
            <a:r>
              <a:rPr lang="tr-TR" sz="1800" cap="none" dirty="0">
                <a:latin typeface="Calibri" panose="020F0502020204030204" pitchFamily="34" charset="0"/>
              </a:rPr>
              <a:t> </a:t>
            </a:r>
            <a:r>
              <a:rPr lang="tr-TR" sz="1800" cap="none" dirty="0" err="1">
                <a:latin typeface="Calibri" panose="020F0502020204030204" pitchFamily="34" charset="0"/>
              </a:rPr>
              <a:t>the</a:t>
            </a:r>
            <a:r>
              <a:rPr lang="tr-TR" sz="1800" cap="none" dirty="0">
                <a:latin typeface="Calibri" panose="020F0502020204030204" pitchFamily="34" charset="0"/>
              </a:rPr>
              <a:t> fovea, bone </a:t>
            </a:r>
            <a:r>
              <a:rPr lang="tr-TR" sz="1800" cap="none" dirty="0" err="1">
                <a:latin typeface="Calibri" panose="020F0502020204030204" pitchFamily="34" charset="0"/>
              </a:rPr>
              <a:t>spicule</a:t>
            </a:r>
            <a:r>
              <a:rPr lang="tr-TR" sz="1800" cap="none" dirty="0">
                <a:latin typeface="Calibri" panose="020F0502020204030204" pitchFamily="34" charset="0"/>
              </a:rPr>
              <a:t> </a:t>
            </a:r>
            <a:r>
              <a:rPr lang="tr-TR" sz="1800" cap="none" dirty="0" err="1">
                <a:latin typeface="Calibri" panose="020F0502020204030204" pitchFamily="34" charset="0"/>
              </a:rPr>
              <a:t>pigmentation</a:t>
            </a:r>
            <a:r>
              <a:rPr lang="tr-TR" sz="1800" cap="none" dirty="0">
                <a:latin typeface="Calibri" panose="020F0502020204030204" pitchFamily="34" charset="0"/>
              </a:rPr>
              <a:t> in </a:t>
            </a:r>
            <a:r>
              <a:rPr lang="tr-TR" sz="1800" cap="none" dirty="0" err="1">
                <a:latin typeface="Calibri" panose="020F0502020204030204" pitchFamily="34" charset="0"/>
              </a:rPr>
              <a:t>the</a:t>
            </a:r>
            <a:r>
              <a:rPr lang="tr-TR" sz="1800" cap="none" dirty="0">
                <a:latin typeface="Calibri" panose="020F0502020204030204" pitchFamily="34" charset="0"/>
              </a:rPr>
              <a:t> retina </a:t>
            </a:r>
            <a:r>
              <a:rPr lang="tr-TR" sz="1800" cap="none" dirty="0" err="1">
                <a:latin typeface="Calibri" panose="020F0502020204030204" pitchFamily="34" charset="0"/>
              </a:rPr>
              <a:t>and</a:t>
            </a:r>
            <a:r>
              <a:rPr lang="tr-TR" sz="1800" cap="none" dirty="0">
                <a:latin typeface="Calibri" panose="020F0502020204030204" pitchFamily="34" charset="0"/>
              </a:rPr>
              <a:t> a </a:t>
            </a:r>
            <a:r>
              <a:rPr lang="tr-TR" sz="1800" cap="none" dirty="0" err="1">
                <a:latin typeface="Calibri" panose="020F0502020204030204" pitchFamily="34" charset="0"/>
              </a:rPr>
              <a:t>reduction</a:t>
            </a:r>
            <a:r>
              <a:rPr lang="tr-TR" sz="1800" cap="none" dirty="0">
                <a:latin typeface="Calibri" panose="020F0502020204030204" pitchFamily="34" charset="0"/>
              </a:rPr>
              <a:t> in </a:t>
            </a:r>
            <a:r>
              <a:rPr lang="tr-TR" sz="1800" cap="none" dirty="0" err="1">
                <a:latin typeface="Calibri" panose="020F0502020204030204" pitchFamily="34" charset="0"/>
              </a:rPr>
              <a:t>electroretinograms</a:t>
            </a:r>
            <a:r>
              <a:rPr lang="tr-TR" sz="1800" cap="none" dirty="0">
                <a:latin typeface="Calibri" panose="020F0502020204030204" pitchFamily="34" charset="0"/>
              </a:rPr>
              <a:t> (ERG) </a:t>
            </a:r>
            <a:r>
              <a:rPr lang="tr-TR" sz="1800" cap="none" dirty="0" err="1">
                <a:latin typeface="Calibri" panose="020F0502020204030204" pitchFamily="34" charset="0"/>
              </a:rPr>
              <a:t>are</a:t>
            </a:r>
            <a:r>
              <a:rPr lang="tr-TR" sz="1800" cap="none" dirty="0">
                <a:latin typeface="Calibri" panose="020F0502020204030204" pitchFamily="34" charset="0"/>
              </a:rPr>
              <a:t> </a:t>
            </a:r>
            <a:r>
              <a:rPr lang="tr-TR" sz="1800" cap="none" dirty="0" err="1">
                <a:latin typeface="Calibri" panose="020F0502020204030204" pitchFamily="34" charset="0"/>
              </a:rPr>
              <a:t>seen</a:t>
            </a:r>
            <a:r>
              <a:rPr lang="tr-TR" sz="1800" cap="none" dirty="0">
                <a:latin typeface="Calibri" panose="020F0502020204030204" pitchFamily="34" charset="0"/>
              </a:rPr>
              <a:t> as </a:t>
            </a:r>
            <a:r>
              <a:rPr lang="tr-TR" sz="1800" cap="none" dirty="0" err="1">
                <a:latin typeface="Calibri" panose="020F0502020204030204" pitchFamily="34" charset="0"/>
              </a:rPr>
              <a:t>the</a:t>
            </a:r>
            <a:r>
              <a:rPr lang="tr-TR" sz="1800" cap="none" dirty="0">
                <a:latin typeface="Calibri" panose="020F0502020204030204" pitchFamily="34" charset="0"/>
              </a:rPr>
              <a:t> </a:t>
            </a:r>
            <a:r>
              <a:rPr lang="tr-TR" sz="1800" cap="none" dirty="0" err="1">
                <a:latin typeface="Calibri" panose="020F0502020204030204" pitchFamily="34" charset="0"/>
              </a:rPr>
              <a:t>findings</a:t>
            </a:r>
            <a:r>
              <a:rPr lang="tr-TR" sz="1800" cap="none" dirty="0">
                <a:latin typeface="Calibri" panose="020F0502020204030204" pitchFamily="34" charset="0"/>
              </a:rPr>
              <a:t> of </a:t>
            </a:r>
            <a:r>
              <a:rPr lang="tr-TR" sz="1800" cap="none" dirty="0" err="1">
                <a:latin typeface="Calibri" panose="020F0502020204030204" pitchFamily="34" charset="0"/>
              </a:rPr>
              <a:t>the</a:t>
            </a:r>
            <a:r>
              <a:rPr lang="tr-TR" sz="1800" cap="none" dirty="0">
                <a:latin typeface="Calibri" panose="020F0502020204030204" pitchFamily="34" charset="0"/>
              </a:rPr>
              <a:t> </a:t>
            </a:r>
            <a:r>
              <a:rPr lang="tr-TR" sz="1800" cap="none" dirty="0" err="1">
                <a:latin typeface="Calibri" panose="020F0502020204030204" pitchFamily="34" charset="0"/>
              </a:rPr>
              <a:t>disease</a:t>
            </a:r>
            <a:r>
              <a:rPr lang="tr-TR" sz="1800" cap="none" dirty="0">
                <a:latin typeface="Calibri" panose="020F0502020204030204" pitchFamily="34" charset="0"/>
              </a:rPr>
              <a:t>.</a:t>
            </a:r>
            <a:r>
              <a:rPr lang="tr-TR" sz="1800" cap="none" baseline="30000" dirty="0">
                <a:latin typeface="Calibri" panose="020F0502020204030204" pitchFamily="34" charset="0"/>
              </a:rPr>
              <a:t> </a:t>
            </a:r>
            <a:endParaRPr lang="tr-TR" sz="1800" cap="none" baseline="30000" dirty="0" smtClean="0">
              <a:latin typeface="Calibri" panose="020F0502020204030204" pitchFamily="34" charset="0"/>
            </a:endParaRPr>
          </a:p>
          <a:p>
            <a:pPr marL="154305" indent="-154305">
              <a:lnSpc>
                <a:spcPct val="100000"/>
              </a:lnSpc>
              <a:spcBef>
                <a:spcPts val="326"/>
              </a:spcBef>
              <a:buClr>
                <a:srgbClr val="D34817"/>
              </a:buClr>
              <a:buSzPct val="85000"/>
              <a:buFont typeface="Wingdings 2"/>
              <a:buChar char=""/>
            </a:pPr>
            <a:endParaRPr lang="tr-TR" sz="1800" cap="none" baseline="30000" dirty="0">
              <a:solidFill>
                <a:prstClr val="black"/>
              </a:solidFill>
              <a:latin typeface="Calibri" panose="020F050202020403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326"/>
              </a:spcBef>
              <a:buClr>
                <a:srgbClr val="D34817"/>
              </a:buClr>
              <a:buSzPct val="85000"/>
              <a:buNone/>
            </a:pPr>
            <a:r>
              <a:rPr lang="tr-TR" sz="1800" cap="none" dirty="0" smtClean="0">
                <a:solidFill>
                  <a:prstClr val="black"/>
                </a:solidFill>
                <a:latin typeface="Calibri" panose="020F0502020204030204" pitchFamily="34" charset="0"/>
              </a:rPr>
              <a:t>T</a:t>
            </a:r>
            <a:r>
              <a:rPr lang="en-US" sz="1800" cap="none" dirty="0">
                <a:solidFill>
                  <a:prstClr val="black"/>
                </a:solidFill>
                <a:latin typeface="Calibri" panose="020F0502020204030204" pitchFamily="34" charset="0"/>
              </a:rPr>
              <a:t>here is no curative treatment for the disease up to date</a:t>
            </a:r>
            <a:r>
              <a:rPr lang="tr-TR" sz="1800" cap="none" dirty="0">
                <a:solidFill>
                  <a:prstClr val="black"/>
                </a:solidFill>
                <a:latin typeface="Calibri" panose="020F0502020204030204" pitchFamily="34" charset="0"/>
              </a:rPr>
              <a:t>.</a:t>
            </a:r>
          </a:p>
          <a:p>
            <a:pPr marL="154305" lvl="0" indent="-154305">
              <a:lnSpc>
                <a:spcPct val="100000"/>
              </a:lnSpc>
              <a:spcBef>
                <a:spcPts val="326"/>
              </a:spcBef>
              <a:buClr>
                <a:srgbClr val="D34817"/>
              </a:buClr>
              <a:buSzPct val="85000"/>
              <a:buFont typeface="Wingdings 2"/>
              <a:buChar char=""/>
            </a:pPr>
            <a:endParaRPr lang="tr-TR" sz="1800" cap="none" dirty="0">
              <a:solidFill>
                <a:prstClr val="black"/>
              </a:solidFill>
              <a:latin typeface="Calibri" panose="020F0502020204030204" pitchFamily="34" charset="0"/>
            </a:endParaRPr>
          </a:p>
          <a:p>
            <a:pPr marL="0" lvl="0" indent="0">
              <a:lnSpc>
                <a:spcPct val="100000"/>
              </a:lnSpc>
              <a:spcBef>
                <a:spcPts val="326"/>
              </a:spcBef>
              <a:buClr>
                <a:srgbClr val="D34817"/>
              </a:buClr>
              <a:buSzPct val="85000"/>
              <a:buNone/>
            </a:pPr>
            <a:r>
              <a:rPr lang="tr-TR" sz="1800" cap="none" dirty="0" smtClean="0">
                <a:solidFill>
                  <a:prstClr val="black"/>
                </a:solidFill>
                <a:latin typeface="Calibri" panose="020F0502020204030204" pitchFamily="34" charset="0"/>
              </a:rPr>
              <a:t>N</a:t>
            </a:r>
            <a:r>
              <a:rPr lang="en-US" sz="1800" cap="none" dirty="0" err="1">
                <a:solidFill>
                  <a:prstClr val="black"/>
                </a:solidFill>
                <a:latin typeface="Calibri" panose="020F0502020204030204" pitchFamily="34" charset="0"/>
              </a:rPr>
              <a:t>ew</a:t>
            </a:r>
            <a:r>
              <a:rPr lang="en-US" sz="1800" cap="none" dirty="0">
                <a:solidFill>
                  <a:prstClr val="black"/>
                </a:solidFill>
                <a:latin typeface="Calibri" panose="020F0502020204030204" pitchFamily="34" charset="0"/>
              </a:rPr>
              <a:t> approaches including restoring defective genes and stem cell transplantation have been under investigation </a:t>
            </a:r>
            <a:endParaRPr lang="tr-TR" sz="1800" cap="none" dirty="0">
              <a:solidFill>
                <a:prstClr val="black"/>
              </a:solidFill>
              <a:latin typeface="Calibri" panose="020F0502020204030204" pitchFamily="34" charset="0"/>
            </a:endParaRPr>
          </a:p>
          <a:p>
            <a:pPr marL="0" indent="0">
              <a:buNone/>
            </a:pPr>
            <a:endParaRPr lang="tr-TR" dirty="0" smtClean="0">
              <a:latin typeface="Calibri" panose="020F0502020204030204" pitchFamily="34" charset="0"/>
            </a:endParaRPr>
          </a:p>
        </p:txBody>
      </p:sp>
      <p:pic>
        <p:nvPicPr>
          <p:cNvPr id="7" name="Resim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043746" y="4107977"/>
            <a:ext cx="5089337" cy="1617260"/>
          </a:xfrm>
          <a:prstGeom prst="rect">
            <a:avLst/>
          </a:prstGeom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12210" y="1643761"/>
            <a:ext cx="4952411" cy="2327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3085618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sz="quarter" idx="13"/>
          </p:nvPr>
        </p:nvSpPr>
        <p:spPr>
          <a:xfrm>
            <a:off x="913773" y="1078173"/>
            <a:ext cx="6783563" cy="4831307"/>
          </a:xfrm>
        </p:spPr>
        <p:txBody>
          <a:bodyPr>
            <a:normAutofit/>
          </a:bodyPr>
          <a:lstStyle/>
          <a:p>
            <a:endParaRPr lang="tr-TR" dirty="0"/>
          </a:p>
          <a:p>
            <a:endParaRPr lang="tr-TR" sz="320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endParaRPr lang="tr-TR" dirty="0">
              <a:latin typeface="Calibri" panose="020F0502020204030204" pitchFamily="34" charset="0"/>
            </a:endParaRPr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893138" y="618517"/>
            <a:ext cx="3734874" cy="2833021"/>
          </a:xfrm>
          <a:prstGeom prst="rect">
            <a:avLst/>
          </a:prstGeom>
        </p:spPr>
      </p:pic>
      <p:pic>
        <p:nvPicPr>
          <p:cNvPr id="5" name="Resim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893138" y="3775193"/>
            <a:ext cx="3734874" cy="2763331"/>
          </a:xfrm>
          <a:prstGeom prst="rect">
            <a:avLst/>
          </a:prstGeom>
        </p:spPr>
      </p:pic>
      <p:sp>
        <p:nvSpPr>
          <p:cNvPr id="7" name="Dikdörtgen 6"/>
          <p:cNvSpPr/>
          <p:nvPr/>
        </p:nvSpPr>
        <p:spPr>
          <a:xfrm>
            <a:off x="343248" y="549430"/>
            <a:ext cx="7549890" cy="47807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200000"/>
              </a:lnSpc>
              <a:spcAft>
                <a:spcPts val="1000"/>
              </a:spcAft>
              <a:tabLst>
                <a:tab pos="457200" algn="l"/>
              </a:tabLst>
            </a:pPr>
            <a:r>
              <a:rPr lang="tr-TR" dirty="0" smtClean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dirty="0" smtClean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tem cell implantation, following the </a:t>
            </a:r>
            <a:r>
              <a:rPr lang="en-US" dirty="0" err="1" smtClean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succesful</a:t>
            </a:r>
            <a:r>
              <a:rPr lang="en-US" dirty="0" smtClean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results of experimental studies in recent years, is now available as a treatment option to restore vis</a:t>
            </a:r>
            <a:r>
              <a:rPr lang="tr-TR" dirty="0" smtClean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u</a:t>
            </a:r>
            <a:r>
              <a:rPr lang="en-US" dirty="0" smtClean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al function in these diseases</a:t>
            </a:r>
            <a:r>
              <a:rPr lang="tr-TR" dirty="0" smtClean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lvl="0" algn="just">
              <a:lnSpc>
                <a:spcPct val="200000"/>
              </a:lnSpc>
              <a:spcAft>
                <a:spcPts val="1000"/>
              </a:spcAft>
              <a:tabLst>
                <a:tab pos="457200" algn="l"/>
              </a:tabLst>
            </a:pPr>
            <a:r>
              <a:rPr lang="tr-TR" dirty="0" err="1" smtClean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This</a:t>
            </a:r>
            <a:r>
              <a:rPr lang="tr-TR" dirty="0" smtClean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 err="1" smtClean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study</a:t>
            </a:r>
            <a:r>
              <a:rPr lang="tr-TR" dirty="0" smtClean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 err="1" smtClean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aimed</a:t>
            </a:r>
            <a:r>
              <a:rPr lang="tr-TR" dirty="0" smtClean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 err="1" smtClean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to</a:t>
            </a:r>
            <a:r>
              <a:rPr lang="tr-TR" dirty="0" smtClean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 err="1" smtClean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investigate</a:t>
            </a:r>
            <a:r>
              <a:rPr lang="tr-TR" dirty="0" smtClean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 err="1" smtClean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tr-TR" dirty="0" smtClean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 err="1" smtClean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safety</a:t>
            </a:r>
            <a:r>
              <a:rPr lang="tr-TR" dirty="0" smtClean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 err="1" smtClean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and</a:t>
            </a:r>
            <a:r>
              <a:rPr lang="tr-TR" dirty="0" smtClean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 err="1" smtClean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efficacy</a:t>
            </a:r>
            <a:r>
              <a:rPr lang="tr-TR" dirty="0" smtClean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of </a:t>
            </a:r>
            <a:r>
              <a:rPr lang="tr-TR" dirty="0" err="1" smtClean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suprachoroidal</a:t>
            </a:r>
            <a:r>
              <a:rPr lang="tr-TR" dirty="0" smtClean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 err="1" smtClean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mesenchymal</a:t>
            </a:r>
            <a:r>
              <a:rPr lang="tr-TR" dirty="0" smtClean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 err="1" smtClean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stem</a:t>
            </a:r>
            <a:r>
              <a:rPr lang="tr-TR" dirty="0" smtClean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 err="1" smtClean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cell</a:t>
            </a:r>
            <a:r>
              <a:rPr lang="tr-TR" dirty="0" smtClean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(MSC) </a:t>
            </a:r>
            <a:r>
              <a:rPr lang="tr-TR" dirty="0" err="1" smtClean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implantation</a:t>
            </a:r>
            <a:r>
              <a:rPr lang="tr-TR" dirty="0" smtClean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 err="1" smtClean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inadvanced</a:t>
            </a:r>
            <a:r>
              <a:rPr lang="tr-TR" dirty="0" smtClean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 err="1" smtClean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stage</a:t>
            </a:r>
            <a:r>
              <a:rPr lang="tr-TR" dirty="0" smtClean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 err="1" smtClean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retinitis</a:t>
            </a:r>
            <a:r>
              <a:rPr lang="tr-TR" dirty="0" smtClean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 err="1" smtClean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pigmentosa</a:t>
            </a:r>
            <a:r>
              <a:rPr lang="tr-TR" dirty="0" smtClean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 err="1" smtClean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patients</a:t>
            </a:r>
            <a:r>
              <a:rPr lang="tr-TR" dirty="0" smtClean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lvl="0" algn="just">
              <a:lnSpc>
                <a:spcPct val="200000"/>
              </a:lnSpc>
              <a:spcAft>
                <a:spcPts val="1000"/>
              </a:spcAft>
              <a:tabLst>
                <a:tab pos="457200" algn="l"/>
              </a:tabLst>
            </a:pPr>
            <a:r>
              <a:rPr lang="tr-TR" dirty="0" err="1" smtClean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</a:t>
            </a:r>
            <a:r>
              <a:rPr lang="tr-TR" dirty="0" smtClean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 err="1" smtClean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this</a:t>
            </a:r>
            <a:r>
              <a:rPr lang="tr-TR" dirty="0" smtClean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 err="1" smtClean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study</a:t>
            </a:r>
            <a:r>
              <a:rPr lang="tr-TR" dirty="0" smtClean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 err="1" smtClean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we</a:t>
            </a:r>
            <a:r>
              <a:rPr lang="tr-TR" dirty="0" smtClean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 err="1" smtClean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use</a:t>
            </a:r>
            <a:r>
              <a:rPr lang="tr-TR" dirty="0" smtClean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 err="1" smtClean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umblical</a:t>
            </a:r>
            <a:r>
              <a:rPr lang="tr-TR" dirty="0" smtClean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 err="1" smtClean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cord</a:t>
            </a:r>
            <a:r>
              <a:rPr lang="tr-TR" dirty="0" smtClean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tr-TR" dirty="0" err="1" smtClean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derived</a:t>
            </a:r>
            <a:r>
              <a:rPr lang="tr-TR" dirty="0" smtClean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smtClean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mesenchymal stem cells (MSCs) </a:t>
            </a:r>
            <a:r>
              <a:rPr lang="tr-TR" dirty="0" err="1" smtClean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which</a:t>
            </a:r>
            <a:r>
              <a:rPr lang="tr-TR" dirty="0" smtClean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 err="1" smtClean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are</a:t>
            </a:r>
            <a:r>
              <a:rPr lang="tr-TR" dirty="0" smtClean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n-US" dirty="0" smtClean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non-</a:t>
            </a:r>
            <a:r>
              <a:rPr lang="en-US" dirty="0" err="1" smtClean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embriyonic</a:t>
            </a:r>
            <a:r>
              <a:rPr lang="en-US" dirty="0" smtClean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stem cell</a:t>
            </a:r>
            <a:r>
              <a:rPr lang="tr-TR" dirty="0" smtClean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s.</a:t>
            </a:r>
            <a:endParaRPr lang="tr-TR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816435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913775" y="1"/>
            <a:ext cx="10364451" cy="1719618"/>
          </a:xfrm>
        </p:spPr>
        <p:txBody>
          <a:bodyPr/>
          <a:lstStyle/>
          <a:p>
            <a:r>
              <a:rPr lang="tr-TR" dirty="0" err="1" smtClean="0">
                <a:latin typeface="Calibri" panose="020F0502020204030204" pitchFamily="34" charset="0"/>
              </a:rPr>
              <a:t>method</a:t>
            </a:r>
            <a:endParaRPr lang="tr-TR" dirty="0">
              <a:latin typeface="Calibri" panose="020F0502020204030204" pitchFamily="34" charset="0"/>
            </a:endParaRPr>
          </a:p>
        </p:txBody>
      </p:sp>
      <p:sp>
        <p:nvSpPr>
          <p:cNvPr id="5" name="İçerik Yer Tutucusu 4"/>
          <p:cNvSpPr>
            <a:spLocks noGrp="1"/>
          </p:cNvSpPr>
          <p:nvPr>
            <p:ph sz="quarter" idx="13"/>
          </p:nvPr>
        </p:nvSpPr>
        <p:spPr>
          <a:xfrm flipV="1">
            <a:off x="913774" y="2214695"/>
            <a:ext cx="10363826" cy="152398"/>
          </a:xfrm>
        </p:spPr>
        <p:txBody>
          <a:bodyPr>
            <a:normAutofit fontScale="25000" lnSpcReduction="20000"/>
          </a:bodyPr>
          <a:lstStyle/>
          <a:p>
            <a:endParaRPr lang="tr-TR" dirty="0" smtClean="0"/>
          </a:p>
          <a:p>
            <a:endParaRPr lang="tr-TR" dirty="0"/>
          </a:p>
        </p:txBody>
      </p:sp>
      <p:sp>
        <p:nvSpPr>
          <p:cNvPr id="6" name="Dikdörtgen 5"/>
          <p:cNvSpPr/>
          <p:nvPr/>
        </p:nvSpPr>
        <p:spPr>
          <a:xfrm>
            <a:off x="532264" y="1719619"/>
            <a:ext cx="10385946" cy="43447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1000"/>
              </a:spcAft>
            </a:pPr>
            <a:r>
              <a:rPr lang="tr-TR" dirty="0" err="1" smtClea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tr-TR" dirty="0" smtClea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 err="1" smtClea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worse</a:t>
            </a:r>
            <a:r>
              <a:rPr lang="tr-TR" dirty="0" smtClea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 err="1" smtClea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eye</a:t>
            </a:r>
            <a:r>
              <a:rPr lang="tr-TR" dirty="0" smtClea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of </a:t>
            </a:r>
            <a:r>
              <a:rPr lang="tr-TR" dirty="0" err="1" smtClea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tr-TR" dirty="0" smtClea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 err="1" smtClea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patient</a:t>
            </a:r>
            <a:r>
              <a:rPr lang="tr-TR" dirty="0" smtClea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 err="1" smtClea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was</a:t>
            </a:r>
            <a:r>
              <a:rPr lang="tr-TR" dirty="0" smtClea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 err="1" smtClea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operated</a:t>
            </a:r>
            <a:r>
              <a:rPr lang="tr-TR" dirty="0" smtClea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 err="1" smtClea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by</a:t>
            </a:r>
            <a:r>
              <a:rPr lang="tr-TR" dirty="0" smtClea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 err="1" smtClea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Limoli</a:t>
            </a:r>
            <a:r>
              <a:rPr lang="tr-TR" dirty="0" smtClea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 err="1" smtClea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Retinal</a:t>
            </a:r>
            <a:r>
              <a:rPr lang="tr-TR" dirty="0" smtClea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 err="1" smtClea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Restoration</a:t>
            </a:r>
            <a:r>
              <a:rPr lang="tr-TR" dirty="0" smtClea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 err="1" smtClea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Technique</a:t>
            </a:r>
            <a:r>
              <a:rPr lang="tr-TR" dirty="0" smtClea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 err="1" smtClea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and</a:t>
            </a:r>
            <a:r>
              <a:rPr lang="tr-TR" dirty="0" smtClea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 err="1" smtClea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received</a:t>
            </a:r>
            <a:r>
              <a:rPr lang="tr-TR" dirty="0" smtClea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 err="1" smtClea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suprachoroidal</a:t>
            </a:r>
            <a:r>
              <a:rPr lang="tr-TR" dirty="0" smtClea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MSC </a:t>
            </a:r>
            <a:r>
              <a:rPr lang="tr-TR" dirty="0" err="1" smtClea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implantation</a:t>
            </a:r>
            <a:r>
              <a:rPr lang="tr-TR" dirty="0" smtClea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 </a:t>
            </a:r>
          </a:p>
          <a:p>
            <a:pPr algn="just">
              <a:lnSpc>
                <a:spcPct val="150000"/>
              </a:lnSpc>
              <a:spcAft>
                <a:spcPts val="1000"/>
              </a:spcAft>
            </a:pPr>
            <a:endParaRPr lang="tr-TR" dirty="0" smtClean="0">
              <a:solidFill>
                <a:srgbClr val="000000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1000"/>
              </a:spcAft>
            </a:pPr>
            <a:r>
              <a:rPr lang="tr-TR" dirty="0" err="1" smtClea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Patients</a:t>
            </a:r>
            <a:r>
              <a:rPr lang="tr-TR" dirty="0" smtClea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 err="1" smtClea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were</a:t>
            </a:r>
            <a:r>
              <a:rPr lang="tr-TR" dirty="0" smtClea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 err="1" smtClea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evaluated</a:t>
            </a:r>
            <a:r>
              <a:rPr lang="tr-TR" dirty="0" smtClea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on </a:t>
            </a:r>
            <a:r>
              <a:rPr lang="tr-TR" dirty="0" err="1" smtClea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tr-TR" dirty="0" smtClea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 err="1" smtClea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first</a:t>
            </a:r>
            <a:r>
              <a:rPr lang="tr-TR" dirty="0" smtClea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 err="1" smtClea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day</a:t>
            </a:r>
            <a:r>
              <a:rPr lang="tr-TR" dirty="0" smtClea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tr-TR" dirty="0" err="1" smtClea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first</a:t>
            </a:r>
            <a:r>
              <a:rPr lang="tr-TR" dirty="0" smtClea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 err="1" smtClea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week</a:t>
            </a:r>
            <a:r>
              <a:rPr lang="tr-TR" dirty="0" smtClea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tr-TR" dirty="0" err="1" smtClea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first</a:t>
            </a:r>
            <a:r>
              <a:rPr lang="tr-TR" dirty="0" smtClea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 err="1" smtClea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month</a:t>
            </a:r>
            <a:r>
              <a:rPr lang="tr-TR" dirty="0" smtClea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tr-TR" dirty="0" err="1" smtClea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third</a:t>
            </a:r>
            <a:r>
              <a:rPr lang="tr-TR" dirty="0" smtClea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 err="1" smtClea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and</a:t>
            </a:r>
            <a:r>
              <a:rPr lang="tr-TR" dirty="0" smtClea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 err="1" smtClea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sixth</a:t>
            </a:r>
            <a:r>
              <a:rPr lang="tr-TR" dirty="0" smtClea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 err="1" smtClea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month</a:t>
            </a:r>
            <a:r>
              <a:rPr lang="tr-TR" dirty="0" smtClea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 err="1" smtClea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postoperatively</a:t>
            </a:r>
            <a:r>
              <a:rPr lang="tr-TR" dirty="0" smtClea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BCVA, </a:t>
            </a:r>
            <a:r>
              <a:rPr lang="tr-TR" dirty="0" err="1" smtClea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anterior</a:t>
            </a:r>
            <a:r>
              <a:rPr lang="tr-TR" dirty="0" smtClea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 err="1" smtClea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segment</a:t>
            </a:r>
            <a:r>
              <a:rPr lang="tr-TR" dirty="0" smtClea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 err="1" smtClea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and</a:t>
            </a:r>
            <a:r>
              <a:rPr lang="tr-TR" dirty="0" smtClea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 err="1" smtClea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fundus</a:t>
            </a:r>
            <a:r>
              <a:rPr lang="tr-TR" dirty="0" smtClea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 err="1" smtClea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examination</a:t>
            </a:r>
            <a:r>
              <a:rPr lang="tr-TR" dirty="0" smtClea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tr-TR" dirty="0" err="1" smtClea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color</a:t>
            </a:r>
            <a:r>
              <a:rPr lang="tr-TR" dirty="0" smtClea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 err="1" smtClea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photography</a:t>
            </a:r>
            <a:r>
              <a:rPr lang="tr-TR" dirty="0" smtClea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tr-TR" dirty="0" err="1" smtClea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optical</a:t>
            </a:r>
            <a:r>
              <a:rPr lang="tr-TR" dirty="0" smtClea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 err="1" smtClea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coherence</a:t>
            </a:r>
            <a:r>
              <a:rPr lang="tr-TR" dirty="0" smtClea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 err="1" smtClea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tomography</a:t>
            </a:r>
            <a:r>
              <a:rPr lang="tr-TR" dirty="0" smtClea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(OCT), </a:t>
            </a:r>
            <a:r>
              <a:rPr lang="tr-TR" dirty="0" err="1" smtClea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visual</a:t>
            </a:r>
            <a:r>
              <a:rPr lang="tr-TR" dirty="0" smtClea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 err="1" smtClea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field</a:t>
            </a:r>
            <a:r>
              <a:rPr lang="tr-TR" dirty="0" smtClea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 err="1" smtClea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examination</a:t>
            </a:r>
            <a:r>
              <a:rPr lang="tr-TR" dirty="0" smtClea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 err="1" smtClea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were</a:t>
            </a:r>
            <a:r>
              <a:rPr lang="tr-TR" dirty="0" smtClea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 err="1" smtClea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carried</a:t>
            </a:r>
            <a:r>
              <a:rPr lang="tr-TR" dirty="0" smtClea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 err="1" smtClea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out</a:t>
            </a:r>
            <a:r>
              <a:rPr lang="tr-TR" dirty="0" smtClea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at </a:t>
            </a:r>
            <a:r>
              <a:rPr lang="tr-TR" dirty="0" err="1" smtClea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each</a:t>
            </a:r>
            <a:r>
              <a:rPr lang="tr-TR" dirty="0" smtClea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 err="1" smtClea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visit</a:t>
            </a:r>
            <a:r>
              <a:rPr lang="tr-TR" dirty="0" smtClea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algn="just">
              <a:lnSpc>
                <a:spcPct val="150000"/>
              </a:lnSpc>
              <a:spcAft>
                <a:spcPts val="1000"/>
              </a:spcAft>
            </a:pPr>
            <a:endParaRPr lang="tr-TR" dirty="0" smtClean="0">
              <a:solidFill>
                <a:srgbClr val="000000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1000"/>
              </a:spcAft>
            </a:pPr>
            <a:r>
              <a:rPr lang="tr-TR" dirty="0" err="1" smtClea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Fundus</a:t>
            </a:r>
            <a:r>
              <a:rPr lang="tr-TR" dirty="0" smtClea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 err="1" smtClea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fluorescein</a:t>
            </a:r>
            <a:r>
              <a:rPr lang="tr-TR" dirty="0" smtClea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 err="1" smtClea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angiography</a:t>
            </a:r>
            <a:r>
              <a:rPr lang="tr-TR" dirty="0" smtClea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(FFA) </a:t>
            </a:r>
            <a:r>
              <a:rPr lang="tr-TR" dirty="0" err="1" smtClea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and</a:t>
            </a:r>
            <a:r>
              <a:rPr lang="tr-TR" dirty="0" smtClea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 err="1" smtClea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multifocal</a:t>
            </a:r>
            <a:r>
              <a:rPr lang="tr-TR" dirty="0" smtClea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 err="1" smtClea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electroretinography</a:t>
            </a:r>
            <a:r>
              <a:rPr lang="tr-TR" dirty="0" smtClea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tr-TR" dirty="0" err="1" smtClea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mf</a:t>
            </a:r>
            <a:r>
              <a:rPr lang="tr-TR" dirty="0" smtClea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ERG) </a:t>
            </a:r>
            <a:r>
              <a:rPr lang="tr-TR" dirty="0" err="1" smtClea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recordings</a:t>
            </a:r>
            <a:r>
              <a:rPr lang="tr-TR" dirty="0" smtClea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 err="1" smtClea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were</a:t>
            </a:r>
            <a:r>
              <a:rPr lang="tr-TR" dirty="0" smtClea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 err="1" smtClea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performed</a:t>
            </a:r>
            <a:r>
              <a:rPr lang="tr-TR" dirty="0" smtClea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at </a:t>
            </a:r>
            <a:r>
              <a:rPr lang="tr-TR" dirty="0" err="1" smtClea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tr-TR" dirty="0" smtClea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 err="1" smtClea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end</a:t>
            </a:r>
            <a:r>
              <a:rPr lang="tr-TR" dirty="0" smtClea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of </a:t>
            </a:r>
            <a:r>
              <a:rPr lang="tr-TR" dirty="0" err="1" smtClea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tr-TR" dirty="0" smtClea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 err="1" smtClea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first</a:t>
            </a:r>
            <a:r>
              <a:rPr lang="tr-TR" dirty="0" smtClea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tr-TR" dirty="0" err="1" smtClea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third</a:t>
            </a:r>
            <a:r>
              <a:rPr lang="tr-TR" dirty="0" smtClea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 err="1" smtClea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and</a:t>
            </a:r>
            <a:r>
              <a:rPr lang="tr-TR" dirty="0" smtClea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 err="1" smtClea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sixth</a:t>
            </a:r>
            <a:r>
              <a:rPr lang="tr-TR" dirty="0" smtClea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 err="1" smtClea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month</a:t>
            </a:r>
            <a:r>
              <a:rPr lang="tr-TR" dirty="0" smtClea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 err="1" smtClea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and</a:t>
            </a:r>
            <a:r>
              <a:rPr lang="tr-TR" dirty="0" smtClea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 err="1" smtClea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anytime</a:t>
            </a:r>
            <a:r>
              <a:rPr lang="tr-TR" dirty="0" smtClea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 err="1" smtClea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if</a:t>
            </a:r>
            <a:r>
              <a:rPr lang="tr-TR" dirty="0" smtClea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 err="1" smtClea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necessary</a:t>
            </a:r>
            <a:r>
              <a:rPr lang="tr-TR" dirty="0" smtClea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 err="1" smtClea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during</a:t>
            </a:r>
            <a:r>
              <a:rPr lang="tr-TR" dirty="0" smtClea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 err="1" smtClea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tr-TR" dirty="0" smtClea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 err="1" smtClea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follow-up</a:t>
            </a:r>
            <a:r>
              <a:rPr lang="tr-TR" dirty="0" smtClea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tr-TR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20996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913775" y="368491"/>
            <a:ext cx="10364451" cy="1392068"/>
          </a:xfrm>
        </p:spPr>
        <p:txBody>
          <a:bodyPr/>
          <a:lstStyle/>
          <a:p>
            <a:r>
              <a:rPr lang="tr-TR" dirty="0" err="1" smtClean="0"/>
              <a:t>Results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sz="quarter" idx="13"/>
          </p:nvPr>
        </p:nvSpPr>
        <p:spPr>
          <a:xfrm>
            <a:off x="913773" y="2292426"/>
            <a:ext cx="10363826" cy="3424107"/>
          </a:xfrm>
        </p:spPr>
        <p:txBody>
          <a:bodyPr/>
          <a:lstStyle/>
          <a:p>
            <a:endParaRPr lang="tr-TR" cap="small" dirty="0" smtClean="0">
              <a:latin typeface="Calibri" panose="020F0502020204030204" pitchFamily="34" charset="0"/>
            </a:endParaRPr>
          </a:p>
          <a:p>
            <a:endParaRPr lang="tr-TR" cap="small" dirty="0" smtClean="0">
              <a:latin typeface="Calibri" panose="020F0502020204030204" pitchFamily="34" charset="0"/>
            </a:endParaRPr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>
          <a:xfrm>
            <a:off x="913774" y="1760561"/>
            <a:ext cx="10768710" cy="4487839"/>
          </a:xfrm>
        </p:spPr>
        <p:txBody>
          <a:bodyPr/>
          <a:lstStyle/>
          <a:p>
            <a:pPr lvl="0"/>
            <a:r>
              <a:rPr lang="tr-TR" sz="1800" dirty="0">
                <a:latin typeface="Calibri" panose="020F0502020204030204" pitchFamily="34" charset="0"/>
              </a:rPr>
              <a:t>All 13 </a:t>
            </a:r>
            <a:r>
              <a:rPr lang="tr-TR" sz="1800" dirty="0" err="1">
                <a:latin typeface="Calibri" panose="020F0502020204030204" pitchFamily="34" charset="0"/>
              </a:rPr>
              <a:t>patients</a:t>
            </a:r>
            <a:r>
              <a:rPr lang="tr-TR" sz="1800" dirty="0">
                <a:latin typeface="Calibri" panose="020F0502020204030204" pitchFamily="34" charset="0"/>
              </a:rPr>
              <a:t> </a:t>
            </a:r>
            <a:r>
              <a:rPr lang="tr-TR" sz="1800" dirty="0" err="1">
                <a:latin typeface="Calibri" panose="020F0502020204030204" pitchFamily="34" charset="0"/>
              </a:rPr>
              <a:t>completed</a:t>
            </a:r>
            <a:r>
              <a:rPr lang="tr-TR" sz="1800" dirty="0">
                <a:latin typeface="Calibri" panose="020F0502020204030204" pitchFamily="34" charset="0"/>
              </a:rPr>
              <a:t> </a:t>
            </a:r>
            <a:r>
              <a:rPr lang="tr-TR" sz="1800" dirty="0" err="1">
                <a:latin typeface="Calibri" panose="020F0502020204030204" pitchFamily="34" charset="0"/>
              </a:rPr>
              <a:t>the</a:t>
            </a:r>
            <a:r>
              <a:rPr lang="tr-TR" sz="1800" dirty="0">
                <a:latin typeface="Calibri" panose="020F0502020204030204" pitchFamily="34" charset="0"/>
              </a:rPr>
              <a:t> </a:t>
            </a:r>
            <a:r>
              <a:rPr lang="tr-TR" sz="1800" dirty="0" err="1">
                <a:latin typeface="Calibri" panose="020F0502020204030204" pitchFamily="34" charset="0"/>
              </a:rPr>
              <a:t>sixth</a:t>
            </a:r>
            <a:r>
              <a:rPr lang="tr-TR" sz="1800" dirty="0">
                <a:latin typeface="Calibri" panose="020F0502020204030204" pitchFamily="34" charset="0"/>
              </a:rPr>
              <a:t> </a:t>
            </a:r>
            <a:r>
              <a:rPr lang="tr-TR" sz="1800" dirty="0" err="1">
                <a:latin typeface="Calibri" panose="020F0502020204030204" pitchFamily="34" charset="0"/>
              </a:rPr>
              <a:t>month</a:t>
            </a:r>
            <a:r>
              <a:rPr lang="tr-TR" sz="1800" dirty="0">
                <a:latin typeface="Calibri" panose="020F0502020204030204" pitchFamily="34" charset="0"/>
              </a:rPr>
              <a:t> </a:t>
            </a:r>
            <a:r>
              <a:rPr lang="tr-TR" sz="1800" dirty="0" err="1">
                <a:latin typeface="Calibri" panose="020F0502020204030204" pitchFamily="34" charset="0"/>
              </a:rPr>
              <a:t>follow-up</a:t>
            </a:r>
            <a:r>
              <a:rPr lang="tr-TR" sz="1800" dirty="0">
                <a:latin typeface="Calibri" panose="020F0502020204030204" pitchFamily="34" charset="0"/>
              </a:rPr>
              <a:t> </a:t>
            </a:r>
            <a:r>
              <a:rPr lang="tr-TR" sz="1800" dirty="0" err="1">
                <a:latin typeface="Calibri" panose="020F0502020204030204" pitchFamily="34" charset="0"/>
              </a:rPr>
              <a:t>period</a:t>
            </a:r>
            <a:r>
              <a:rPr lang="tr-TR" sz="1800" dirty="0">
                <a:latin typeface="Calibri" panose="020F0502020204030204" pitchFamily="34" charset="0"/>
              </a:rPr>
              <a:t>. </a:t>
            </a:r>
            <a:endParaRPr lang="tr-TR" sz="1800" dirty="0" smtClean="0">
              <a:latin typeface="Calibri" panose="020F0502020204030204" pitchFamily="34" charset="0"/>
            </a:endParaRPr>
          </a:p>
          <a:p>
            <a:pPr lvl="0"/>
            <a:endParaRPr lang="tr-TR" sz="1800" dirty="0">
              <a:latin typeface="Calibri" panose="020F0502020204030204" pitchFamily="34" charset="0"/>
            </a:endParaRPr>
          </a:p>
          <a:p>
            <a:pPr lvl="0"/>
            <a:endParaRPr lang="tr-TR" sz="1800" dirty="0" smtClean="0">
              <a:latin typeface="Calibri" panose="020F0502020204030204" pitchFamily="34" charset="0"/>
            </a:endParaRPr>
          </a:p>
          <a:p>
            <a:pPr lvl="0"/>
            <a:r>
              <a:rPr lang="tr-TR" sz="1800" dirty="0" err="1" smtClean="0">
                <a:latin typeface="Calibri" panose="020F0502020204030204" pitchFamily="34" charset="0"/>
              </a:rPr>
              <a:t>None</a:t>
            </a:r>
            <a:r>
              <a:rPr lang="tr-TR" sz="1800" dirty="0" smtClean="0">
                <a:latin typeface="Calibri" panose="020F0502020204030204" pitchFamily="34" charset="0"/>
              </a:rPr>
              <a:t> </a:t>
            </a:r>
            <a:r>
              <a:rPr lang="tr-TR" sz="1800" dirty="0">
                <a:latin typeface="Calibri" panose="020F0502020204030204" pitchFamily="34" charset="0"/>
              </a:rPr>
              <a:t>of </a:t>
            </a:r>
            <a:r>
              <a:rPr lang="tr-TR" sz="1800" dirty="0" err="1">
                <a:latin typeface="Calibri" panose="020F0502020204030204" pitchFamily="34" charset="0"/>
              </a:rPr>
              <a:t>them</a:t>
            </a:r>
            <a:r>
              <a:rPr lang="tr-TR" sz="1800" dirty="0">
                <a:latin typeface="Calibri" panose="020F0502020204030204" pitchFamily="34" charset="0"/>
              </a:rPr>
              <a:t> had </a:t>
            </a:r>
            <a:r>
              <a:rPr lang="tr-TR" sz="1800" dirty="0" err="1">
                <a:latin typeface="Calibri" panose="020F0502020204030204" pitchFamily="34" charset="0"/>
              </a:rPr>
              <a:t>any</a:t>
            </a:r>
            <a:r>
              <a:rPr lang="tr-TR" sz="1800" dirty="0">
                <a:latin typeface="Calibri" panose="020F0502020204030204" pitchFamily="34" charset="0"/>
              </a:rPr>
              <a:t> </a:t>
            </a:r>
            <a:r>
              <a:rPr lang="tr-TR" sz="1800" dirty="0" err="1">
                <a:latin typeface="Calibri" panose="020F0502020204030204" pitchFamily="34" charset="0"/>
              </a:rPr>
              <a:t>systemic</a:t>
            </a:r>
            <a:r>
              <a:rPr lang="tr-TR" sz="1800" dirty="0">
                <a:latin typeface="Calibri" panose="020F0502020204030204" pitchFamily="34" charset="0"/>
              </a:rPr>
              <a:t> </a:t>
            </a:r>
            <a:r>
              <a:rPr lang="tr-TR" sz="1800" dirty="0" err="1">
                <a:latin typeface="Calibri" panose="020F0502020204030204" pitchFamily="34" charset="0"/>
              </a:rPr>
              <a:t>or</a:t>
            </a:r>
            <a:r>
              <a:rPr lang="tr-TR" sz="1800" dirty="0">
                <a:latin typeface="Calibri" panose="020F0502020204030204" pitchFamily="34" charset="0"/>
              </a:rPr>
              <a:t> </a:t>
            </a:r>
            <a:r>
              <a:rPr lang="tr-TR" sz="1800" dirty="0" err="1">
                <a:latin typeface="Calibri" panose="020F0502020204030204" pitchFamily="34" charset="0"/>
              </a:rPr>
              <a:t>ocular</a:t>
            </a:r>
            <a:r>
              <a:rPr lang="tr-TR" sz="1800" dirty="0">
                <a:latin typeface="Calibri" panose="020F0502020204030204" pitchFamily="34" charset="0"/>
              </a:rPr>
              <a:t> </a:t>
            </a:r>
            <a:r>
              <a:rPr lang="tr-TR" sz="1800" dirty="0" err="1">
                <a:latin typeface="Calibri" panose="020F0502020204030204" pitchFamily="34" charset="0"/>
              </a:rPr>
              <a:t>complications</a:t>
            </a:r>
            <a:r>
              <a:rPr lang="tr-TR" sz="1800" dirty="0">
                <a:latin typeface="Calibri" panose="020F0502020204030204" pitchFamily="34" charset="0"/>
              </a:rPr>
              <a:t>. </a:t>
            </a:r>
            <a:endParaRPr lang="tr-TR" sz="1800" dirty="0" smtClean="0">
              <a:latin typeface="Calibri" panose="020F0502020204030204" pitchFamily="34" charset="0"/>
            </a:endParaRPr>
          </a:p>
          <a:p>
            <a:pPr lvl="0"/>
            <a:endParaRPr lang="tr-TR" sz="1800" dirty="0">
              <a:latin typeface="Calibri" panose="020F0502020204030204" pitchFamily="34" charset="0"/>
            </a:endParaRPr>
          </a:p>
          <a:p>
            <a:pPr lvl="0"/>
            <a:endParaRPr lang="tr-TR" sz="1800" dirty="0" smtClean="0">
              <a:latin typeface="Calibri" panose="020F0502020204030204" pitchFamily="34" charset="0"/>
            </a:endParaRPr>
          </a:p>
          <a:p>
            <a:pPr lvl="0"/>
            <a:r>
              <a:rPr lang="tr-TR" sz="1800" dirty="0" err="1" smtClean="0">
                <a:latin typeface="Calibri" panose="020F0502020204030204" pitchFamily="34" charset="0"/>
              </a:rPr>
              <a:t>Eleven</a:t>
            </a:r>
            <a:r>
              <a:rPr lang="tr-TR" sz="1800" dirty="0" smtClean="0">
                <a:latin typeface="Calibri" panose="020F0502020204030204" pitchFamily="34" charset="0"/>
              </a:rPr>
              <a:t> </a:t>
            </a:r>
            <a:r>
              <a:rPr lang="tr-TR" sz="1800" dirty="0">
                <a:latin typeface="Calibri" panose="020F0502020204030204" pitchFamily="34" charset="0"/>
              </a:rPr>
              <a:t>of </a:t>
            </a:r>
            <a:r>
              <a:rPr lang="tr-TR" sz="1800" dirty="0" err="1">
                <a:latin typeface="Calibri" panose="020F0502020204030204" pitchFamily="34" charset="0"/>
              </a:rPr>
              <a:t>the</a:t>
            </a:r>
            <a:r>
              <a:rPr lang="tr-TR" sz="1800" dirty="0">
                <a:latin typeface="Calibri" panose="020F0502020204030204" pitchFamily="34" charset="0"/>
              </a:rPr>
              <a:t> 13 </a:t>
            </a:r>
            <a:r>
              <a:rPr lang="tr-TR" sz="1800" dirty="0" err="1">
                <a:latin typeface="Calibri" panose="020F0502020204030204" pitchFamily="34" charset="0"/>
              </a:rPr>
              <a:t>patients</a:t>
            </a:r>
            <a:r>
              <a:rPr lang="tr-TR" sz="1800" dirty="0">
                <a:latin typeface="Calibri" panose="020F0502020204030204" pitchFamily="34" charset="0"/>
              </a:rPr>
              <a:t> </a:t>
            </a:r>
            <a:r>
              <a:rPr lang="tr-TR" sz="1800" dirty="0" err="1">
                <a:latin typeface="Calibri" panose="020F0502020204030204" pitchFamily="34" charset="0"/>
              </a:rPr>
              <a:t>experienced</a:t>
            </a:r>
            <a:r>
              <a:rPr lang="tr-TR" sz="1800" dirty="0">
                <a:latin typeface="Calibri" panose="020F0502020204030204" pitchFamily="34" charset="0"/>
              </a:rPr>
              <a:t> </a:t>
            </a:r>
            <a:r>
              <a:rPr lang="tr-TR" sz="1800" dirty="0" err="1">
                <a:latin typeface="Calibri" panose="020F0502020204030204" pitchFamily="34" charset="0"/>
              </a:rPr>
              <a:t>visual</a:t>
            </a:r>
            <a:r>
              <a:rPr lang="tr-TR" sz="1800" dirty="0">
                <a:latin typeface="Calibri" panose="020F0502020204030204" pitchFamily="34" charset="0"/>
              </a:rPr>
              <a:t> </a:t>
            </a:r>
            <a:r>
              <a:rPr lang="tr-TR" sz="1800" dirty="0" err="1">
                <a:latin typeface="Calibri" panose="020F0502020204030204" pitchFamily="34" charset="0"/>
              </a:rPr>
              <a:t>acuity</a:t>
            </a:r>
            <a:r>
              <a:rPr lang="tr-TR" sz="1800" dirty="0">
                <a:latin typeface="Calibri" panose="020F0502020204030204" pitchFamily="34" charset="0"/>
              </a:rPr>
              <a:t> </a:t>
            </a:r>
            <a:r>
              <a:rPr lang="tr-TR" sz="1800" dirty="0" err="1">
                <a:latin typeface="Calibri" panose="020F0502020204030204" pitchFamily="34" charset="0"/>
              </a:rPr>
              <a:t>improvement</a:t>
            </a:r>
            <a:r>
              <a:rPr lang="tr-TR" sz="1800" dirty="0">
                <a:latin typeface="Calibri" panose="020F0502020204030204" pitchFamily="34" charset="0"/>
              </a:rPr>
              <a:t>, </a:t>
            </a:r>
            <a:r>
              <a:rPr lang="tr-TR" sz="1800" dirty="0" err="1">
                <a:latin typeface="Calibri" panose="020F0502020204030204" pitchFamily="34" charset="0"/>
              </a:rPr>
              <a:t>the</a:t>
            </a:r>
            <a:r>
              <a:rPr lang="tr-TR" sz="1800" dirty="0">
                <a:latin typeface="Calibri" panose="020F0502020204030204" pitchFamily="34" charset="0"/>
              </a:rPr>
              <a:t> </a:t>
            </a:r>
            <a:r>
              <a:rPr lang="tr-TR" sz="1800" dirty="0" err="1">
                <a:latin typeface="Calibri" panose="020F0502020204030204" pitchFamily="34" charset="0"/>
              </a:rPr>
              <a:t>visual</a:t>
            </a:r>
            <a:r>
              <a:rPr lang="tr-TR" sz="1800" dirty="0">
                <a:latin typeface="Calibri" panose="020F0502020204030204" pitchFamily="34" charset="0"/>
              </a:rPr>
              <a:t> </a:t>
            </a:r>
            <a:r>
              <a:rPr lang="tr-TR" sz="1800" dirty="0" err="1">
                <a:latin typeface="Calibri" panose="020F0502020204030204" pitchFamily="34" charset="0"/>
              </a:rPr>
              <a:t>acuities</a:t>
            </a:r>
            <a:r>
              <a:rPr lang="tr-TR" sz="1800" dirty="0">
                <a:latin typeface="Calibri" panose="020F0502020204030204" pitchFamily="34" charset="0"/>
              </a:rPr>
              <a:t> of </a:t>
            </a:r>
            <a:r>
              <a:rPr lang="tr-TR" sz="1800" dirty="0" err="1">
                <a:latin typeface="Calibri" panose="020F0502020204030204" pitchFamily="34" charset="0"/>
              </a:rPr>
              <a:t>the</a:t>
            </a:r>
            <a:r>
              <a:rPr lang="tr-TR" sz="1800" dirty="0">
                <a:latin typeface="Calibri" panose="020F0502020204030204" pitchFamily="34" charset="0"/>
              </a:rPr>
              <a:t> </a:t>
            </a:r>
            <a:r>
              <a:rPr lang="tr-TR" sz="1800" dirty="0" err="1">
                <a:latin typeface="Calibri" panose="020F0502020204030204" pitchFamily="34" charset="0"/>
              </a:rPr>
              <a:t>remaining</a:t>
            </a:r>
            <a:r>
              <a:rPr lang="tr-TR" sz="1800" dirty="0">
                <a:latin typeface="Calibri" panose="020F0502020204030204" pitchFamily="34" charset="0"/>
              </a:rPr>
              <a:t> </a:t>
            </a:r>
            <a:r>
              <a:rPr lang="tr-TR" sz="1800" dirty="0" err="1">
                <a:latin typeface="Calibri" panose="020F0502020204030204" pitchFamily="34" charset="0"/>
              </a:rPr>
              <a:t>two</a:t>
            </a:r>
            <a:r>
              <a:rPr lang="tr-TR" sz="1800" dirty="0">
                <a:latin typeface="Calibri" panose="020F0502020204030204" pitchFamily="34" charset="0"/>
              </a:rPr>
              <a:t> </a:t>
            </a:r>
            <a:r>
              <a:rPr lang="tr-TR" sz="1800" dirty="0" err="1">
                <a:latin typeface="Calibri" panose="020F0502020204030204" pitchFamily="34" charset="0"/>
              </a:rPr>
              <a:t>patients</a:t>
            </a:r>
            <a:r>
              <a:rPr lang="tr-TR" sz="1800" dirty="0">
                <a:latin typeface="Calibri" panose="020F0502020204030204" pitchFamily="34" charset="0"/>
              </a:rPr>
              <a:t> </a:t>
            </a:r>
            <a:r>
              <a:rPr lang="tr-TR" sz="1800" dirty="0" err="1">
                <a:latin typeface="Calibri" panose="020F0502020204030204" pitchFamily="34" charset="0"/>
              </a:rPr>
              <a:t>were</a:t>
            </a:r>
            <a:r>
              <a:rPr lang="tr-TR" sz="1800" dirty="0">
                <a:latin typeface="Calibri" panose="020F0502020204030204" pitchFamily="34" charset="0"/>
              </a:rPr>
              <a:t> </a:t>
            </a:r>
            <a:r>
              <a:rPr lang="tr-TR" sz="1800" dirty="0" err="1">
                <a:latin typeface="Calibri" panose="020F0502020204030204" pitchFamily="34" charset="0"/>
              </a:rPr>
              <a:t>the</a:t>
            </a:r>
            <a:r>
              <a:rPr lang="tr-TR" sz="1800" dirty="0">
                <a:latin typeface="Calibri" panose="020F0502020204030204" pitchFamily="34" charset="0"/>
              </a:rPr>
              <a:t> </a:t>
            </a:r>
            <a:r>
              <a:rPr lang="tr-TR" sz="1800" dirty="0" err="1">
                <a:latin typeface="Calibri" panose="020F0502020204030204" pitchFamily="34" charset="0"/>
              </a:rPr>
              <a:t>same</a:t>
            </a:r>
            <a:r>
              <a:rPr lang="tr-TR" sz="1800" dirty="0">
                <a:latin typeface="Calibri" panose="020F0502020204030204" pitchFamily="34" charset="0"/>
              </a:rPr>
              <a:t>. </a:t>
            </a:r>
            <a:endParaRPr lang="tr-TR" sz="1800" dirty="0" smtClean="0">
              <a:latin typeface="Calibri" panose="020F0502020204030204" pitchFamily="34" charset="0"/>
            </a:endParaRPr>
          </a:p>
          <a:p>
            <a:pPr lvl="0"/>
            <a:endParaRPr lang="tr-TR" sz="1800" dirty="0">
              <a:latin typeface="Calibri" panose="020F0502020204030204" pitchFamily="34" charset="0"/>
            </a:endParaRPr>
          </a:p>
          <a:p>
            <a:pPr lvl="0"/>
            <a:endParaRPr lang="tr-TR" sz="1800" dirty="0" smtClean="0">
              <a:latin typeface="Calibri" panose="020F0502020204030204" pitchFamily="34" charset="0"/>
            </a:endParaRPr>
          </a:p>
          <a:p>
            <a:pPr lvl="0"/>
            <a:r>
              <a:rPr lang="tr-TR" sz="1800" dirty="0" smtClean="0">
                <a:latin typeface="Calibri" panose="020F0502020204030204" pitchFamily="34" charset="0"/>
              </a:rPr>
              <a:t>All </a:t>
            </a:r>
            <a:r>
              <a:rPr lang="tr-TR" sz="1800" dirty="0">
                <a:latin typeface="Calibri" panose="020F0502020204030204" pitchFamily="34" charset="0"/>
              </a:rPr>
              <a:t>of </a:t>
            </a:r>
            <a:r>
              <a:rPr lang="tr-TR" sz="1800" dirty="0" err="1">
                <a:latin typeface="Calibri" panose="020F0502020204030204" pitchFamily="34" charset="0"/>
              </a:rPr>
              <a:t>the</a:t>
            </a:r>
            <a:r>
              <a:rPr lang="tr-TR" sz="1800" dirty="0">
                <a:latin typeface="Calibri" panose="020F0502020204030204" pitchFamily="34" charset="0"/>
              </a:rPr>
              <a:t> </a:t>
            </a:r>
            <a:r>
              <a:rPr lang="tr-TR" sz="1800" dirty="0" err="1">
                <a:latin typeface="Calibri" panose="020F0502020204030204" pitchFamily="34" charset="0"/>
              </a:rPr>
              <a:t>patients</a:t>
            </a:r>
            <a:r>
              <a:rPr lang="tr-TR" sz="1800" dirty="0">
                <a:latin typeface="Calibri" panose="020F0502020204030204" pitchFamily="34" charset="0"/>
              </a:rPr>
              <a:t> had </a:t>
            </a:r>
            <a:r>
              <a:rPr lang="tr-TR" sz="1800" dirty="0" err="1">
                <a:latin typeface="Calibri" panose="020F0502020204030204" pitchFamily="34" charset="0"/>
              </a:rPr>
              <a:t>improvements</a:t>
            </a:r>
            <a:r>
              <a:rPr lang="tr-TR" sz="1800" dirty="0">
                <a:latin typeface="Calibri" panose="020F0502020204030204" pitchFamily="34" charset="0"/>
              </a:rPr>
              <a:t> in </a:t>
            </a:r>
            <a:r>
              <a:rPr lang="tr-TR" sz="1800" dirty="0" err="1">
                <a:latin typeface="Calibri" panose="020F0502020204030204" pitchFamily="34" charset="0"/>
              </a:rPr>
              <a:t>the</a:t>
            </a:r>
            <a:r>
              <a:rPr lang="tr-TR" sz="1800" dirty="0">
                <a:latin typeface="Calibri" panose="020F0502020204030204" pitchFamily="34" charset="0"/>
              </a:rPr>
              <a:t> </a:t>
            </a:r>
            <a:r>
              <a:rPr lang="tr-TR" sz="1800" dirty="0" err="1">
                <a:latin typeface="Calibri" panose="020F0502020204030204" pitchFamily="34" charset="0"/>
              </a:rPr>
              <a:t>visual</a:t>
            </a:r>
            <a:r>
              <a:rPr lang="tr-TR" sz="1800" dirty="0">
                <a:latin typeface="Calibri" panose="020F0502020204030204" pitchFamily="34" charset="0"/>
              </a:rPr>
              <a:t> </a:t>
            </a:r>
            <a:r>
              <a:rPr lang="tr-TR" sz="1800" dirty="0" err="1">
                <a:latin typeface="Calibri" panose="020F0502020204030204" pitchFamily="34" charset="0"/>
              </a:rPr>
              <a:t>field</a:t>
            </a:r>
            <a:r>
              <a:rPr lang="tr-TR" sz="1800" dirty="0">
                <a:latin typeface="Calibri" panose="020F0502020204030204" pitchFamily="34" charset="0"/>
              </a:rPr>
              <a:t> </a:t>
            </a:r>
            <a:r>
              <a:rPr lang="tr-TR" sz="1800" dirty="0" err="1">
                <a:latin typeface="Calibri" panose="020F0502020204030204" pitchFamily="34" charset="0"/>
              </a:rPr>
              <a:t>and</a:t>
            </a:r>
            <a:r>
              <a:rPr lang="tr-TR" sz="1800" dirty="0">
                <a:latin typeface="Calibri" panose="020F0502020204030204" pitchFamily="34" charset="0"/>
              </a:rPr>
              <a:t> </a:t>
            </a:r>
            <a:r>
              <a:rPr lang="tr-TR" sz="1800" dirty="0" err="1">
                <a:latin typeface="Calibri" panose="020F0502020204030204" pitchFamily="34" charset="0"/>
              </a:rPr>
              <a:t>mf</a:t>
            </a:r>
            <a:r>
              <a:rPr lang="tr-TR" sz="1800" dirty="0">
                <a:latin typeface="Calibri" panose="020F0502020204030204" pitchFamily="34" charset="0"/>
              </a:rPr>
              <a:t> ERG </a:t>
            </a:r>
            <a:r>
              <a:rPr lang="tr-TR" sz="1800" dirty="0" err="1">
                <a:latin typeface="Calibri" panose="020F0502020204030204" pitchFamily="34" charset="0"/>
              </a:rPr>
              <a:t>recordings</a:t>
            </a:r>
            <a:r>
              <a:rPr lang="tr-TR" sz="1800" dirty="0">
                <a:latin typeface="Calibri" panose="020F0502020204030204" pitchFamily="34" charset="0"/>
              </a:rPr>
              <a:t>. </a:t>
            </a:r>
            <a:r>
              <a:rPr lang="tr-TR" sz="1800" dirty="0" err="1">
                <a:latin typeface="Calibri" panose="020F0502020204030204" pitchFamily="34" charset="0"/>
              </a:rPr>
              <a:t>We</a:t>
            </a:r>
            <a:r>
              <a:rPr lang="tr-TR" sz="1800" dirty="0">
                <a:latin typeface="Calibri" panose="020F0502020204030204" pitchFamily="34" charset="0"/>
              </a:rPr>
              <a:t> </a:t>
            </a:r>
            <a:r>
              <a:rPr lang="tr-TR" sz="1800" dirty="0" err="1">
                <a:latin typeface="Calibri" panose="020F0502020204030204" pitchFamily="34" charset="0"/>
              </a:rPr>
              <a:t>found</a:t>
            </a:r>
            <a:r>
              <a:rPr lang="tr-TR" sz="1800" dirty="0">
                <a:latin typeface="Calibri" panose="020F0502020204030204" pitchFamily="34" charset="0"/>
              </a:rPr>
              <a:t> </a:t>
            </a:r>
            <a:r>
              <a:rPr lang="tr-TR" sz="1800" dirty="0" err="1">
                <a:latin typeface="Calibri" panose="020F0502020204030204" pitchFamily="34" charset="0"/>
              </a:rPr>
              <a:t>no</a:t>
            </a:r>
            <a:r>
              <a:rPr lang="tr-TR" sz="1800" dirty="0">
                <a:latin typeface="Calibri" panose="020F0502020204030204" pitchFamily="34" charset="0"/>
              </a:rPr>
              <a:t> </a:t>
            </a:r>
            <a:r>
              <a:rPr lang="tr-TR" sz="1800" dirty="0" err="1">
                <a:latin typeface="Calibri" panose="020F0502020204030204" pitchFamily="34" charset="0"/>
              </a:rPr>
              <a:t>ocular</a:t>
            </a:r>
            <a:r>
              <a:rPr lang="tr-TR" sz="1800" dirty="0">
                <a:latin typeface="Calibri" panose="020F0502020204030204" pitchFamily="34" charset="0"/>
              </a:rPr>
              <a:t> </a:t>
            </a:r>
            <a:r>
              <a:rPr lang="tr-TR" sz="1800" dirty="0" err="1">
                <a:latin typeface="Calibri" panose="020F0502020204030204" pitchFamily="34" charset="0"/>
              </a:rPr>
              <a:t>pathologies</a:t>
            </a:r>
            <a:r>
              <a:rPr lang="tr-TR" sz="1800" dirty="0">
                <a:latin typeface="Calibri" panose="020F0502020204030204" pitchFamily="34" charset="0"/>
              </a:rPr>
              <a:t> on FFA of </a:t>
            </a:r>
            <a:r>
              <a:rPr lang="tr-TR" sz="1800" dirty="0" err="1">
                <a:latin typeface="Calibri" panose="020F0502020204030204" pitchFamily="34" charset="0"/>
              </a:rPr>
              <a:t>the</a:t>
            </a:r>
            <a:r>
              <a:rPr lang="tr-TR" sz="1800" dirty="0">
                <a:latin typeface="Calibri" panose="020F0502020204030204" pitchFamily="34" charset="0"/>
              </a:rPr>
              <a:t> </a:t>
            </a:r>
            <a:r>
              <a:rPr lang="tr-TR" sz="1800" dirty="0" err="1">
                <a:latin typeface="Calibri" panose="020F0502020204030204" pitchFamily="34" charset="0"/>
              </a:rPr>
              <a:t>patients</a:t>
            </a:r>
            <a:r>
              <a:rPr lang="tr-TR" sz="1800" dirty="0">
                <a:latin typeface="Calibri" panose="020F0502020204030204" pitchFamily="34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xmlns="" val="1231987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5" name="Picture 3" descr="C:\Users\Asus\Desktop\KÖK HÜCRE\son hasta fotoları\New Folder\YUCEL_ARIFE_01-01-1980__(0002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13774" y="2214694"/>
            <a:ext cx="4245079" cy="3039694"/>
          </a:xfrm>
          <a:prstGeom prst="rect">
            <a:avLst/>
          </a:prstGeom>
          <a:noFill/>
        </p:spPr>
      </p:pic>
      <p:pic>
        <p:nvPicPr>
          <p:cNvPr id="8" name="Picture 4" descr="C:\Users\Asus\Desktop\TOD, 2018 KONGRE SUNUMLARI\vrc Bİ\KÖK HÜCRE KONUSMA\AYYILDIZT SOL 3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82748" y="2214694"/>
            <a:ext cx="5417348" cy="2930511"/>
          </a:xfrm>
          <a:prstGeom prst="rect">
            <a:avLst/>
          </a:prstGeom>
          <a:noFill/>
        </p:spPr>
      </p:pic>
      <p:sp>
        <p:nvSpPr>
          <p:cNvPr id="9" name="Altbilgi Yer Tutucusu 8"/>
          <p:cNvSpPr>
            <a:spLocks noGrp="1"/>
          </p:cNvSpPr>
          <p:nvPr>
            <p:ph type="ftr" sz="quarter" idx="11"/>
          </p:nvPr>
        </p:nvSpPr>
        <p:spPr>
          <a:xfrm>
            <a:off x="7287904" y="5883275"/>
            <a:ext cx="3990322" cy="640355"/>
          </a:xfrm>
        </p:spPr>
        <p:txBody>
          <a:bodyPr/>
          <a:lstStyle/>
          <a:p>
            <a:r>
              <a:rPr lang="tr-TR" sz="1600" dirty="0" err="1" smtClean="0">
                <a:solidFill>
                  <a:srgbClr val="FF0000"/>
                </a:solidFill>
                <a:latin typeface="Calibri" panose="020F0502020204030204" pitchFamily="34" charset="0"/>
              </a:rPr>
              <a:t>Fundus</a:t>
            </a:r>
            <a:r>
              <a:rPr lang="tr-TR" sz="1600" dirty="0" smtClean="0">
                <a:solidFill>
                  <a:srgbClr val="FF0000"/>
                </a:solidFill>
                <a:latin typeface="Calibri" panose="020F0502020204030204" pitchFamily="34" charset="0"/>
              </a:rPr>
              <a:t> </a:t>
            </a:r>
            <a:r>
              <a:rPr lang="tr-TR" sz="1600" dirty="0" err="1" smtClean="0">
                <a:solidFill>
                  <a:srgbClr val="FF0000"/>
                </a:solidFill>
                <a:latin typeface="Calibri" panose="020F0502020204030204" pitchFamily="34" charset="0"/>
              </a:rPr>
              <a:t>photo</a:t>
            </a:r>
            <a:r>
              <a:rPr lang="tr-TR" sz="1600" dirty="0" smtClean="0">
                <a:solidFill>
                  <a:srgbClr val="FF0000"/>
                </a:solidFill>
                <a:latin typeface="Calibri" panose="020F0502020204030204" pitchFamily="34" charset="0"/>
              </a:rPr>
              <a:t> </a:t>
            </a:r>
            <a:r>
              <a:rPr lang="tr-TR" sz="1600" dirty="0" err="1" smtClean="0">
                <a:solidFill>
                  <a:srgbClr val="FF0000"/>
                </a:solidFill>
                <a:latin typeface="Calibri" panose="020F0502020204030204" pitchFamily="34" charset="0"/>
              </a:rPr>
              <a:t>and</a:t>
            </a:r>
            <a:r>
              <a:rPr lang="tr-TR" sz="1600" dirty="0" smtClean="0">
                <a:solidFill>
                  <a:srgbClr val="FF0000"/>
                </a:solidFill>
                <a:latin typeface="Calibri" panose="020F0502020204030204" pitchFamily="34" charset="0"/>
              </a:rPr>
              <a:t> OCT of a  </a:t>
            </a:r>
            <a:r>
              <a:rPr lang="tr-TR" sz="1600" dirty="0" err="1" smtClean="0">
                <a:solidFill>
                  <a:srgbClr val="FF0000"/>
                </a:solidFill>
                <a:latin typeface="Calibri" panose="020F0502020204030204" pitchFamily="34" charset="0"/>
              </a:rPr>
              <a:t>patient</a:t>
            </a:r>
            <a:endParaRPr lang="tr-TR" sz="1600" dirty="0">
              <a:solidFill>
                <a:srgbClr val="FF000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92619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 dirty="0"/>
          </a:p>
        </p:txBody>
      </p:sp>
      <p:pic>
        <p:nvPicPr>
          <p:cNvPr id="7" name="İçerik Yer Tutucusu 6"/>
          <p:cNvPicPr>
            <a:picLocks noGrp="1" noChangeAspect="1"/>
          </p:cNvPicPr>
          <p:nvPr>
            <p:ph sz="quarter" idx="13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676343" y="1255519"/>
            <a:ext cx="4779304" cy="3548492"/>
          </a:xfrm>
        </p:spPr>
      </p:pic>
      <p:pic>
        <p:nvPicPr>
          <p:cNvPr id="8" name="Resim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91196" y="1255518"/>
            <a:ext cx="4518034" cy="3548493"/>
          </a:xfrm>
          <a:prstGeom prst="rect">
            <a:avLst/>
          </a:prstGeom>
        </p:spPr>
      </p:pic>
      <p:sp>
        <p:nvSpPr>
          <p:cNvPr id="10" name="Altbilgi Yer Tutucusu 9"/>
          <p:cNvSpPr>
            <a:spLocks noGrp="1"/>
          </p:cNvSpPr>
          <p:nvPr>
            <p:ph type="ftr" sz="quarter" idx="11"/>
          </p:nvPr>
        </p:nvSpPr>
        <p:spPr>
          <a:xfrm>
            <a:off x="5268036" y="5390867"/>
            <a:ext cx="6673755" cy="857534"/>
          </a:xfrm>
        </p:spPr>
        <p:txBody>
          <a:bodyPr/>
          <a:lstStyle/>
          <a:p>
            <a:r>
              <a:rPr lang="tr-TR" sz="1600" dirty="0" err="1" smtClean="0">
                <a:solidFill>
                  <a:srgbClr val="FF0000"/>
                </a:solidFill>
                <a:latin typeface="Calibri" panose="020F0502020204030204" pitchFamily="34" charset="0"/>
              </a:rPr>
              <a:t>Multifocal</a:t>
            </a:r>
            <a:r>
              <a:rPr lang="tr-TR" sz="1600" dirty="0" smtClean="0">
                <a:solidFill>
                  <a:srgbClr val="FF0000"/>
                </a:solidFill>
                <a:latin typeface="Calibri" panose="020F0502020204030204" pitchFamily="34" charset="0"/>
              </a:rPr>
              <a:t> ERG of a </a:t>
            </a:r>
            <a:r>
              <a:rPr lang="tr-TR" sz="1600" dirty="0" err="1" smtClean="0">
                <a:solidFill>
                  <a:srgbClr val="FF0000"/>
                </a:solidFill>
                <a:latin typeface="Calibri" panose="020F0502020204030204" pitchFamily="34" charset="0"/>
              </a:rPr>
              <a:t>patient</a:t>
            </a:r>
            <a:r>
              <a:rPr lang="tr-TR" sz="1600" dirty="0" smtClean="0">
                <a:solidFill>
                  <a:srgbClr val="FF0000"/>
                </a:solidFill>
                <a:latin typeface="Calibri" panose="020F0502020204030204" pitchFamily="34" charset="0"/>
              </a:rPr>
              <a:t> </a:t>
            </a:r>
            <a:r>
              <a:rPr lang="tr-TR" sz="1600" dirty="0" err="1" smtClean="0">
                <a:solidFill>
                  <a:srgbClr val="FF0000"/>
                </a:solidFill>
                <a:latin typeface="Calibri" panose="020F0502020204030204" pitchFamily="34" charset="0"/>
              </a:rPr>
              <a:t>before</a:t>
            </a:r>
            <a:r>
              <a:rPr lang="tr-TR" sz="1600" dirty="0" smtClean="0">
                <a:solidFill>
                  <a:srgbClr val="FF0000"/>
                </a:solidFill>
                <a:latin typeface="Calibri" panose="020F0502020204030204" pitchFamily="34" charset="0"/>
              </a:rPr>
              <a:t> </a:t>
            </a:r>
            <a:r>
              <a:rPr lang="tr-TR" sz="1600" dirty="0" err="1" smtClean="0">
                <a:solidFill>
                  <a:srgbClr val="FF0000"/>
                </a:solidFill>
                <a:latin typeface="Calibri" panose="020F0502020204030204" pitchFamily="34" charset="0"/>
              </a:rPr>
              <a:t>and</a:t>
            </a:r>
            <a:r>
              <a:rPr lang="tr-TR" sz="1600" dirty="0" smtClean="0">
                <a:solidFill>
                  <a:srgbClr val="FF0000"/>
                </a:solidFill>
                <a:latin typeface="Calibri" panose="020F0502020204030204" pitchFamily="34" charset="0"/>
              </a:rPr>
              <a:t> </a:t>
            </a:r>
            <a:r>
              <a:rPr lang="tr-TR" sz="1600" dirty="0" err="1" smtClean="0">
                <a:solidFill>
                  <a:srgbClr val="FF0000"/>
                </a:solidFill>
                <a:latin typeface="Calibri" panose="020F0502020204030204" pitchFamily="34" charset="0"/>
              </a:rPr>
              <a:t>six</a:t>
            </a:r>
            <a:r>
              <a:rPr lang="tr-TR" sz="1600" dirty="0" smtClean="0">
                <a:solidFill>
                  <a:srgbClr val="FF0000"/>
                </a:solidFill>
                <a:latin typeface="Calibri" panose="020F0502020204030204" pitchFamily="34" charset="0"/>
              </a:rPr>
              <a:t> </a:t>
            </a:r>
            <a:r>
              <a:rPr lang="tr-TR" sz="1600" dirty="0" err="1" smtClean="0">
                <a:solidFill>
                  <a:srgbClr val="FF0000"/>
                </a:solidFill>
                <a:latin typeface="Calibri" panose="020F0502020204030204" pitchFamily="34" charset="0"/>
              </a:rPr>
              <a:t>months</a:t>
            </a:r>
            <a:r>
              <a:rPr lang="tr-TR" sz="1600" dirty="0">
                <a:solidFill>
                  <a:srgbClr val="FF0000"/>
                </a:solidFill>
                <a:latin typeface="Calibri" panose="020F0502020204030204" pitchFamily="34" charset="0"/>
              </a:rPr>
              <a:t> </a:t>
            </a:r>
            <a:r>
              <a:rPr lang="tr-TR" sz="1600" dirty="0" err="1" smtClean="0">
                <a:solidFill>
                  <a:srgbClr val="FF0000"/>
                </a:solidFill>
                <a:latin typeface="Calibri" panose="020F0502020204030204" pitchFamily="34" charset="0"/>
              </a:rPr>
              <a:t>after</a:t>
            </a:r>
            <a:r>
              <a:rPr lang="tr-TR" sz="1600" dirty="0" smtClean="0">
                <a:solidFill>
                  <a:srgbClr val="FF0000"/>
                </a:solidFill>
                <a:latin typeface="Calibri" panose="020F0502020204030204" pitchFamily="34" charset="0"/>
              </a:rPr>
              <a:t> </a:t>
            </a:r>
            <a:r>
              <a:rPr lang="tr-TR" sz="1600" dirty="0" err="1" smtClean="0">
                <a:solidFill>
                  <a:srgbClr val="FF0000"/>
                </a:solidFill>
                <a:latin typeface="Calibri" panose="020F0502020204030204" pitchFamily="34" charset="0"/>
              </a:rPr>
              <a:t>stem</a:t>
            </a:r>
            <a:r>
              <a:rPr lang="tr-TR" sz="1600" dirty="0" smtClean="0">
                <a:solidFill>
                  <a:srgbClr val="FF0000"/>
                </a:solidFill>
                <a:latin typeface="Calibri" panose="020F0502020204030204" pitchFamily="34" charset="0"/>
              </a:rPr>
              <a:t> </a:t>
            </a:r>
            <a:r>
              <a:rPr lang="tr-TR" sz="1600" dirty="0" err="1" smtClean="0">
                <a:solidFill>
                  <a:srgbClr val="FF0000"/>
                </a:solidFill>
                <a:latin typeface="Calibri" panose="020F0502020204030204" pitchFamily="34" charset="0"/>
              </a:rPr>
              <a:t>cell</a:t>
            </a:r>
            <a:r>
              <a:rPr lang="tr-TR" sz="1600" dirty="0">
                <a:solidFill>
                  <a:srgbClr val="FF0000"/>
                </a:solidFill>
                <a:latin typeface="Calibri" panose="020F0502020204030204" pitchFamily="34" charset="0"/>
              </a:rPr>
              <a:t> </a:t>
            </a:r>
            <a:r>
              <a:rPr lang="tr-TR" sz="1600" dirty="0" err="1" smtClean="0">
                <a:solidFill>
                  <a:srgbClr val="FF0000"/>
                </a:solidFill>
                <a:latin typeface="Calibri" panose="020F0502020204030204" pitchFamily="34" charset="0"/>
              </a:rPr>
              <a:t>treatment</a:t>
            </a:r>
            <a:endParaRPr lang="tr-TR" sz="1600" dirty="0" smtClean="0">
              <a:solidFill>
                <a:srgbClr val="FF0000"/>
              </a:solidFill>
              <a:latin typeface="Calibri" panose="020F0502020204030204" pitchFamily="34" charset="0"/>
            </a:endParaRPr>
          </a:p>
          <a:p>
            <a:r>
              <a:rPr lang="tr-TR" sz="1600" dirty="0" err="1" smtClean="0">
                <a:solidFill>
                  <a:srgbClr val="FF0000"/>
                </a:solidFill>
                <a:latin typeface="Calibri" panose="020F0502020204030204" pitchFamily="34" charset="0"/>
              </a:rPr>
              <a:t>Vision</a:t>
            </a:r>
            <a:r>
              <a:rPr lang="tr-TR" sz="1600" dirty="0" smtClean="0">
                <a:solidFill>
                  <a:srgbClr val="FF0000"/>
                </a:solidFill>
                <a:latin typeface="Calibri" panose="020F0502020204030204" pitchFamily="34" charset="0"/>
              </a:rPr>
              <a:t>: </a:t>
            </a:r>
            <a:r>
              <a:rPr lang="tr-TR" sz="1600" dirty="0" err="1" smtClean="0">
                <a:solidFill>
                  <a:srgbClr val="FF0000"/>
                </a:solidFill>
                <a:latin typeface="Calibri" panose="020F0502020204030204" pitchFamily="34" charset="0"/>
              </a:rPr>
              <a:t>pretreatment</a:t>
            </a:r>
            <a:r>
              <a:rPr lang="tr-TR" sz="1600" dirty="0" smtClean="0">
                <a:solidFill>
                  <a:srgbClr val="FF0000"/>
                </a:solidFill>
                <a:latin typeface="Calibri" panose="020F0502020204030204" pitchFamily="34" charset="0"/>
              </a:rPr>
              <a:t>: 1 </a:t>
            </a:r>
            <a:r>
              <a:rPr lang="tr-TR" sz="1600" dirty="0" err="1" smtClean="0">
                <a:solidFill>
                  <a:srgbClr val="FF0000"/>
                </a:solidFill>
                <a:latin typeface="Calibri" panose="020F0502020204030204" pitchFamily="34" charset="0"/>
              </a:rPr>
              <a:t>meter</a:t>
            </a:r>
            <a:r>
              <a:rPr lang="tr-TR" sz="1600" dirty="0" smtClean="0">
                <a:solidFill>
                  <a:srgbClr val="FF0000"/>
                </a:solidFill>
                <a:latin typeface="Calibri" panose="020F0502020204030204" pitchFamily="34" charset="0"/>
              </a:rPr>
              <a:t> </a:t>
            </a:r>
            <a:r>
              <a:rPr lang="tr-TR" sz="1600" dirty="0" err="1" smtClean="0">
                <a:solidFill>
                  <a:srgbClr val="FF0000"/>
                </a:solidFill>
                <a:latin typeface="Calibri" panose="020F0502020204030204" pitchFamily="34" charset="0"/>
              </a:rPr>
              <a:t>hand</a:t>
            </a:r>
            <a:r>
              <a:rPr lang="tr-TR" sz="1600" dirty="0" smtClean="0">
                <a:solidFill>
                  <a:srgbClr val="FF0000"/>
                </a:solidFill>
                <a:latin typeface="Calibri" panose="020F0502020204030204" pitchFamily="34" charset="0"/>
              </a:rPr>
              <a:t> </a:t>
            </a:r>
            <a:r>
              <a:rPr lang="tr-TR" sz="1600" dirty="0" err="1" smtClean="0">
                <a:solidFill>
                  <a:srgbClr val="FF0000"/>
                </a:solidFill>
                <a:latin typeface="Calibri" panose="020F0502020204030204" pitchFamily="34" charset="0"/>
              </a:rPr>
              <a:t>motion</a:t>
            </a:r>
            <a:r>
              <a:rPr lang="tr-TR" sz="1600" dirty="0" smtClean="0">
                <a:solidFill>
                  <a:srgbClr val="FF0000"/>
                </a:solidFill>
                <a:latin typeface="Calibri" panose="020F0502020204030204" pitchFamily="34" charset="0"/>
              </a:rPr>
              <a:t> </a:t>
            </a:r>
            <a:r>
              <a:rPr lang="tr-TR" sz="1600" dirty="0" err="1" smtClean="0">
                <a:solidFill>
                  <a:srgbClr val="FF0000"/>
                </a:solidFill>
                <a:latin typeface="Calibri" panose="020F0502020204030204" pitchFamily="34" charset="0"/>
              </a:rPr>
              <a:t>after</a:t>
            </a:r>
            <a:r>
              <a:rPr lang="tr-TR" sz="1600" dirty="0" smtClean="0">
                <a:solidFill>
                  <a:srgbClr val="FF0000"/>
                </a:solidFill>
                <a:latin typeface="Calibri" panose="020F0502020204030204" pitchFamily="34" charset="0"/>
              </a:rPr>
              <a:t> </a:t>
            </a:r>
            <a:r>
              <a:rPr lang="tr-TR" sz="1600" dirty="0" err="1" smtClean="0">
                <a:solidFill>
                  <a:srgbClr val="FF0000"/>
                </a:solidFill>
                <a:latin typeface="Calibri" panose="020F0502020204030204" pitchFamily="34" charset="0"/>
              </a:rPr>
              <a:t>treatment</a:t>
            </a:r>
            <a:r>
              <a:rPr lang="tr-TR" sz="1600" dirty="0" smtClean="0">
                <a:solidFill>
                  <a:srgbClr val="FF0000"/>
                </a:solidFill>
                <a:latin typeface="Calibri" panose="020F0502020204030204" pitchFamily="34" charset="0"/>
              </a:rPr>
              <a:t>: 2 </a:t>
            </a:r>
            <a:r>
              <a:rPr lang="tr-TR" sz="1600" dirty="0" err="1" smtClean="0">
                <a:solidFill>
                  <a:srgbClr val="FF0000"/>
                </a:solidFill>
                <a:latin typeface="Calibri" panose="020F0502020204030204" pitchFamily="34" charset="0"/>
              </a:rPr>
              <a:t>meters</a:t>
            </a:r>
            <a:r>
              <a:rPr lang="tr-TR" sz="1600" dirty="0" smtClean="0">
                <a:solidFill>
                  <a:srgbClr val="FF0000"/>
                </a:solidFill>
                <a:latin typeface="Calibri" panose="020F0502020204030204" pitchFamily="34" charset="0"/>
              </a:rPr>
              <a:t> </a:t>
            </a:r>
            <a:r>
              <a:rPr lang="tr-TR" sz="1600" dirty="0" err="1" smtClean="0">
                <a:solidFill>
                  <a:srgbClr val="FF0000"/>
                </a:solidFill>
                <a:latin typeface="Calibri" panose="020F0502020204030204" pitchFamily="34" charset="0"/>
              </a:rPr>
              <a:t>counting</a:t>
            </a:r>
            <a:r>
              <a:rPr lang="tr-TR" sz="1600" dirty="0" smtClean="0">
                <a:solidFill>
                  <a:srgbClr val="FF0000"/>
                </a:solidFill>
                <a:latin typeface="Calibri" panose="020F0502020204030204" pitchFamily="34" charset="0"/>
              </a:rPr>
              <a:t> </a:t>
            </a:r>
            <a:r>
              <a:rPr lang="tr-TR" sz="1600" dirty="0" err="1" smtClean="0">
                <a:solidFill>
                  <a:srgbClr val="FF0000"/>
                </a:solidFill>
                <a:latin typeface="Calibri" panose="020F0502020204030204" pitchFamily="34" charset="0"/>
              </a:rPr>
              <a:t>finger</a:t>
            </a:r>
            <a:endParaRPr lang="tr-TR" sz="1600" dirty="0">
              <a:solidFill>
                <a:srgbClr val="FF000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02644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sz="quarter" idx="13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13775" y="618517"/>
            <a:ext cx="10199632" cy="3424237"/>
          </a:xfrm>
        </p:spPr>
      </p:pic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>
          <a:xfrm>
            <a:off x="5281684" y="5308979"/>
            <a:ext cx="6523629" cy="939421"/>
          </a:xfrm>
        </p:spPr>
        <p:txBody>
          <a:bodyPr/>
          <a:lstStyle/>
          <a:p>
            <a:r>
              <a:rPr lang="tr-TR" sz="1600" dirty="0" smtClean="0">
                <a:solidFill>
                  <a:srgbClr val="FF0000"/>
                </a:solidFill>
                <a:latin typeface="Calibri" panose="020F0502020204030204" pitchFamily="34" charset="0"/>
              </a:rPr>
              <a:t>Visual </a:t>
            </a:r>
            <a:r>
              <a:rPr lang="tr-TR" sz="1600" dirty="0" err="1" smtClean="0">
                <a:solidFill>
                  <a:srgbClr val="FF0000"/>
                </a:solidFill>
                <a:latin typeface="Calibri" panose="020F0502020204030204" pitchFamily="34" charset="0"/>
              </a:rPr>
              <a:t>fields</a:t>
            </a:r>
            <a:r>
              <a:rPr lang="tr-TR" sz="1600" dirty="0" smtClean="0">
                <a:solidFill>
                  <a:srgbClr val="FF0000"/>
                </a:solidFill>
                <a:latin typeface="Calibri" panose="020F0502020204030204" pitchFamily="34" charset="0"/>
              </a:rPr>
              <a:t> of a </a:t>
            </a:r>
            <a:r>
              <a:rPr lang="tr-TR" sz="1600" dirty="0" err="1" smtClean="0">
                <a:solidFill>
                  <a:srgbClr val="FF0000"/>
                </a:solidFill>
                <a:latin typeface="Calibri" panose="020F0502020204030204" pitchFamily="34" charset="0"/>
              </a:rPr>
              <a:t>patient</a:t>
            </a:r>
            <a:r>
              <a:rPr lang="tr-TR" sz="1600" dirty="0" smtClean="0">
                <a:solidFill>
                  <a:srgbClr val="FF0000"/>
                </a:solidFill>
                <a:latin typeface="Calibri" panose="020F0502020204030204" pitchFamily="34" charset="0"/>
              </a:rPr>
              <a:t> </a:t>
            </a:r>
            <a:r>
              <a:rPr lang="tr-TR" sz="1600" dirty="0" err="1" smtClean="0">
                <a:solidFill>
                  <a:srgbClr val="FF0000"/>
                </a:solidFill>
                <a:latin typeface="Calibri" panose="020F0502020204030204" pitchFamily="34" charset="0"/>
              </a:rPr>
              <a:t>before</a:t>
            </a:r>
            <a:r>
              <a:rPr lang="tr-TR" sz="1600" dirty="0" smtClean="0">
                <a:solidFill>
                  <a:srgbClr val="FF0000"/>
                </a:solidFill>
                <a:latin typeface="Calibri" panose="020F0502020204030204" pitchFamily="34" charset="0"/>
              </a:rPr>
              <a:t> </a:t>
            </a:r>
            <a:r>
              <a:rPr lang="tr-TR" sz="1600" dirty="0" err="1" smtClean="0">
                <a:solidFill>
                  <a:srgbClr val="FF0000"/>
                </a:solidFill>
                <a:latin typeface="Calibri" panose="020F0502020204030204" pitchFamily="34" charset="0"/>
              </a:rPr>
              <a:t>first</a:t>
            </a:r>
            <a:r>
              <a:rPr lang="tr-TR" sz="1600" dirty="0" smtClean="0">
                <a:solidFill>
                  <a:srgbClr val="FF0000"/>
                </a:solidFill>
                <a:latin typeface="Calibri" panose="020F0502020204030204" pitchFamily="34" charset="0"/>
              </a:rPr>
              <a:t> </a:t>
            </a:r>
            <a:r>
              <a:rPr lang="tr-TR" sz="1600" dirty="0" err="1" smtClean="0">
                <a:solidFill>
                  <a:srgbClr val="FF0000"/>
                </a:solidFill>
                <a:latin typeface="Calibri" panose="020F0502020204030204" pitchFamily="34" charset="0"/>
              </a:rPr>
              <a:t>and</a:t>
            </a:r>
            <a:r>
              <a:rPr lang="tr-TR" sz="1600" dirty="0" smtClean="0">
                <a:solidFill>
                  <a:srgbClr val="FF0000"/>
                </a:solidFill>
                <a:latin typeface="Calibri" panose="020F0502020204030204" pitchFamily="34" charset="0"/>
              </a:rPr>
              <a:t> </a:t>
            </a:r>
            <a:r>
              <a:rPr lang="tr-TR" sz="1600" dirty="0" err="1" smtClean="0">
                <a:solidFill>
                  <a:srgbClr val="FF0000"/>
                </a:solidFill>
                <a:latin typeface="Calibri" panose="020F0502020204030204" pitchFamily="34" charset="0"/>
              </a:rPr>
              <a:t>sixth</a:t>
            </a:r>
            <a:r>
              <a:rPr lang="tr-TR" sz="1600" dirty="0" smtClean="0">
                <a:solidFill>
                  <a:srgbClr val="FF0000"/>
                </a:solidFill>
                <a:latin typeface="Calibri" panose="020F0502020204030204" pitchFamily="34" charset="0"/>
              </a:rPr>
              <a:t> </a:t>
            </a:r>
            <a:r>
              <a:rPr lang="tr-TR" sz="1600" dirty="0" err="1" smtClean="0">
                <a:solidFill>
                  <a:srgbClr val="FF0000"/>
                </a:solidFill>
                <a:latin typeface="Calibri" panose="020F0502020204030204" pitchFamily="34" charset="0"/>
              </a:rPr>
              <a:t>months</a:t>
            </a:r>
            <a:r>
              <a:rPr lang="tr-TR" sz="1600" dirty="0" smtClean="0">
                <a:solidFill>
                  <a:srgbClr val="FF0000"/>
                </a:solidFill>
                <a:latin typeface="Calibri" panose="020F0502020204030204" pitchFamily="34" charset="0"/>
              </a:rPr>
              <a:t> </a:t>
            </a:r>
            <a:r>
              <a:rPr lang="tr-TR" sz="1600" dirty="0" err="1" smtClean="0">
                <a:solidFill>
                  <a:srgbClr val="FF0000"/>
                </a:solidFill>
                <a:latin typeface="Calibri" panose="020F0502020204030204" pitchFamily="34" charset="0"/>
              </a:rPr>
              <a:t>after</a:t>
            </a:r>
            <a:r>
              <a:rPr lang="tr-TR" sz="1600" dirty="0" smtClean="0">
                <a:solidFill>
                  <a:srgbClr val="FF0000"/>
                </a:solidFill>
                <a:latin typeface="Calibri" panose="020F0502020204030204" pitchFamily="34" charset="0"/>
              </a:rPr>
              <a:t> </a:t>
            </a:r>
            <a:r>
              <a:rPr lang="tr-TR" sz="1600" dirty="0" err="1" smtClean="0">
                <a:solidFill>
                  <a:srgbClr val="FF0000"/>
                </a:solidFill>
                <a:latin typeface="Calibri" panose="020F0502020204030204" pitchFamily="34" charset="0"/>
              </a:rPr>
              <a:t>the</a:t>
            </a:r>
            <a:r>
              <a:rPr lang="tr-TR" sz="1600" dirty="0" smtClean="0">
                <a:solidFill>
                  <a:srgbClr val="FF0000"/>
                </a:solidFill>
                <a:latin typeface="Calibri" panose="020F0502020204030204" pitchFamily="34" charset="0"/>
              </a:rPr>
              <a:t> </a:t>
            </a:r>
            <a:r>
              <a:rPr lang="tr-TR" sz="1600" dirty="0" err="1" smtClean="0">
                <a:solidFill>
                  <a:srgbClr val="FF0000"/>
                </a:solidFill>
                <a:latin typeface="Calibri" panose="020F0502020204030204" pitchFamily="34" charset="0"/>
              </a:rPr>
              <a:t>treatment</a:t>
            </a:r>
            <a:endParaRPr lang="tr-TR" sz="1600" dirty="0" smtClean="0">
              <a:solidFill>
                <a:srgbClr val="FF0000"/>
              </a:solidFill>
              <a:latin typeface="Calibri" panose="020F0502020204030204" pitchFamily="34" charset="0"/>
            </a:endParaRPr>
          </a:p>
          <a:p>
            <a:r>
              <a:rPr lang="tr-TR" sz="1600" dirty="0" err="1" smtClean="0">
                <a:solidFill>
                  <a:srgbClr val="FF0000"/>
                </a:solidFill>
                <a:latin typeface="Calibri" panose="020F0502020204030204" pitchFamily="34" charset="0"/>
              </a:rPr>
              <a:t>Vision</a:t>
            </a:r>
            <a:r>
              <a:rPr lang="tr-TR" sz="1600" dirty="0" smtClean="0">
                <a:solidFill>
                  <a:srgbClr val="FF0000"/>
                </a:solidFill>
                <a:latin typeface="Calibri" panose="020F0502020204030204" pitchFamily="34" charset="0"/>
              </a:rPr>
              <a:t>: </a:t>
            </a:r>
            <a:r>
              <a:rPr lang="tr-TR" sz="1600" dirty="0" err="1" smtClean="0">
                <a:solidFill>
                  <a:srgbClr val="FF0000"/>
                </a:solidFill>
                <a:latin typeface="Calibri" panose="020F0502020204030204" pitchFamily="34" charset="0"/>
              </a:rPr>
              <a:t>before</a:t>
            </a:r>
            <a:r>
              <a:rPr lang="tr-TR" sz="1600" dirty="0" smtClean="0">
                <a:solidFill>
                  <a:srgbClr val="FF0000"/>
                </a:solidFill>
                <a:latin typeface="Calibri" panose="020F0502020204030204" pitchFamily="34" charset="0"/>
              </a:rPr>
              <a:t> </a:t>
            </a:r>
            <a:r>
              <a:rPr lang="tr-TR" sz="1600" dirty="0" err="1" smtClean="0">
                <a:solidFill>
                  <a:srgbClr val="FF0000"/>
                </a:solidFill>
                <a:latin typeface="Calibri" panose="020F0502020204030204" pitchFamily="34" charset="0"/>
              </a:rPr>
              <a:t>treatment</a:t>
            </a:r>
            <a:r>
              <a:rPr lang="tr-TR" sz="1600" dirty="0" smtClean="0">
                <a:solidFill>
                  <a:srgbClr val="FF0000"/>
                </a:solidFill>
                <a:latin typeface="Calibri" panose="020F0502020204030204" pitchFamily="34" charset="0"/>
              </a:rPr>
              <a:t> o.o5 </a:t>
            </a:r>
            <a:r>
              <a:rPr lang="tr-TR" sz="1600" dirty="0" err="1" smtClean="0">
                <a:solidFill>
                  <a:srgbClr val="FF0000"/>
                </a:solidFill>
                <a:latin typeface="Calibri" panose="020F0502020204030204" pitchFamily="34" charset="0"/>
              </a:rPr>
              <a:t>snellen</a:t>
            </a:r>
            <a:r>
              <a:rPr lang="tr-TR" sz="1600" dirty="0" smtClean="0">
                <a:solidFill>
                  <a:srgbClr val="FF0000"/>
                </a:solidFill>
                <a:latin typeface="Calibri" panose="020F0502020204030204" pitchFamily="34" charset="0"/>
              </a:rPr>
              <a:t> </a:t>
            </a:r>
            <a:r>
              <a:rPr lang="tr-TR" sz="1600" dirty="0" err="1" smtClean="0">
                <a:solidFill>
                  <a:srgbClr val="FF0000"/>
                </a:solidFill>
                <a:latin typeface="Calibri" panose="020F0502020204030204" pitchFamily="34" charset="0"/>
              </a:rPr>
              <a:t>line</a:t>
            </a:r>
            <a:r>
              <a:rPr lang="tr-TR" sz="1600" dirty="0" smtClean="0">
                <a:solidFill>
                  <a:srgbClr val="FF0000"/>
                </a:solidFill>
                <a:latin typeface="Calibri" panose="020F0502020204030204" pitchFamily="34" charset="0"/>
              </a:rPr>
              <a:t> </a:t>
            </a:r>
          </a:p>
          <a:p>
            <a:r>
              <a:rPr lang="tr-TR" sz="1600" dirty="0">
                <a:solidFill>
                  <a:srgbClr val="FF0000"/>
                </a:solidFill>
                <a:latin typeface="Calibri" panose="020F0502020204030204" pitchFamily="34" charset="0"/>
              </a:rPr>
              <a:t> </a:t>
            </a:r>
            <a:r>
              <a:rPr lang="tr-TR" sz="1600" dirty="0" smtClean="0">
                <a:solidFill>
                  <a:srgbClr val="FF0000"/>
                </a:solidFill>
                <a:latin typeface="Calibri" panose="020F0502020204030204" pitchFamily="34" charset="0"/>
              </a:rPr>
              <a:t>             </a:t>
            </a:r>
            <a:r>
              <a:rPr lang="tr-TR" sz="1600" dirty="0" err="1" smtClean="0">
                <a:solidFill>
                  <a:srgbClr val="FF0000"/>
                </a:solidFill>
                <a:latin typeface="Calibri" panose="020F0502020204030204" pitchFamily="34" charset="0"/>
              </a:rPr>
              <a:t>after</a:t>
            </a:r>
            <a:r>
              <a:rPr lang="tr-TR" sz="1600" dirty="0" smtClean="0">
                <a:solidFill>
                  <a:srgbClr val="FF0000"/>
                </a:solidFill>
                <a:latin typeface="Calibri" panose="020F0502020204030204" pitchFamily="34" charset="0"/>
              </a:rPr>
              <a:t> </a:t>
            </a:r>
            <a:r>
              <a:rPr lang="tr-TR" sz="1600" dirty="0" err="1" smtClean="0">
                <a:solidFill>
                  <a:srgbClr val="FF0000"/>
                </a:solidFill>
                <a:latin typeface="Calibri" panose="020F0502020204030204" pitchFamily="34" charset="0"/>
              </a:rPr>
              <a:t>treatment</a:t>
            </a:r>
            <a:r>
              <a:rPr lang="tr-TR" sz="1600" dirty="0" smtClean="0">
                <a:solidFill>
                  <a:srgbClr val="FF0000"/>
                </a:solidFill>
                <a:latin typeface="Calibri" panose="020F0502020204030204" pitchFamily="34" charset="0"/>
              </a:rPr>
              <a:t> 0,15 </a:t>
            </a:r>
            <a:r>
              <a:rPr lang="tr-TR" sz="1600" dirty="0" err="1" smtClean="0">
                <a:solidFill>
                  <a:srgbClr val="FF0000"/>
                </a:solidFill>
                <a:latin typeface="Calibri" panose="020F0502020204030204" pitchFamily="34" charset="0"/>
              </a:rPr>
              <a:t>Snellen</a:t>
            </a:r>
            <a:r>
              <a:rPr lang="tr-TR" sz="1600" dirty="0" smtClean="0">
                <a:solidFill>
                  <a:srgbClr val="FF0000"/>
                </a:solidFill>
                <a:latin typeface="Calibri" panose="020F0502020204030204" pitchFamily="34" charset="0"/>
              </a:rPr>
              <a:t> </a:t>
            </a:r>
            <a:r>
              <a:rPr lang="tr-TR" sz="1600" dirty="0" err="1" smtClean="0">
                <a:solidFill>
                  <a:srgbClr val="FF0000"/>
                </a:solidFill>
                <a:latin typeface="Calibri" panose="020F0502020204030204" pitchFamily="34" charset="0"/>
              </a:rPr>
              <a:t>line</a:t>
            </a:r>
            <a:endParaRPr lang="tr-TR" sz="1600" dirty="0">
              <a:solidFill>
                <a:srgbClr val="FF000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7448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913775" y="1"/>
            <a:ext cx="10364451" cy="1300291"/>
          </a:xfrm>
        </p:spPr>
        <p:txBody>
          <a:bodyPr/>
          <a:lstStyle/>
          <a:p>
            <a:r>
              <a:rPr lang="tr-TR" dirty="0" err="1" smtClean="0"/>
              <a:t>Dıscussıon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sz="quarter" idx="13"/>
          </p:nvPr>
        </p:nvSpPr>
        <p:spPr>
          <a:xfrm>
            <a:off x="913774" y="955344"/>
            <a:ext cx="10363826" cy="2183641"/>
          </a:xfrm>
        </p:spPr>
        <p:txBody>
          <a:bodyPr/>
          <a:lstStyle/>
          <a:p>
            <a:r>
              <a:rPr lang="tr-TR" b="1" dirty="0"/>
              <a:t> </a:t>
            </a:r>
            <a:endParaRPr lang="tr-TR" dirty="0"/>
          </a:p>
          <a:p>
            <a:endParaRPr lang="tr-TR" dirty="0" smtClean="0"/>
          </a:p>
          <a:p>
            <a:endParaRPr lang="tr-TR" dirty="0"/>
          </a:p>
        </p:txBody>
      </p:sp>
      <p:sp>
        <p:nvSpPr>
          <p:cNvPr id="4" name="Dikdörtgen 3"/>
          <p:cNvSpPr/>
          <p:nvPr/>
        </p:nvSpPr>
        <p:spPr>
          <a:xfrm>
            <a:off x="1216612" y="1444347"/>
            <a:ext cx="9758149" cy="36989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dirty="0" err="1">
                <a:latin typeface="Calibri" panose="020F0502020204030204" pitchFamily="34" charset="0"/>
              </a:rPr>
              <a:t>Clinical</a:t>
            </a:r>
            <a:r>
              <a:rPr lang="tr-TR" dirty="0">
                <a:latin typeface="Calibri" panose="020F0502020204030204" pitchFamily="34" charset="0"/>
              </a:rPr>
              <a:t> </a:t>
            </a:r>
            <a:r>
              <a:rPr lang="tr-TR" dirty="0" err="1">
                <a:latin typeface="Calibri" panose="020F0502020204030204" pitchFamily="34" charset="0"/>
              </a:rPr>
              <a:t>studies</a:t>
            </a:r>
            <a:r>
              <a:rPr lang="tr-TR" dirty="0">
                <a:latin typeface="Calibri" panose="020F0502020204030204" pitchFamily="34" charset="0"/>
              </a:rPr>
              <a:t> </a:t>
            </a:r>
            <a:r>
              <a:rPr lang="tr-TR" dirty="0" err="1">
                <a:latin typeface="Calibri" panose="020F0502020204030204" pitchFamily="34" charset="0"/>
              </a:rPr>
              <a:t>have</a:t>
            </a:r>
            <a:r>
              <a:rPr lang="tr-TR" dirty="0">
                <a:latin typeface="Calibri" panose="020F0502020204030204" pitchFamily="34" charset="0"/>
              </a:rPr>
              <a:t> </a:t>
            </a:r>
            <a:r>
              <a:rPr lang="tr-TR" dirty="0" err="1">
                <a:latin typeface="Calibri" panose="020F0502020204030204" pitchFamily="34" charset="0"/>
              </a:rPr>
              <a:t>shown</a:t>
            </a:r>
            <a:r>
              <a:rPr lang="tr-TR" dirty="0">
                <a:latin typeface="Calibri" panose="020F0502020204030204" pitchFamily="34" charset="0"/>
              </a:rPr>
              <a:t> </a:t>
            </a:r>
            <a:r>
              <a:rPr lang="tr-TR" dirty="0" err="1">
                <a:latin typeface="Calibri" panose="020F0502020204030204" pitchFamily="34" charset="0"/>
              </a:rPr>
              <a:t>that</a:t>
            </a:r>
            <a:r>
              <a:rPr lang="tr-TR" dirty="0">
                <a:latin typeface="Calibri" panose="020F0502020204030204" pitchFamily="34" charset="0"/>
              </a:rPr>
              <a:t> </a:t>
            </a:r>
            <a:r>
              <a:rPr lang="tr-TR" dirty="0" err="1">
                <a:latin typeface="Calibri" panose="020F0502020204030204" pitchFamily="34" charset="0"/>
              </a:rPr>
              <a:t>the</a:t>
            </a:r>
            <a:r>
              <a:rPr lang="tr-TR" dirty="0">
                <a:latin typeface="Calibri" panose="020F0502020204030204" pitchFamily="34" charset="0"/>
              </a:rPr>
              <a:t> </a:t>
            </a:r>
            <a:r>
              <a:rPr lang="tr-TR" dirty="0" err="1">
                <a:latin typeface="Calibri" panose="020F0502020204030204" pitchFamily="34" charset="0"/>
              </a:rPr>
              <a:t>implantation</a:t>
            </a:r>
            <a:r>
              <a:rPr lang="tr-TR" dirty="0">
                <a:latin typeface="Calibri" panose="020F0502020204030204" pitchFamily="34" charset="0"/>
              </a:rPr>
              <a:t> </a:t>
            </a:r>
            <a:r>
              <a:rPr lang="tr-TR" dirty="0" smtClean="0">
                <a:latin typeface="Calibri" panose="020F0502020204030204" pitchFamily="34" charset="0"/>
              </a:rPr>
              <a:t>of </a:t>
            </a:r>
            <a:r>
              <a:rPr lang="tr-TR" dirty="0" err="1" smtClean="0">
                <a:latin typeface="Calibri" panose="020F0502020204030204" pitchFamily="34" charset="0"/>
              </a:rPr>
              <a:t>stem</a:t>
            </a:r>
            <a:r>
              <a:rPr lang="tr-TR" dirty="0" smtClean="0">
                <a:latin typeface="Calibri" panose="020F0502020204030204" pitchFamily="34" charset="0"/>
              </a:rPr>
              <a:t> </a:t>
            </a:r>
            <a:r>
              <a:rPr lang="tr-TR" dirty="0" err="1">
                <a:latin typeface="Calibri" panose="020F0502020204030204" pitchFamily="34" charset="0"/>
              </a:rPr>
              <a:t>cells</a:t>
            </a:r>
            <a:r>
              <a:rPr lang="tr-TR" dirty="0">
                <a:latin typeface="Calibri" panose="020F0502020204030204" pitchFamily="34" charset="0"/>
              </a:rPr>
              <a:t> is </a:t>
            </a:r>
            <a:r>
              <a:rPr lang="tr-TR" dirty="0" err="1">
                <a:latin typeface="Calibri" panose="020F0502020204030204" pitchFamily="34" charset="0"/>
              </a:rPr>
              <a:t>safe</a:t>
            </a:r>
            <a:r>
              <a:rPr lang="tr-TR" dirty="0">
                <a:latin typeface="Calibri" panose="020F0502020204030204" pitchFamily="34" charset="0"/>
              </a:rPr>
              <a:t> </a:t>
            </a:r>
            <a:r>
              <a:rPr lang="tr-TR" dirty="0" err="1">
                <a:latin typeface="Calibri" panose="020F0502020204030204" pitchFamily="34" charset="0"/>
              </a:rPr>
              <a:t>and</a:t>
            </a:r>
            <a:r>
              <a:rPr lang="tr-TR" dirty="0">
                <a:latin typeface="Calibri" panose="020F0502020204030204" pitchFamily="34" charset="0"/>
              </a:rPr>
              <a:t> has </a:t>
            </a:r>
            <a:r>
              <a:rPr lang="tr-TR" dirty="0" err="1">
                <a:latin typeface="Calibri" panose="020F0502020204030204" pitchFamily="34" charset="0"/>
              </a:rPr>
              <a:t>no</a:t>
            </a:r>
            <a:r>
              <a:rPr lang="tr-TR" dirty="0">
                <a:latin typeface="Calibri" panose="020F0502020204030204" pitchFamily="34" charset="0"/>
              </a:rPr>
              <a:t> </a:t>
            </a:r>
            <a:r>
              <a:rPr lang="tr-TR" dirty="0" err="1">
                <a:latin typeface="Calibri" panose="020F0502020204030204" pitchFamily="34" charset="0"/>
              </a:rPr>
              <a:t>serious</a:t>
            </a:r>
            <a:r>
              <a:rPr lang="tr-TR" dirty="0">
                <a:latin typeface="Calibri" panose="020F0502020204030204" pitchFamily="34" charset="0"/>
              </a:rPr>
              <a:t> </a:t>
            </a:r>
            <a:r>
              <a:rPr lang="tr-TR" dirty="0" err="1">
                <a:latin typeface="Calibri" panose="020F0502020204030204" pitchFamily="34" charset="0"/>
              </a:rPr>
              <a:t>adverse</a:t>
            </a:r>
            <a:r>
              <a:rPr lang="tr-TR" dirty="0">
                <a:latin typeface="Calibri" panose="020F0502020204030204" pitchFamily="34" charset="0"/>
              </a:rPr>
              <a:t> </a:t>
            </a:r>
            <a:r>
              <a:rPr lang="tr-TR" dirty="0" err="1" smtClean="0">
                <a:latin typeface="Calibri" panose="020F0502020204030204" pitchFamily="34" charset="0"/>
              </a:rPr>
              <a:t>effects</a:t>
            </a:r>
            <a:r>
              <a:rPr lang="tr-TR" dirty="0" smtClean="0">
                <a:latin typeface="Calibri" panose="020F0502020204030204" pitchFamily="34" charset="0"/>
              </a:rPr>
              <a:t> in </a:t>
            </a:r>
            <a:r>
              <a:rPr lang="tr-TR" dirty="0" err="1" smtClean="0">
                <a:latin typeface="Calibri" panose="020F0502020204030204" pitchFamily="34" charset="0"/>
              </a:rPr>
              <a:t>patients</a:t>
            </a:r>
            <a:r>
              <a:rPr lang="tr-TR" dirty="0" smtClean="0">
                <a:latin typeface="Calibri" panose="020F0502020204030204" pitchFamily="34" charset="0"/>
              </a:rPr>
              <a:t> </a:t>
            </a:r>
            <a:r>
              <a:rPr lang="tr-TR" dirty="0" err="1" smtClean="0">
                <a:latin typeface="Calibri" panose="020F0502020204030204" pitchFamily="34" charset="0"/>
              </a:rPr>
              <a:t>with</a:t>
            </a:r>
            <a:r>
              <a:rPr lang="tr-TR" dirty="0" smtClean="0">
                <a:latin typeface="Calibri" panose="020F0502020204030204" pitchFamily="34" charset="0"/>
              </a:rPr>
              <a:t> </a:t>
            </a:r>
            <a:r>
              <a:rPr lang="tr-TR" dirty="0" err="1" smtClean="0">
                <a:latin typeface="Calibri" panose="020F0502020204030204" pitchFamily="34" charset="0"/>
              </a:rPr>
              <a:t>advanced</a:t>
            </a:r>
            <a:r>
              <a:rPr lang="tr-TR" dirty="0" smtClean="0">
                <a:latin typeface="Calibri" panose="020F0502020204030204" pitchFamily="34" charset="0"/>
              </a:rPr>
              <a:t> </a:t>
            </a:r>
            <a:r>
              <a:rPr lang="tr-TR" dirty="0" err="1" smtClean="0">
                <a:latin typeface="Calibri" panose="020F0502020204030204" pitchFamily="34" charset="0"/>
              </a:rPr>
              <a:t>stage</a:t>
            </a:r>
            <a:r>
              <a:rPr lang="tr-TR" dirty="0" smtClean="0">
                <a:latin typeface="Calibri" panose="020F0502020204030204" pitchFamily="34" charset="0"/>
              </a:rPr>
              <a:t> </a:t>
            </a:r>
            <a:r>
              <a:rPr lang="tr-TR" dirty="0" err="1" smtClean="0">
                <a:latin typeface="Calibri" panose="020F0502020204030204" pitchFamily="34" charset="0"/>
              </a:rPr>
              <a:t>retinitis</a:t>
            </a:r>
            <a:r>
              <a:rPr lang="tr-TR" dirty="0" smtClean="0">
                <a:latin typeface="Calibri" panose="020F0502020204030204" pitchFamily="34" charset="0"/>
              </a:rPr>
              <a:t> </a:t>
            </a:r>
            <a:r>
              <a:rPr lang="tr-TR" dirty="0" err="1" smtClean="0">
                <a:latin typeface="Calibri" panose="020F0502020204030204" pitchFamily="34" charset="0"/>
              </a:rPr>
              <a:t>pigmentosa</a:t>
            </a:r>
            <a:r>
              <a:rPr lang="tr-TR" dirty="0" smtClean="0">
                <a:latin typeface="Calibri" panose="020F0502020204030204" pitchFamily="34" charset="0"/>
              </a:rPr>
              <a:t>.</a:t>
            </a:r>
          </a:p>
          <a:p>
            <a:endParaRPr lang="tr-TR" dirty="0">
              <a:latin typeface="Calibri" panose="020F0502020204030204" pitchFamily="34" charset="0"/>
            </a:endParaRPr>
          </a:p>
          <a:p>
            <a:r>
              <a:rPr lang="tr-TR" dirty="0" err="1">
                <a:latin typeface="Calibri" panose="020F0502020204030204" pitchFamily="34" charset="0"/>
              </a:rPr>
              <a:t>In</a:t>
            </a:r>
            <a:r>
              <a:rPr lang="tr-TR" dirty="0">
                <a:latin typeface="Calibri" panose="020F0502020204030204" pitchFamily="34" charset="0"/>
              </a:rPr>
              <a:t> </a:t>
            </a:r>
            <a:r>
              <a:rPr lang="tr-TR" dirty="0" err="1">
                <a:latin typeface="Calibri" panose="020F0502020204030204" pitchFamily="34" charset="0"/>
              </a:rPr>
              <a:t>the</a:t>
            </a:r>
            <a:r>
              <a:rPr lang="tr-TR" dirty="0">
                <a:latin typeface="Calibri" panose="020F0502020204030204" pitchFamily="34" charset="0"/>
              </a:rPr>
              <a:t> Reticell-</a:t>
            </a:r>
            <a:r>
              <a:rPr lang="tr-TR" dirty="0" err="1">
                <a:latin typeface="Calibri" panose="020F0502020204030204" pitchFamily="34" charset="0"/>
              </a:rPr>
              <a:t>clinical</a:t>
            </a:r>
            <a:r>
              <a:rPr lang="tr-TR" dirty="0">
                <a:latin typeface="Calibri" panose="020F0502020204030204" pitchFamily="34" charset="0"/>
              </a:rPr>
              <a:t> </a:t>
            </a:r>
            <a:r>
              <a:rPr lang="tr-TR" dirty="0" err="1">
                <a:latin typeface="Calibri" panose="020F0502020204030204" pitchFamily="34" charset="0"/>
              </a:rPr>
              <a:t>study</a:t>
            </a:r>
            <a:r>
              <a:rPr lang="tr-TR" dirty="0">
                <a:latin typeface="Calibri" panose="020F0502020204030204" pitchFamily="34" charset="0"/>
              </a:rPr>
              <a:t>, </a:t>
            </a:r>
            <a:r>
              <a:rPr lang="tr-TR" dirty="0" err="1">
                <a:latin typeface="Calibri" panose="020F0502020204030204" pitchFamily="34" charset="0"/>
              </a:rPr>
              <a:t>the</a:t>
            </a:r>
            <a:r>
              <a:rPr lang="tr-TR" dirty="0">
                <a:latin typeface="Calibri" panose="020F0502020204030204" pitchFamily="34" charset="0"/>
              </a:rPr>
              <a:t> </a:t>
            </a:r>
            <a:r>
              <a:rPr lang="tr-TR" dirty="0" err="1">
                <a:latin typeface="Calibri" panose="020F0502020204030204" pitchFamily="34" charset="0"/>
              </a:rPr>
              <a:t>researchers</a:t>
            </a:r>
            <a:r>
              <a:rPr lang="tr-TR" dirty="0">
                <a:latin typeface="Calibri" panose="020F0502020204030204" pitchFamily="34" charset="0"/>
              </a:rPr>
              <a:t> </a:t>
            </a:r>
            <a:r>
              <a:rPr lang="tr-TR" dirty="0" err="1">
                <a:latin typeface="Calibri" panose="020F0502020204030204" pitchFamily="34" charset="0"/>
              </a:rPr>
              <a:t>analyzed</a:t>
            </a:r>
            <a:r>
              <a:rPr lang="tr-TR" dirty="0">
                <a:latin typeface="Calibri" panose="020F0502020204030204" pitchFamily="34" charset="0"/>
              </a:rPr>
              <a:t> </a:t>
            </a:r>
            <a:r>
              <a:rPr lang="tr-TR" dirty="0" err="1">
                <a:latin typeface="Calibri" panose="020F0502020204030204" pitchFamily="34" charset="0"/>
              </a:rPr>
              <a:t>the</a:t>
            </a:r>
            <a:r>
              <a:rPr lang="tr-TR" dirty="0">
                <a:latin typeface="Calibri" panose="020F0502020204030204" pitchFamily="34" charset="0"/>
              </a:rPr>
              <a:t> </a:t>
            </a:r>
            <a:r>
              <a:rPr lang="tr-TR" dirty="0" err="1">
                <a:latin typeface="Calibri" panose="020F0502020204030204" pitchFamily="34" charset="0"/>
              </a:rPr>
              <a:t>effect</a:t>
            </a:r>
            <a:r>
              <a:rPr lang="tr-TR" dirty="0">
                <a:latin typeface="Calibri" panose="020F0502020204030204" pitchFamily="34" charset="0"/>
              </a:rPr>
              <a:t> of </a:t>
            </a:r>
            <a:r>
              <a:rPr lang="tr-TR" dirty="0" err="1">
                <a:latin typeface="Calibri" panose="020F0502020204030204" pitchFamily="34" charset="0"/>
              </a:rPr>
              <a:t>intravitreal</a:t>
            </a:r>
            <a:r>
              <a:rPr lang="tr-TR" dirty="0">
                <a:latin typeface="Calibri" panose="020F0502020204030204" pitchFamily="34" charset="0"/>
              </a:rPr>
              <a:t> </a:t>
            </a:r>
            <a:r>
              <a:rPr lang="tr-TR" dirty="0" err="1">
                <a:latin typeface="Calibri" panose="020F0502020204030204" pitchFamily="34" charset="0"/>
              </a:rPr>
              <a:t>use</a:t>
            </a:r>
            <a:r>
              <a:rPr lang="tr-TR" dirty="0">
                <a:latin typeface="Calibri" panose="020F0502020204030204" pitchFamily="34" charset="0"/>
              </a:rPr>
              <a:t> of </a:t>
            </a:r>
            <a:r>
              <a:rPr lang="tr-TR" dirty="0" err="1">
                <a:latin typeface="Calibri" panose="020F0502020204030204" pitchFamily="34" charset="0"/>
              </a:rPr>
              <a:t>autologous</a:t>
            </a:r>
            <a:r>
              <a:rPr lang="tr-TR" dirty="0">
                <a:latin typeface="Calibri" panose="020F0502020204030204" pitchFamily="34" charset="0"/>
              </a:rPr>
              <a:t> bone </a:t>
            </a:r>
            <a:r>
              <a:rPr lang="tr-TR" dirty="0" err="1">
                <a:latin typeface="Calibri" panose="020F0502020204030204" pitchFamily="34" charset="0"/>
              </a:rPr>
              <a:t>marrow-derived</a:t>
            </a:r>
            <a:r>
              <a:rPr lang="tr-TR" dirty="0">
                <a:latin typeface="Calibri" panose="020F0502020204030204" pitchFamily="34" charset="0"/>
              </a:rPr>
              <a:t> </a:t>
            </a:r>
            <a:r>
              <a:rPr lang="tr-TR" dirty="0" err="1">
                <a:latin typeface="Calibri" panose="020F0502020204030204" pitchFamily="34" charset="0"/>
              </a:rPr>
              <a:t>MSCs</a:t>
            </a:r>
            <a:r>
              <a:rPr lang="tr-TR" dirty="0">
                <a:latin typeface="Calibri" panose="020F0502020204030204" pitchFamily="34" charset="0"/>
              </a:rPr>
              <a:t> (</a:t>
            </a:r>
            <a:r>
              <a:rPr lang="tr-TR" dirty="0" err="1">
                <a:latin typeface="Calibri" panose="020F0502020204030204" pitchFamily="34" charset="0"/>
              </a:rPr>
              <a:t>BMSSCs</a:t>
            </a:r>
            <a:r>
              <a:rPr lang="tr-TR" dirty="0">
                <a:latin typeface="Calibri" panose="020F0502020204030204" pitchFamily="34" charset="0"/>
              </a:rPr>
              <a:t>) on </a:t>
            </a:r>
            <a:r>
              <a:rPr lang="tr-TR" dirty="0" err="1">
                <a:latin typeface="Calibri" panose="020F0502020204030204" pitchFamily="34" charset="0"/>
              </a:rPr>
              <a:t>the</a:t>
            </a:r>
            <a:r>
              <a:rPr lang="tr-TR" dirty="0">
                <a:latin typeface="Calibri" panose="020F0502020204030204" pitchFamily="34" charset="0"/>
              </a:rPr>
              <a:t> </a:t>
            </a:r>
            <a:r>
              <a:rPr lang="tr-TR" dirty="0" err="1">
                <a:latin typeface="Calibri" panose="020F0502020204030204" pitchFamily="34" charset="0"/>
              </a:rPr>
              <a:t>quality</a:t>
            </a:r>
            <a:r>
              <a:rPr lang="tr-TR" dirty="0">
                <a:latin typeface="Calibri" panose="020F0502020204030204" pitchFamily="34" charset="0"/>
              </a:rPr>
              <a:t> of life of 20 </a:t>
            </a:r>
            <a:r>
              <a:rPr lang="tr-TR" dirty="0" err="1">
                <a:latin typeface="Calibri" panose="020F0502020204030204" pitchFamily="34" charset="0"/>
              </a:rPr>
              <a:t>patients</a:t>
            </a:r>
            <a:r>
              <a:rPr lang="tr-TR" dirty="0">
                <a:latin typeface="Calibri" panose="020F0502020204030204" pitchFamily="34" charset="0"/>
              </a:rPr>
              <a:t> </a:t>
            </a:r>
            <a:r>
              <a:rPr lang="tr-TR" dirty="0" err="1" smtClean="0">
                <a:latin typeface="Calibri" panose="020F0502020204030204" pitchFamily="34" charset="0"/>
              </a:rPr>
              <a:t>with</a:t>
            </a:r>
            <a:r>
              <a:rPr lang="tr-TR" dirty="0" smtClean="0">
                <a:latin typeface="Calibri" panose="020F0502020204030204" pitchFamily="34" charset="0"/>
              </a:rPr>
              <a:t> RP. </a:t>
            </a:r>
            <a:r>
              <a:rPr lang="tr-TR" dirty="0">
                <a:latin typeface="Calibri" panose="020F0502020204030204" pitchFamily="34" charset="0"/>
              </a:rPr>
              <a:t>Three </a:t>
            </a:r>
            <a:r>
              <a:rPr lang="tr-TR" dirty="0" err="1">
                <a:latin typeface="Calibri" panose="020F0502020204030204" pitchFamily="34" charset="0"/>
              </a:rPr>
              <a:t>months</a:t>
            </a:r>
            <a:r>
              <a:rPr lang="tr-TR" dirty="0">
                <a:latin typeface="Calibri" panose="020F0502020204030204" pitchFamily="34" charset="0"/>
              </a:rPr>
              <a:t> </a:t>
            </a:r>
            <a:r>
              <a:rPr lang="tr-TR" dirty="0" err="1">
                <a:latin typeface="Calibri" panose="020F0502020204030204" pitchFamily="34" charset="0"/>
              </a:rPr>
              <a:t>after</a:t>
            </a:r>
            <a:r>
              <a:rPr lang="tr-TR" dirty="0">
                <a:latin typeface="Calibri" panose="020F0502020204030204" pitchFamily="34" charset="0"/>
              </a:rPr>
              <a:t> </a:t>
            </a:r>
            <a:r>
              <a:rPr lang="tr-TR" dirty="0" err="1">
                <a:latin typeface="Calibri" panose="020F0502020204030204" pitchFamily="34" charset="0"/>
              </a:rPr>
              <a:t>treatment</a:t>
            </a:r>
            <a:r>
              <a:rPr lang="tr-TR" dirty="0">
                <a:latin typeface="Calibri" panose="020F0502020204030204" pitchFamily="34" charset="0"/>
              </a:rPr>
              <a:t>, </a:t>
            </a:r>
            <a:r>
              <a:rPr lang="tr-TR" dirty="0" err="1">
                <a:latin typeface="Calibri" panose="020F0502020204030204" pitchFamily="34" charset="0"/>
              </a:rPr>
              <a:t>they</a:t>
            </a:r>
            <a:r>
              <a:rPr lang="tr-TR" dirty="0">
                <a:latin typeface="Calibri" panose="020F0502020204030204" pitchFamily="34" charset="0"/>
              </a:rPr>
              <a:t> </a:t>
            </a:r>
            <a:r>
              <a:rPr lang="tr-TR" dirty="0" err="1">
                <a:latin typeface="Calibri" panose="020F0502020204030204" pitchFamily="34" charset="0"/>
              </a:rPr>
              <a:t>found</a:t>
            </a:r>
            <a:r>
              <a:rPr lang="tr-TR" dirty="0">
                <a:latin typeface="Calibri" panose="020F0502020204030204" pitchFamily="34" charset="0"/>
              </a:rPr>
              <a:t> a </a:t>
            </a:r>
            <a:r>
              <a:rPr lang="tr-TR" dirty="0" err="1">
                <a:latin typeface="Calibri" panose="020F0502020204030204" pitchFamily="34" charset="0"/>
              </a:rPr>
              <a:t>statistically</a:t>
            </a:r>
            <a:r>
              <a:rPr lang="tr-TR" dirty="0">
                <a:latin typeface="Calibri" panose="020F0502020204030204" pitchFamily="34" charset="0"/>
              </a:rPr>
              <a:t> </a:t>
            </a:r>
            <a:r>
              <a:rPr lang="tr-TR" dirty="0" err="1">
                <a:latin typeface="Calibri" panose="020F0502020204030204" pitchFamily="34" charset="0"/>
              </a:rPr>
              <a:t>significant</a:t>
            </a:r>
            <a:r>
              <a:rPr lang="tr-TR" dirty="0">
                <a:latin typeface="Calibri" panose="020F0502020204030204" pitchFamily="34" charset="0"/>
              </a:rPr>
              <a:t> </a:t>
            </a:r>
            <a:r>
              <a:rPr lang="tr-TR" dirty="0" err="1">
                <a:latin typeface="Calibri" panose="020F0502020204030204" pitchFamily="34" charset="0"/>
              </a:rPr>
              <a:t>improvement</a:t>
            </a:r>
            <a:r>
              <a:rPr lang="tr-TR" dirty="0">
                <a:latin typeface="Calibri" panose="020F0502020204030204" pitchFamily="34" charset="0"/>
              </a:rPr>
              <a:t> in </a:t>
            </a:r>
            <a:r>
              <a:rPr lang="tr-TR" dirty="0" err="1">
                <a:latin typeface="Calibri" panose="020F0502020204030204" pitchFamily="34" charset="0"/>
              </a:rPr>
              <a:t>patients</a:t>
            </a:r>
            <a:r>
              <a:rPr lang="tr-TR" dirty="0">
                <a:latin typeface="Calibri" panose="020F0502020204030204" pitchFamily="34" charset="0"/>
              </a:rPr>
              <a:t>' </a:t>
            </a:r>
            <a:r>
              <a:rPr lang="tr-TR" dirty="0" err="1">
                <a:latin typeface="Calibri" panose="020F0502020204030204" pitchFamily="34" charset="0"/>
              </a:rPr>
              <a:t>quality</a:t>
            </a:r>
            <a:r>
              <a:rPr lang="tr-TR" dirty="0">
                <a:latin typeface="Calibri" panose="020F0502020204030204" pitchFamily="34" charset="0"/>
              </a:rPr>
              <a:t> of life</a:t>
            </a:r>
            <a:r>
              <a:rPr lang="tr-TR" dirty="0" smtClean="0">
                <a:latin typeface="Calibri" panose="020F0502020204030204" pitchFamily="34" charset="0"/>
              </a:rPr>
              <a:t>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tr-TR" dirty="0">
              <a:solidFill>
                <a:srgbClr val="222222"/>
              </a:solidFill>
              <a:latin typeface="Calibri" panose="020F0502020204030204" pitchFamily="34" charset="0"/>
              <a:ea typeface="Times New Roman" panose="02020603050405020304" pitchFamily="18" charset="0"/>
              <a:cs typeface="Courier New" panose="02070309020205020404" pitchFamily="49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tr-TR" dirty="0" smtClean="0">
                <a:solidFill>
                  <a:srgbClr val="22222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ourier New" panose="02070309020205020404" pitchFamily="49" charset="0"/>
              </a:rPr>
              <a:t>Seventeen </a:t>
            </a:r>
            <a:r>
              <a:rPr lang="tr-TR" dirty="0" err="1" smtClean="0">
                <a:solidFill>
                  <a:srgbClr val="22222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ourier New" panose="02070309020205020404" pitchFamily="49" charset="0"/>
              </a:rPr>
              <a:t>patients</a:t>
            </a:r>
            <a:r>
              <a:rPr lang="tr-TR" dirty="0" smtClean="0">
                <a:solidFill>
                  <a:srgbClr val="22222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ourier New" panose="02070309020205020404" pitchFamily="49" charset="0"/>
              </a:rPr>
              <a:t> </a:t>
            </a:r>
            <a:r>
              <a:rPr lang="tr-TR" dirty="0" err="1" smtClean="0">
                <a:solidFill>
                  <a:srgbClr val="22222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ourier New" panose="02070309020205020404" pitchFamily="49" charset="0"/>
              </a:rPr>
              <a:t>with</a:t>
            </a:r>
            <a:r>
              <a:rPr lang="tr-TR" dirty="0" smtClean="0">
                <a:solidFill>
                  <a:srgbClr val="22222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ourier New" panose="02070309020205020404" pitchFamily="49" charset="0"/>
              </a:rPr>
              <a:t> </a:t>
            </a:r>
            <a:r>
              <a:rPr lang="tr-TR" dirty="0" err="1" smtClean="0">
                <a:solidFill>
                  <a:srgbClr val="22222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ourier New" panose="02070309020205020404" pitchFamily="49" charset="0"/>
              </a:rPr>
              <a:t>bilateral</a:t>
            </a:r>
            <a:r>
              <a:rPr lang="tr-TR" dirty="0" smtClean="0">
                <a:solidFill>
                  <a:srgbClr val="22222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ourier New" panose="02070309020205020404" pitchFamily="49" charset="0"/>
              </a:rPr>
              <a:t> </a:t>
            </a:r>
            <a:r>
              <a:rPr lang="tr-TR" dirty="0" err="1" smtClean="0">
                <a:solidFill>
                  <a:srgbClr val="22222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ourier New" panose="02070309020205020404" pitchFamily="49" charset="0"/>
              </a:rPr>
              <a:t>visual</a:t>
            </a:r>
            <a:r>
              <a:rPr lang="tr-TR" dirty="0" smtClean="0">
                <a:solidFill>
                  <a:srgbClr val="22222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ourier New" panose="02070309020205020404" pitchFamily="49" charset="0"/>
              </a:rPr>
              <a:t> </a:t>
            </a:r>
            <a:r>
              <a:rPr lang="tr-TR" dirty="0" err="1" smtClean="0">
                <a:solidFill>
                  <a:srgbClr val="22222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ourier New" panose="02070309020205020404" pitchFamily="49" charset="0"/>
              </a:rPr>
              <a:t>loss</a:t>
            </a:r>
            <a:r>
              <a:rPr lang="tr-TR" dirty="0" smtClean="0">
                <a:solidFill>
                  <a:srgbClr val="22222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ourier New" panose="02070309020205020404" pitchFamily="49" charset="0"/>
              </a:rPr>
              <a:t> </a:t>
            </a:r>
            <a:r>
              <a:rPr lang="tr-TR" dirty="0" err="1" smtClean="0">
                <a:solidFill>
                  <a:srgbClr val="22222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ourier New" panose="02070309020205020404" pitchFamily="49" charset="0"/>
              </a:rPr>
              <a:t>due</a:t>
            </a:r>
            <a:r>
              <a:rPr lang="tr-TR" dirty="0" smtClean="0">
                <a:solidFill>
                  <a:srgbClr val="22222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ourier New" panose="02070309020205020404" pitchFamily="49" charset="0"/>
              </a:rPr>
              <a:t> </a:t>
            </a:r>
            <a:r>
              <a:rPr lang="tr-TR" dirty="0" err="1" smtClean="0">
                <a:solidFill>
                  <a:srgbClr val="22222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ourier New" panose="02070309020205020404" pitchFamily="49" charset="0"/>
              </a:rPr>
              <a:t>to</a:t>
            </a:r>
            <a:r>
              <a:rPr lang="tr-TR" dirty="0" smtClean="0">
                <a:solidFill>
                  <a:srgbClr val="22222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ourier New" panose="02070309020205020404" pitchFamily="49" charset="0"/>
              </a:rPr>
              <a:t> RP </a:t>
            </a:r>
            <a:r>
              <a:rPr lang="tr-TR" dirty="0" err="1" smtClean="0">
                <a:solidFill>
                  <a:srgbClr val="22222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ourier New" panose="02070309020205020404" pitchFamily="49" charset="0"/>
              </a:rPr>
              <a:t>were</a:t>
            </a:r>
            <a:r>
              <a:rPr lang="tr-TR" dirty="0" smtClean="0">
                <a:solidFill>
                  <a:srgbClr val="22222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ourier New" panose="02070309020205020404" pitchFamily="49" charset="0"/>
              </a:rPr>
              <a:t> </a:t>
            </a:r>
            <a:r>
              <a:rPr lang="tr-TR" dirty="0" err="1" smtClean="0">
                <a:solidFill>
                  <a:srgbClr val="22222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ourier New" panose="02070309020205020404" pitchFamily="49" charset="0"/>
              </a:rPr>
              <a:t>included</a:t>
            </a:r>
            <a:r>
              <a:rPr lang="tr-TR" dirty="0" smtClean="0">
                <a:solidFill>
                  <a:srgbClr val="22222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ourier New" panose="02070309020205020404" pitchFamily="49" charset="0"/>
              </a:rPr>
              <a:t> in “Stem Cell </a:t>
            </a:r>
            <a:r>
              <a:rPr lang="tr-TR" dirty="0" err="1" smtClean="0">
                <a:solidFill>
                  <a:srgbClr val="22222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ourier New" panose="02070309020205020404" pitchFamily="49" charset="0"/>
              </a:rPr>
              <a:t>Ophthalmology</a:t>
            </a:r>
            <a:r>
              <a:rPr lang="tr-TR" dirty="0" smtClean="0">
                <a:solidFill>
                  <a:srgbClr val="22222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ourier New" panose="02070309020205020404" pitchFamily="49" charset="0"/>
              </a:rPr>
              <a:t> </a:t>
            </a:r>
            <a:r>
              <a:rPr lang="tr-TR" dirty="0" err="1" smtClean="0">
                <a:solidFill>
                  <a:srgbClr val="22222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ourier New" panose="02070309020205020404" pitchFamily="49" charset="0"/>
              </a:rPr>
              <a:t>Treatment</a:t>
            </a:r>
            <a:r>
              <a:rPr lang="tr-TR" dirty="0" smtClean="0">
                <a:solidFill>
                  <a:srgbClr val="22222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ourier New" panose="02070309020205020404" pitchFamily="49" charset="0"/>
              </a:rPr>
              <a:t> </a:t>
            </a:r>
            <a:r>
              <a:rPr lang="tr-TR" dirty="0" err="1" smtClean="0">
                <a:solidFill>
                  <a:srgbClr val="22222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ourier New" panose="02070309020205020404" pitchFamily="49" charset="0"/>
              </a:rPr>
              <a:t>Study</a:t>
            </a:r>
            <a:r>
              <a:rPr lang="tr-TR" dirty="0" smtClean="0">
                <a:solidFill>
                  <a:srgbClr val="22222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ourier New" panose="02070309020205020404" pitchFamily="49" charset="0"/>
              </a:rPr>
              <a:t> SC (SCOTS) </a:t>
            </a:r>
            <a:r>
              <a:rPr lang="tr-TR" dirty="0" err="1" smtClean="0">
                <a:solidFill>
                  <a:srgbClr val="22222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ourier New" panose="02070309020205020404" pitchFamily="49" charset="0"/>
              </a:rPr>
              <a:t>protocol</a:t>
            </a:r>
            <a:r>
              <a:rPr lang="tr-TR" dirty="0" smtClean="0">
                <a:solidFill>
                  <a:srgbClr val="222222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ourier New" panose="02070309020205020404" pitchFamily="49" charset="0"/>
              </a:rPr>
              <a:t> </a:t>
            </a:r>
            <a:r>
              <a:rPr lang="tr-TR" dirty="0" err="1" smtClean="0">
                <a:solidFill>
                  <a:srgbClr val="22222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ourier New" panose="02070309020205020404" pitchFamily="49" charset="0"/>
              </a:rPr>
              <a:t>and</a:t>
            </a:r>
            <a:r>
              <a:rPr lang="tr-TR" dirty="0" smtClean="0">
                <a:solidFill>
                  <a:srgbClr val="22222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ourier New" panose="02070309020205020404" pitchFamily="49" charset="0"/>
              </a:rPr>
              <a:t> </a:t>
            </a:r>
            <a:r>
              <a:rPr lang="tr-TR" dirty="0" err="1" smtClean="0">
                <a:solidFill>
                  <a:srgbClr val="22222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ourier New" panose="02070309020205020404" pitchFamily="49" charset="0"/>
              </a:rPr>
              <a:t>followed</a:t>
            </a:r>
            <a:r>
              <a:rPr lang="tr-TR" dirty="0" smtClean="0">
                <a:solidFill>
                  <a:srgbClr val="22222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ourier New" panose="02070309020205020404" pitchFamily="49" charset="0"/>
              </a:rPr>
              <a:t> </a:t>
            </a:r>
            <a:r>
              <a:rPr lang="tr-TR" dirty="0" err="1" smtClean="0">
                <a:solidFill>
                  <a:srgbClr val="22222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ourier New" panose="02070309020205020404" pitchFamily="49" charset="0"/>
              </a:rPr>
              <a:t>for</a:t>
            </a:r>
            <a:r>
              <a:rPr lang="tr-TR" dirty="0" smtClean="0">
                <a:solidFill>
                  <a:srgbClr val="22222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ourier New" panose="02070309020205020404" pitchFamily="49" charset="0"/>
              </a:rPr>
              <a:t> at </a:t>
            </a:r>
            <a:r>
              <a:rPr lang="tr-TR" dirty="0" err="1" smtClean="0">
                <a:solidFill>
                  <a:srgbClr val="22222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ourier New" panose="02070309020205020404" pitchFamily="49" charset="0"/>
              </a:rPr>
              <a:t>least</a:t>
            </a:r>
            <a:r>
              <a:rPr lang="tr-TR" dirty="0" smtClean="0">
                <a:solidFill>
                  <a:srgbClr val="22222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ourier New" panose="02070309020205020404" pitchFamily="49" charset="0"/>
              </a:rPr>
              <a:t> 6 </a:t>
            </a:r>
            <a:r>
              <a:rPr lang="tr-TR" dirty="0" err="1" smtClean="0">
                <a:solidFill>
                  <a:srgbClr val="22222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ourier New" panose="02070309020205020404" pitchFamily="49" charset="0"/>
              </a:rPr>
              <a:t>months</a:t>
            </a:r>
            <a:r>
              <a:rPr lang="tr-TR" dirty="0" smtClean="0">
                <a:solidFill>
                  <a:srgbClr val="22222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ourier New" panose="02070309020205020404" pitchFamily="49" charset="0"/>
              </a:rPr>
              <a:t>. </a:t>
            </a:r>
            <a:r>
              <a:rPr lang="tr-TR" dirty="0" err="1" smtClean="0">
                <a:solidFill>
                  <a:srgbClr val="222222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ourier New" panose="02070309020205020404" pitchFamily="49" charset="0"/>
              </a:rPr>
              <a:t>Thirty</a:t>
            </a:r>
            <a:r>
              <a:rPr lang="tr-TR" dirty="0" smtClean="0">
                <a:solidFill>
                  <a:srgbClr val="222222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ourier New" panose="02070309020205020404" pitchFamily="49" charset="0"/>
              </a:rPr>
              <a:t> </a:t>
            </a:r>
            <a:r>
              <a:rPr lang="tr-TR" dirty="0" err="1" smtClean="0">
                <a:solidFill>
                  <a:srgbClr val="222222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ourier New" panose="02070309020205020404" pitchFamily="49" charset="0"/>
              </a:rPr>
              <a:t>three</a:t>
            </a:r>
            <a:r>
              <a:rPr lang="tr-TR" dirty="0" smtClean="0">
                <a:solidFill>
                  <a:srgbClr val="22222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ourier New" panose="02070309020205020404" pitchFamily="49" charset="0"/>
              </a:rPr>
              <a:t> </a:t>
            </a:r>
            <a:r>
              <a:rPr lang="tr-TR" dirty="0" err="1" smtClean="0">
                <a:solidFill>
                  <a:srgbClr val="22222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ourier New" panose="02070309020205020404" pitchFamily="49" charset="0"/>
              </a:rPr>
              <a:t>eyes</a:t>
            </a:r>
            <a:r>
              <a:rPr lang="tr-TR" dirty="0" smtClean="0">
                <a:solidFill>
                  <a:srgbClr val="22222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ourier New" panose="02070309020205020404" pitchFamily="49" charset="0"/>
              </a:rPr>
              <a:t> </a:t>
            </a:r>
            <a:r>
              <a:rPr lang="tr-TR" dirty="0" err="1" smtClean="0">
                <a:solidFill>
                  <a:srgbClr val="22222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ourier New" panose="02070309020205020404" pitchFamily="49" charset="0"/>
              </a:rPr>
              <a:t>were</a:t>
            </a:r>
            <a:r>
              <a:rPr lang="tr-TR" dirty="0" smtClean="0">
                <a:solidFill>
                  <a:srgbClr val="22222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ourier New" panose="02070309020205020404" pitchFamily="49" charset="0"/>
              </a:rPr>
              <a:t> </a:t>
            </a:r>
            <a:r>
              <a:rPr lang="tr-TR" dirty="0" err="1" smtClean="0">
                <a:solidFill>
                  <a:srgbClr val="22222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ourier New" panose="02070309020205020404" pitchFamily="49" charset="0"/>
              </a:rPr>
              <a:t>treated</a:t>
            </a:r>
            <a:r>
              <a:rPr lang="tr-TR" dirty="0" smtClean="0">
                <a:solidFill>
                  <a:srgbClr val="222222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ourier New" panose="02070309020205020404" pitchFamily="49" charset="0"/>
              </a:rPr>
              <a:t> </a:t>
            </a:r>
            <a:r>
              <a:rPr lang="tr-TR" dirty="0" err="1" smtClean="0">
                <a:solidFill>
                  <a:srgbClr val="222222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ourier New" panose="02070309020205020404" pitchFamily="49" charset="0"/>
              </a:rPr>
              <a:t>and</a:t>
            </a:r>
            <a:r>
              <a:rPr lang="tr-TR" dirty="0" smtClean="0">
                <a:solidFill>
                  <a:srgbClr val="22222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ourier New" panose="02070309020205020404" pitchFamily="49" charset="0"/>
              </a:rPr>
              <a:t> 15 </a:t>
            </a:r>
            <a:r>
              <a:rPr lang="tr-TR" dirty="0" err="1" smtClean="0">
                <a:solidFill>
                  <a:srgbClr val="22222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ourier New" panose="02070309020205020404" pitchFamily="49" charset="0"/>
              </a:rPr>
              <a:t>eyes</a:t>
            </a:r>
            <a:r>
              <a:rPr lang="tr-TR" dirty="0" smtClean="0">
                <a:solidFill>
                  <a:srgbClr val="22222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ourier New" panose="02070309020205020404" pitchFamily="49" charset="0"/>
              </a:rPr>
              <a:t> had an </a:t>
            </a:r>
            <a:r>
              <a:rPr lang="tr-TR" dirty="0" err="1" smtClean="0">
                <a:solidFill>
                  <a:srgbClr val="22222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ourier New" panose="02070309020205020404" pitchFamily="49" charset="0"/>
              </a:rPr>
              <a:t>increase</a:t>
            </a:r>
            <a:r>
              <a:rPr lang="tr-TR" dirty="0" smtClean="0">
                <a:solidFill>
                  <a:srgbClr val="22222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ourier New" panose="02070309020205020404" pitchFamily="49" charset="0"/>
              </a:rPr>
              <a:t>, 15 </a:t>
            </a:r>
            <a:r>
              <a:rPr lang="tr-TR" dirty="0" err="1" smtClean="0">
                <a:solidFill>
                  <a:srgbClr val="22222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ourier New" panose="02070309020205020404" pitchFamily="49" charset="0"/>
              </a:rPr>
              <a:t>eyes</a:t>
            </a:r>
            <a:r>
              <a:rPr lang="tr-TR" dirty="0" smtClean="0">
                <a:solidFill>
                  <a:srgbClr val="22222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ourier New" panose="02070309020205020404" pitchFamily="49" charset="0"/>
              </a:rPr>
              <a:t> </a:t>
            </a:r>
            <a:r>
              <a:rPr lang="tr-TR" dirty="0" err="1" smtClean="0">
                <a:solidFill>
                  <a:srgbClr val="22222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ourier New" panose="02070309020205020404" pitchFamily="49" charset="0"/>
              </a:rPr>
              <a:t>remained</a:t>
            </a:r>
            <a:r>
              <a:rPr lang="tr-TR" dirty="0" smtClean="0">
                <a:solidFill>
                  <a:srgbClr val="22222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ourier New" panose="02070309020205020404" pitchFamily="49" charset="0"/>
              </a:rPr>
              <a:t> </a:t>
            </a:r>
            <a:r>
              <a:rPr lang="tr-TR" dirty="0" err="1" smtClean="0">
                <a:solidFill>
                  <a:srgbClr val="22222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ourier New" panose="02070309020205020404" pitchFamily="49" charset="0"/>
              </a:rPr>
              <a:t>stable</a:t>
            </a:r>
            <a:r>
              <a:rPr lang="tr-TR" dirty="0" smtClean="0">
                <a:solidFill>
                  <a:srgbClr val="22222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ourier New" panose="02070309020205020404" pitchFamily="49" charset="0"/>
              </a:rPr>
              <a:t> </a:t>
            </a:r>
            <a:r>
              <a:rPr lang="tr-TR" dirty="0" err="1" smtClean="0">
                <a:solidFill>
                  <a:srgbClr val="22222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ourier New" panose="02070309020205020404" pitchFamily="49" charset="0"/>
              </a:rPr>
              <a:t>and</a:t>
            </a:r>
            <a:r>
              <a:rPr lang="tr-TR" dirty="0" smtClean="0">
                <a:solidFill>
                  <a:srgbClr val="22222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ourier New" panose="02070309020205020404" pitchFamily="49" charset="0"/>
              </a:rPr>
              <a:t> 3 </a:t>
            </a:r>
            <a:r>
              <a:rPr lang="tr-TR" dirty="0" err="1" smtClean="0">
                <a:solidFill>
                  <a:srgbClr val="22222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ourier New" panose="02070309020205020404" pitchFamily="49" charset="0"/>
              </a:rPr>
              <a:t>eyes</a:t>
            </a:r>
            <a:r>
              <a:rPr lang="tr-TR" dirty="0" smtClean="0">
                <a:solidFill>
                  <a:srgbClr val="22222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ourier New" panose="02070309020205020404" pitchFamily="49" charset="0"/>
              </a:rPr>
              <a:t> </a:t>
            </a:r>
            <a:r>
              <a:rPr lang="tr-TR" dirty="0" err="1" smtClean="0">
                <a:solidFill>
                  <a:srgbClr val="22222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ourier New" panose="02070309020205020404" pitchFamily="49" charset="0"/>
              </a:rPr>
              <a:t>deteriorated</a:t>
            </a:r>
            <a:r>
              <a:rPr lang="tr-TR" dirty="0" smtClean="0">
                <a:solidFill>
                  <a:srgbClr val="222222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ourier New" panose="02070309020205020404" pitchFamily="49" charset="0"/>
              </a:rPr>
              <a:t>.</a:t>
            </a:r>
            <a:endParaRPr lang="tr-TR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tr-TR" dirty="0"/>
          </a:p>
          <a:p>
            <a:endParaRPr lang="tr-TR" dirty="0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>
          <a:xfrm>
            <a:off x="0" y="6085274"/>
            <a:ext cx="12191999" cy="772723"/>
          </a:xfrm>
        </p:spPr>
        <p:txBody>
          <a:bodyPr/>
          <a:lstStyle/>
          <a:p>
            <a:r>
              <a:rPr lang="tr-TR" sz="1400" dirty="0" smtClean="0">
                <a:solidFill>
                  <a:srgbClr val="FF0000"/>
                </a:solidFill>
                <a:latin typeface="Calibri" panose="020F0502020204030204" pitchFamily="34" charset="0"/>
              </a:rPr>
              <a:t>*</a:t>
            </a:r>
            <a:r>
              <a:rPr lang="en-US" sz="1400" dirty="0" smtClean="0">
                <a:solidFill>
                  <a:srgbClr val="FF0000"/>
                </a:solidFill>
                <a:latin typeface="Calibri" panose="020F0502020204030204" pitchFamily="34" charset="0"/>
              </a:rPr>
              <a:t>Park </a:t>
            </a:r>
            <a:r>
              <a:rPr lang="en-US" sz="1400" dirty="0">
                <a:solidFill>
                  <a:srgbClr val="FF0000"/>
                </a:solidFill>
                <a:latin typeface="Calibri" panose="020F0502020204030204" pitchFamily="34" charset="0"/>
              </a:rPr>
              <a:t>SS, Bauer G, </a:t>
            </a:r>
            <a:r>
              <a:rPr lang="en-US" sz="1400" dirty="0" err="1">
                <a:solidFill>
                  <a:srgbClr val="FF0000"/>
                </a:solidFill>
                <a:latin typeface="Calibri" panose="020F0502020204030204" pitchFamily="34" charset="0"/>
              </a:rPr>
              <a:t>Abedi</a:t>
            </a:r>
            <a:r>
              <a:rPr lang="en-US" sz="1400" dirty="0">
                <a:solidFill>
                  <a:srgbClr val="FF0000"/>
                </a:solidFill>
                <a:latin typeface="Calibri" panose="020F0502020204030204" pitchFamily="34" charset="0"/>
              </a:rPr>
              <a:t> M, </a:t>
            </a:r>
            <a:r>
              <a:rPr lang="en-US" sz="1400" dirty="0" err="1">
                <a:solidFill>
                  <a:srgbClr val="FF0000"/>
                </a:solidFill>
                <a:latin typeface="Calibri" panose="020F0502020204030204" pitchFamily="34" charset="0"/>
              </a:rPr>
              <a:t>Pontow</a:t>
            </a:r>
            <a:r>
              <a:rPr lang="en-US" sz="1400" dirty="0">
                <a:solidFill>
                  <a:srgbClr val="FF0000"/>
                </a:solidFill>
                <a:latin typeface="Calibri" panose="020F0502020204030204" pitchFamily="34" charset="0"/>
              </a:rPr>
              <a:t> S, </a:t>
            </a:r>
            <a:r>
              <a:rPr lang="en-US" sz="1400" dirty="0" err="1">
                <a:solidFill>
                  <a:srgbClr val="FF0000"/>
                </a:solidFill>
                <a:latin typeface="Calibri" panose="020F0502020204030204" pitchFamily="34" charset="0"/>
              </a:rPr>
              <a:t>Panorgias</a:t>
            </a:r>
            <a:r>
              <a:rPr lang="en-US" sz="1400" dirty="0">
                <a:solidFill>
                  <a:srgbClr val="FF0000"/>
                </a:solidFill>
                <a:latin typeface="Calibri" panose="020F0502020204030204" pitchFamily="34" charset="0"/>
              </a:rPr>
              <a:t> A, </a:t>
            </a:r>
            <a:r>
              <a:rPr lang="en-US" sz="1400" dirty="0" err="1">
                <a:solidFill>
                  <a:srgbClr val="FF0000"/>
                </a:solidFill>
                <a:latin typeface="Calibri" panose="020F0502020204030204" pitchFamily="34" charset="0"/>
              </a:rPr>
              <a:t>Jonnal</a:t>
            </a:r>
            <a:r>
              <a:rPr lang="en-US" sz="1400" dirty="0">
                <a:solidFill>
                  <a:srgbClr val="FF0000"/>
                </a:solidFill>
                <a:latin typeface="Calibri" panose="020F0502020204030204" pitchFamily="34" charset="0"/>
              </a:rPr>
              <a:t> </a:t>
            </a:r>
            <a:r>
              <a:rPr lang="en-US" sz="1400" dirty="0" err="1">
                <a:solidFill>
                  <a:srgbClr val="FF0000"/>
                </a:solidFill>
                <a:latin typeface="Calibri" panose="020F0502020204030204" pitchFamily="34" charset="0"/>
              </a:rPr>
              <a:t>R,Zawadski</a:t>
            </a:r>
            <a:r>
              <a:rPr lang="en-US" sz="1400" dirty="0">
                <a:solidFill>
                  <a:srgbClr val="FF0000"/>
                </a:solidFill>
                <a:latin typeface="Calibri" panose="020F0502020204030204" pitchFamily="34" charset="0"/>
              </a:rPr>
              <a:t> RJ, Werner JS, </a:t>
            </a:r>
            <a:r>
              <a:rPr lang="en-US" sz="1400" dirty="0" err="1">
                <a:solidFill>
                  <a:srgbClr val="FF0000"/>
                </a:solidFill>
                <a:latin typeface="Calibri" panose="020F0502020204030204" pitchFamily="34" charset="0"/>
              </a:rPr>
              <a:t>Nolta</a:t>
            </a:r>
            <a:r>
              <a:rPr lang="en-US" sz="1400" dirty="0">
                <a:solidFill>
                  <a:srgbClr val="FF0000"/>
                </a:solidFill>
                <a:latin typeface="Calibri" panose="020F0502020204030204" pitchFamily="34" charset="0"/>
              </a:rPr>
              <a:t> J. </a:t>
            </a:r>
            <a:r>
              <a:rPr lang="en-US" sz="1400" dirty="0" smtClean="0">
                <a:solidFill>
                  <a:srgbClr val="FF0000"/>
                </a:solidFill>
                <a:latin typeface="Calibri" panose="020F0502020204030204" pitchFamily="34" charset="0"/>
              </a:rPr>
              <a:t>Intravitreal </a:t>
            </a:r>
            <a:r>
              <a:rPr lang="en-US" sz="1400" dirty="0">
                <a:solidFill>
                  <a:srgbClr val="FF0000"/>
                </a:solidFill>
                <a:latin typeface="Calibri" panose="020F0502020204030204" pitchFamily="34" charset="0"/>
              </a:rPr>
              <a:t>autologous bone marrow CD34+ cell therapy for ischemic and degenerative retinal disorders: preliminary phase 1 clinical trial findings. Invest </a:t>
            </a:r>
            <a:r>
              <a:rPr lang="en-US" sz="1400" dirty="0" err="1">
                <a:solidFill>
                  <a:srgbClr val="FF0000"/>
                </a:solidFill>
                <a:latin typeface="Calibri" panose="020F0502020204030204" pitchFamily="34" charset="0"/>
              </a:rPr>
              <a:t>Ophthalmol</a:t>
            </a:r>
            <a:r>
              <a:rPr lang="en-US" sz="1400" dirty="0">
                <a:solidFill>
                  <a:srgbClr val="FF0000"/>
                </a:solidFill>
                <a:latin typeface="Calibri" panose="020F0502020204030204" pitchFamily="34" charset="0"/>
              </a:rPr>
              <a:t> Vis </a:t>
            </a:r>
            <a:r>
              <a:rPr lang="en-US" sz="1400" dirty="0" err="1" smtClean="0">
                <a:solidFill>
                  <a:srgbClr val="FF0000"/>
                </a:solidFill>
                <a:latin typeface="Calibri" panose="020F0502020204030204" pitchFamily="34" charset="0"/>
              </a:rPr>
              <a:t>Sci</a:t>
            </a:r>
            <a:r>
              <a:rPr lang="tr-TR" sz="1400" dirty="0" smtClean="0">
                <a:solidFill>
                  <a:srgbClr val="FF0000"/>
                </a:solidFill>
                <a:latin typeface="Calibri" panose="020F0502020204030204" pitchFamily="34" charset="0"/>
              </a:rPr>
              <a:t> 2015</a:t>
            </a:r>
            <a:r>
              <a:rPr lang="en-US" sz="1400" dirty="0" smtClean="0">
                <a:solidFill>
                  <a:srgbClr val="FF0000"/>
                </a:solidFill>
                <a:latin typeface="Calibri" panose="020F0502020204030204" pitchFamily="34" charset="0"/>
              </a:rPr>
              <a:t> </a:t>
            </a:r>
            <a:r>
              <a:rPr lang="en-US" sz="1400" dirty="0">
                <a:solidFill>
                  <a:srgbClr val="FF0000"/>
                </a:solidFill>
                <a:latin typeface="Calibri" panose="020F0502020204030204" pitchFamily="34" charset="0"/>
              </a:rPr>
              <a:t>56(1):81-9. </a:t>
            </a:r>
            <a:endParaRPr lang="tr-TR" sz="1400" dirty="0" smtClean="0">
              <a:solidFill>
                <a:srgbClr val="FF0000"/>
              </a:solidFill>
              <a:latin typeface="Calibri" panose="020F0502020204030204" pitchFamily="34" charset="0"/>
            </a:endParaRPr>
          </a:p>
          <a:p>
            <a:r>
              <a:rPr lang="tr-TR" sz="1400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*</a:t>
            </a:r>
            <a:r>
              <a:rPr lang="en-US" sz="14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Siqueira</a:t>
            </a:r>
            <a:r>
              <a:rPr lang="en-US" sz="14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RC, </a:t>
            </a:r>
            <a:r>
              <a:rPr lang="en-US" sz="14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Messias</a:t>
            </a:r>
            <a:r>
              <a:rPr lang="en-US" sz="14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A, </a:t>
            </a:r>
            <a:r>
              <a:rPr lang="en-US" sz="14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Messias</a:t>
            </a:r>
            <a:r>
              <a:rPr lang="en-US" sz="14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K, </a:t>
            </a:r>
            <a:r>
              <a:rPr lang="en-US" sz="14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Arcieri</a:t>
            </a:r>
            <a:r>
              <a:rPr lang="en-US" sz="14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RS, Ruiz MA, Souza NF, Martins LC, Jorge R. Quality of </a:t>
            </a:r>
            <a:r>
              <a:rPr lang="en-US" sz="1400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life</a:t>
            </a:r>
            <a:r>
              <a:rPr lang="tr-TR" sz="1400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in </a:t>
            </a:r>
            <a:r>
              <a:rPr lang="en-US" sz="14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patients with retinitis </a:t>
            </a:r>
            <a:r>
              <a:rPr lang="en-US" sz="14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pigmentosa</a:t>
            </a:r>
            <a:r>
              <a:rPr lang="en-US" sz="14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submitted to intravitreal use of bone marrow-derived stem cells (</a:t>
            </a:r>
            <a:r>
              <a:rPr lang="en-US" sz="14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Reticell</a:t>
            </a:r>
            <a:r>
              <a:rPr lang="en-US" sz="14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-clinical trial). Stem Cell Res </a:t>
            </a:r>
            <a:r>
              <a:rPr lang="en-US" sz="14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Ther</a:t>
            </a:r>
            <a:r>
              <a:rPr lang="en-US" sz="14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2015 Mar </a:t>
            </a:r>
            <a:r>
              <a:rPr lang="en-US" sz="1400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14;6:29</a:t>
            </a:r>
            <a:endParaRPr lang="tr-TR" sz="1400" dirty="0" smtClean="0">
              <a:solidFill>
                <a:srgbClr val="FF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tr-TR" sz="1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*Öner </a:t>
            </a:r>
            <a:r>
              <a:rPr lang="tr-TR" sz="1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A, Gönen ZB,  Sinim N, Çetin M,  Özkul Y. </a:t>
            </a:r>
            <a:r>
              <a:rPr lang="tr-TR" sz="1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Subretinal</a:t>
            </a:r>
            <a:r>
              <a:rPr lang="tr-TR" sz="1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1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adipose-tissue</a:t>
            </a:r>
            <a:r>
              <a:rPr lang="tr-TR" sz="1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1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derived</a:t>
            </a:r>
            <a:r>
              <a:rPr lang="tr-TR" sz="1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1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mesenchymal</a:t>
            </a:r>
            <a:r>
              <a:rPr lang="tr-TR" sz="1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1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stem</a:t>
            </a:r>
            <a:r>
              <a:rPr lang="tr-TR" sz="1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1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cell</a:t>
            </a:r>
            <a:r>
              <a:rPr lang="tr-TR" sz="1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1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implantation</a:t>
            </a:r>
            <a:r>
              <a:rPr lang="tr-TR" sz="1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in </a:t>
            </a:r>
            <a:r>
              <a:rPr lang="tr-TR" sz="1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advanced</a:t>
            </a:r>
            <a:r>
              <a:rPr lang="tr-TR" sz="1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1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stage</a:t>
            </a:r>
            <a:r>
              <a:rPr lang="tr-TR" sz="1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1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retinitis</a:t>
            </a:r>
            <a:r>
              <a:rPr lang="tr-TR" sz="1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1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pigmentosa</a:t>
            </a:r>
            <a:r>
              <a:rPr lang="tr-TR" sz="1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A </a:t>
            </a:r>
            <a:r>
              <a:rPr lang="tr-TR" sz="1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Phase</a:t>
            </a:r>
            <a:r>
              <a:rPr lang="tr-TR" sz="1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 </a:t>
            </a:r>
            <a:r>
              <a:rPr lang="tr-TR" sz="1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clinical</a:t>
            </a:r>
            <a:r>
              <a:rPr lang="tr-TR" sz="1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1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safety</a:t>
            </a:r>
            <a:r>
              <a:rPr lang="tr-TR" sz="1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1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study</a:t>
            </a:r>
            <a:r>
              <a:rPr lang="tr-TR" sz="1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Stem Cell </a:t>
            </a:r>
            <a:r>
              <a:rPr lang="tr-TR" sz="1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Research</a:t>
            </a:r>
            <a:r>
              <a:rPr lang="tr-TR" sz="1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1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</a:t>
            </a:r>
            <a:r>
              <a:rPr lang="tr-TR" sz="1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1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Therapy</a:t>
            </a:r>
            <a:r>
              <a:rPr lang="tr-TR" sz="1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2016 </a:t>
            </a:r>
            <a:r>
              <a:rPr lang="tr-TR" sz="1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Dec</a:t>
            </a:r>
            <a:r>
              <a:rPr lang="tr-TR" sz="1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1;7(1):178. </a:t>
            </a:r>
            <a:endParaRPr lang="tr-TR" sz="1400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tr-TR" sz="1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tr-TR" sz="1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Weiss</a:t>
            </a:r>
            <a:r>
              <a:rPr lang="tr-TR" sz="1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JN, </a:t>
            </a:r>
            <a:r>
              <a:rPr lang="tr-TR" sz="1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Levy</a:t>
            </a:r>
            <a:r>
              <a:rPr lang="tr-TR" sz="1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 Stem Cell </a:t>
            </a:r>
            <a:r>
              <a:rPr lang="tr-TR" sz="1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Ophthalmology</a:t>
            </a:r>
            <a:r>
              <a:rPr lang="tr-TR" sz="1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tr-TR" sz="1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Treatment</a:t>
            </a:r>
            <a:r>
              <a:rPr lang="tr-TR" sz="1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tr-TR" sz="1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Study</a:t>
            </a:r>
            <a:r>
              <a:rPr lang="tr-TR" sz="1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 bone </a:t>
            </a:r>
            <a:r>
              <a:rPr lang="tr-TR" sz="1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marrow</a:t>
            </a:r>
            <a:r>
              <a:rPr lang="tr-TR" sz="1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tr-TR" sz="1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derived</a:t>
            </a:r>
            <a:r>
              <a:rPr lang="tr-TR" sz="1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tr-TR" sz="1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stem</a:t>
            </a:r>
            <a:r>
              <a:rPr lang="tr-TR" sz="1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1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cells</a:t>
            </a:r>
            <a:r>
              <a:rPr lang="tr-TR" sz="1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in </a:t>
            </a:r>
            <a:r>
              <a:rPr lang="tr-TR" sz="1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tr-TR" sz="1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tr-TR" sz="1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treatment</a:t>
            </a:r>
            <a:r>
              <a:rPr lang="tr-TR" sz="1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of </a:t>
            </a:r>
            <a:r>
              <a:rPr lang="tr-TR" sz="1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Retinitis</a:t>
            </a:r>
            <a:r>
              <a:rPr lang="tr-TR" sz="1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1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Pigmentosa</a:t>
            </a:r>
            <a:r>
              <a:rPr lang="tr-TR" sz="1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Stem Cell </a:t>
            </a:r>
            <a:r>
              <a:rPr lang="tr-TR" sz="1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Investig</a:t>
            </a:r>
            <a:r>
              <a:rPr lang="tr-TR" sz="1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2018 Mar ;5:18.</a:t>
            </a:r>
          </a:p>
          <a:p>
            <a:endParaRPr lang="tr-TR" sz="1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tr-TR" sz="1400" dirty="0"/>
              <a:t/>
            </a:r>
            <a:br>
              <a:rPr lang="tr-TR" sz="1400" dirty="0"/>
            </a:br>
            <a:endParaRPr lang="tr-TR" sz="1400" dirty="0">
              <a:solidFill>
                <a:srgbClr val="FF0000"/>
              </a:solidFill>
              <a:latin typeface="Calibri" panose="020F0502020204030204" pitchFamily="34" charset="0"/>
            </a:endParaRP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xmlns="" val="4115958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amla">
  <a:themeElements>
    <a:clrScheme name="Damla">
      <a:dk1>
        <a:sysClr val="windowText" lastClr="000000"/>
      </a:dk1>
      <a:lt1>
        <a:sysClr val="window" lastClr="FFFFFF"/>
      </a:lt1>
      <a:dk2>
        <a:srgbClr val="355071"/>
      </a:dk2>
      <a:lt2>
        <a:srgbClr val="AABED7"/>
      </a:lt2>
      <a:accent1>
        <a:srgbClr val="2FA3EE"/>
      </a:accent1>
      <a:accent2>
        <a:srgbClr val="4BCAAD"/>
      </a:accent2>
      <a:accent3>
        <a:srgbClr val="86C157"/>
      </a:accent3>
      <a:accent4>
        <a:srgbClr val="D99C3F"/>
      </a:accent4>
      <a:accent5>
        <a:srgbClr val="CE6633"/>
      </a:accent5>
      <a:accent6>
        <a:srgbClr val="A35DD1"/>
      </a:accent6>
      <a:hlink>
        <a:srgbClr val="56BCFE"/>
      </a:hlink>
      <a:folHlink>
        <a:srgbClr val="97C5E3"/>
      </a:folHlink>
    </a:clrScheme>
    <a:fontScheme name="Damla">
      <a:majorFont>
        <a:latin typeface="Tw Cen M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amla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130000"/>
                <a:satMod val="150000"/>
                <a:lumMod val="112000"/>
              </a:schemeClr>
            </a:gs>
            <a:gs pos="100000">
              <a:schemeClr val="phClr">
                <a:shade val="92000"/>
                <a:satMod val="140000"/>
                <a:lumMod val="11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Droplet" id="{8984A317-299A-4E50-B45D-BFC9EDE2337A}" vid="{A633B6A3-9E7F-4C10-9C98-2517A3134361}"/>
    </a:ext>
  </a:extLst>
</a:theme>
</file>

<file path=ppt/theme/theme2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Damla</Template>
  <TotalTime>462</TotalTime>
  <Words>839</Words>
  <Application>Microsoft Office PowerPoint</Application>
  <PresentationFormat>Özel</PresentationFormat>
  <Paragraphs>74</Paragraphs>
  <Slides>12</Slides>
  <Notes>6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12</vt:i4>
      </vt:variant>
    </vt:vector>
  </HeadingPairs>
  <TitlesOfParts>
    <vt:vector size="13" baseType="lpstr">
      <vt:lpstr>Damla</vt:lpstr>
      <vt:lpstr>Mesenchymal stem cell Implantation In advanced stage retInItIs pIgmentosa: 6 month results of a phase 2 study  </vt:lpstr>
      <vt:lpstr>AIM</vt:lpstr>
      <vt:lpstr>Slayt 3</vt:lpstr>
      <vt:lpstr>method</vt:lpstr>
      <vt:lpstr>Results</vt:lpstr>
      <vt:lpstr>Slayt 6</vt:lpstr>
      <vt:lpstr>Slayt 7</vt:lpstr>
      <vt:lpstr>Slayt 8</vt:lpstr>
      <vt:lpstr>Dıscussıon</vt:lpstr>
      <vt:lpstr>Slayt 10</vt:lpstr>
      <vt:lpstr>conclusıon</vt:lpstr>
      <vt:lpstr>Slayt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Mesenchymal stem cell Implantation In advanced stage retInItIs pIgmentosa: 6 month results of a phase 2 study</dc:title>
  <dc:creator>Windows User</dc:creator>
  <cp:lastModifiedBy>Asus</cp:lastModifiedBy>
  <cp:revision>20</cp:revision>
  <dcterms:created xsi:type="dcterms:W3CDTF">2019-08-26T06:47:36Z</dcterms:created>
  <dcterms:modified xsi:type="dcterms:W3CDTF">2019-09-19T18:57:37Z</dcterms:modified>
</cp:coreProperties>
</file>