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5761038" cy="3240088"/>
  <p:notesSz cx="6858000" cy="9144000"/>
  <p:defaultTextStyle>
    <a:defPPr>
      <a:defRPr lang="tr-TR"/>
    </a:defPPr>
    <a:lvl1pPr marL="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5717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1435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7152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2870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28587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-656" y="-64"/>
      </p:cViewPr>
      <p:guideLst>
        <p:guide orient="horz" pos="1021"/>
        <p:guide pos="18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32078" y="1006528"/>
            <a:ext cx="4896882" cy="694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864156" y="1836050"/>
            <a:ext cx="4032727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4.09.2017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4.09.2017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4176752" y="129754"/>
            <a:ext cx="1296234" cy="276457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88052" y="129754"/>
            <a:ext cx="3792683" cy="27645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4.09.2017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4.09.2017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5082" y="2082057"/>
            <a:ext cx="4896882" cy="643517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5082" y="1373288"/>
            <a:ext cx="4896882" cy="708769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4.09.2017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88052" y="756021"/>
            <a:ext cx="2544458" cy="213830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2928528" y="756021"/>
            <a:ext cx="2544458" cy="213830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4.09.2017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88052" y="725270"/>
            <a:ext cx="2545459" cy="30225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288052" y="1027528"/>
            <a:ext cx="2545459" cy="1866801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2926528" y="725270"/>
            <a:ext cx="2546459" cy="30225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926528" y="1027528"/>
            <a:ext cx="2546459" cy="1866801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4.09.2017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4.09.2017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4.09.2017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8052" y="129003"/>
            <a:ext cx="1895342" cy="54901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252406" y="129004"/>
            <a:ext cx="3220580" cy="27653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88052" y="678019"/>
            <a:ext cx="1895342" cy="2216310"/>
          </a:xfrm>
        </p:spPr>
        <p:txBody>
          <a:bodyPr/>
          <a:lstStyle>
            <a:lvl1pPr marL="0" indent="0">
              <a:buNone/>
              <a:defRPr sz="800"/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4.09.2017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29204" y="2268061"/>
            <a:ext cx="3456623" cy="267758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29204" y="289508"/>
            <a:ext cx="3456623" cy="194405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29204" y="2535819"/>
            <a:ext cx="3456623" cy="380260"/>
          </a:xfrm>
        </p:spPr>
        <p:txBody>
          <a:bodyPr/>
          <a:lstStyle>
            <a:lvl1pPr marL="0" indent="0">
              <a:buNone/>
              <a:defRPr sz="800"/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4.09.2017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288052" y="129754"/>
            <a:ext cx="5184934" cy="540015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88052" y="756021"/>
            <a:ext cx="5184934" cy="2138308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288052" y="3003082"/>
            <a:ext cx="1344242" cy="17250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4.09.2017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1968355" y="3003082"/>
            <a:ext cx="1824329" cy="17250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4128744" y="3003082"/>
            <a:ext cx="1344242" cy="17250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09" indent="-160734" algn="l" defTabSz="51435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Evaluation</a:t>
            </a:r>
            <a:r>
              <a:rPr lang="tr-TR" b="1" dirty="0" smtClean="0"/>
              <a:t> of retina </a:t>
            </a:r>
            <a:r>
              <a:rPr lang="tr-TR" b="1" dirty="0" err="1" smtClean="0"/>
              <a:t>with</a:t>
            </a:r>
            <a:r>
              <a:rPr lang="tr-TR" b="1" dirty="0" smtClean="0"/>
              <a:t> </a:t>
            </a:r>
            <a:r>
              <a:rPr lang="tr-TR" b="1" dirty="0" err="1" smtClean="0"/>
              <a:t>optical</a:t>
            </a:r>
            <a:r>
              <a:rPr lang="tr-TR" b="1" dirty="0" smtClean="0"/>
              <a:t> </a:t>
            </a:r>
            <a:r>
              <a:rPr lang="tr-TR" b="1" dirty="0" err="1" smtClean="0"/>
              <a:t>coherence</a:t>
            </a:r>
            <a:r>
              <a:rPr lang="tr-TR" b="1" dirty="0" smtClean="0"/>
              <a:t> </a:t>
            </a:r>
            <a:r>
              <a:rPr lang="tr-TR" b="1" dirty="0" err="1" smtClean="0"/>
              <a:t>tomography</a:t>
            </a:r>
            <a:r>
              <a:rPr lang="tr-TR" b="1" dirty="0" smtClean="0"/>
              <a:t> in </a:t>
            </a:r>
            <a:r>
              <a:rPr lang="tr-TR" b="1" dirty="0" err="1" smtClean="0"/>
              <a:t>patients</a:t>
            </a:r>
            <a:r>
              <a:rPr lang="tr-TR" b="1" dirty="0" smtClean="0"/>
              <a:t> </a:t>
            </a:r>
            <a:r>
              <a:rPr lang="tr-TR" b="1" dirty="0" err="1" smtClean="0"/>
              <a:t>with</a:t>
            </a:r>
            <a:r>
              <a:rPr lang="tr-TR" b="1" dirty="0" smtClean="0"/>
              <a:t> </a:t>
            </a:r>
            <a:r>
              <a:rPr lang="tr-TR" b="1" dirty="0" err="1" smtClean="0"/>
              <a:t>retinitis</a:t>
            </a:r>
            <a:r>
              <a:rPr lang="tr-TR" b="1" dirty="0" smtClean="0"/>
              <a:t> </a:t>
            </a:r>
            <a:r>
              <a:rPr lang="tr-TR" b="1" dirty="0" err="1" smtClean="0"/>
              <a:t>pigmentosa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Oner</a:t>
            </a:r>
            <a:r>
              <a:rPr lang="en-US" b="1" dirty="0" smtClean="0"/>
              <a:t> A</a:t>
            </a:r>
            <a:r>
              <a:rPr lang="tr-TR" b="1" dirty="0" smtClean="0"/>
              <a:t> et al.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en-US" b="1" dirty="0" err="1" smtClean="0"/>
              <a:t>Erciyes</a:t>
            </a:r>
            <a:r>
              <a:rPr lang="en-US" b="1" dirty="0" smtClean="0"/>
              <a:t> University Medical Faculty, Ophthalmology Department</a:t>
            </a:r>
            <a:endParaRPr lang="tr-TR" b="1" dirty="0" smtClean="0"/>
          </a:p>
          <a:p>
            <a:r>
              <a:rPr lang="tr-TR" b="1" dirty="0" smtClean="0"/>
              <a:t>Kayseri-TURKEY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Purpose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Evaluation of the relationship between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</a:t>
            </a:r>
            <a:r>
              <a:rPr lang="en-US" dirty="0" smtClean="0"/>
              <a:t>macular optical coherence tomography (OCT)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</a:t>
            </a:r>
            <a:r>
              <a:rPr lang="en-US" dirty="0" smtClean="0"/>
              <a:t>parameters with visual functions in patients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</a:t>
            </a:r>
            <a:r>
              <a:rPr lang="en-US" dirty="0" smtClean="0"/>
              <a:t> with retinitis </a:t>
            </a:r>
            <a:r>
              <a:rPr lang="en-US" dirty="0" err="1" smtClean="0"/>
              <a:t>pigmentosa</a:t>
            </a:r>
            <a:r>
              <a:rPr lang="en-US" dirty="0" smtClean="0"/>
              <a:t> (RP).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Material and Method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One hundred and fifty-three eyes of 79 patients were included into the study. </a:t>
            </a:r>
            <a:endParaRPr lang="tr-TR" dirty="0" smtClean="0"/>
          </a:p>
          <a:p>
            <a:r>
              <a:rPr lang="en-US" dirty="0" smtClean="0"/>
              <a:t>Mean visual acuity of the patients were converted to </a:t>
            </a:r>
            <a:r>
              <a:rPr lang="en-US" dirty="0" err="1" smtClean="0"/>
              <a:t>logMAR</a:t>
            </a:r>
            <a:r>
              <a:rPr lang="en-US" dirty="0" smtClean="0"/>
              <a:t> values. </a:t>
            </a:r>
            <a:endParaRPr lang="tr-TR" dirty="0" smtClean="0"/>
          </a:p>
          <a:p>
            <a:r>
              <a:rPr lang="en-US" dirty="0" smtClean="0"/>
              <a:t>Integrity of the outer retinal layers, presence of </a:t>
            </a:r>
            <a:r>
              <a:rPr lang="en-US" dirty="0" err="1" smtClean="0"/>
              <a:t>cystoid</a:t>
            </a:r>
            <a:r>
              <a:rPr lang="en-US" dirty="0" smtClean="0"/>
              <a:t> macular edema (CME) and </a:t>
            </a:r>
            <a:r>
              <a:rPr lang="en-US" dirty="0" err="1" smtClean="0"/>
              <a:t>vitreoretinal</a:t>
            </a:r>
            <a:r>
              <a:rPr lang="en-US" dirty="0" smtClean="0"/>
              <a:t> surface abnormalities were evaluated, and central macular thickness (CMT) was calculated with OCT. 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Mean visual acuity was 1.2 ± 0.9 </a:t>
            </a:r>
            <a:r>
              <a:rPr lang="en-US" dirty="0" err="1" smtClean="0"/>
              <a:t>logMAR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smtClean="0"/>
              <a:t>Mean CMT was 199.95±149.47 µm in RP group. This value was 316.82 ± 208.35 µm in cases with CME, and 179.27 ± 126.70 µm when cases with CME were withdrawn.</a:t>
            </a:r>
            <a:endParaRPr lang="tr-TR" dirty="0" smtClean="0"/>
          </a:p>
          <a:p>
            <a:r>
              <a:rPr lang="en-US" dirty="0" smtClean="0"/>
              <a:t>There was a negative correlation between the patients’ ages and visual acuities with their CMT.</a:t>
            </a:r>
            <a:endParaRPr lang="tr-TR" dirty="0" smtClean="0"/>
          </a:p>
          <a:p>
            <a:r>
              <a:rPr lang="en-US" dirty="0" smtClean="0"/>
              <a:t>Twelve of the eyes (8%) had </a:t>
            </a:r>
            <a:r>
              <a:rPr lang="en-US" dirty="0" err="1" smtClean="0"/>
              <a:t>epiretinal</a:t>
            </a:r>
            <a:r>
              <a:rPr lang="en-US" dirty="0" smtClean="0"/>
              <a:t> membrane while 9 eyes (6%) had macular hole. </a:t>
            </a:r>
            <a:endParaRPr lang="tr-TR" dirty="0" smtClean="0"/>
          </a:p>
          <a:p>
            <a:r>
              <a:rPr lang="en-US" dirty="0" smtClean="0"/>
              <a:t>All patients had </a:t>
            </a:r>
            <a:r>
              <a:rPr lang="en-US" dirty="0" err="1" smtClean="0"/>
              <a:t>disintegrity</a:t>
            </a:r>
            <a:r>
              <a:rPr lang="en-US" dirty="0" smtClean="0"/>
              <a:t> of outer retinal layers of varying degrees.  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536" y="293246"/>
            <a:ext cx="1657146" cy="92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612" y="1483962"/>
            <a:ext cx="4241545" cy="89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etin kutusu"/>
          <p:cNvSpPr txBox="1"/>
          <p:nvPr/>
        </p:nvSpPr>
        <p:spPr>
          <a:xfrm>
            <a:off x="884347" y="2708698"/>
            <a:ext cx="3588803" cy="513603"/>
          </a:xfrm>
          <a:prstGeom prst="rect">
            <a:avLst/>
          </a:prstGeom>
          <a:noFill/>
        </p:spPr>
        <p:txBody>
          <a:bodyPr wrap="none" lIns="51435" tIns="25718" rIns="51435" bIns="25718" rtlCol="0">
            <a:spAutoFit/>
          </a:bodyPr>
          <a:lstStyle/>
          <a:p>
            <a:r>
              <a:rPr lang="tr-TR" dirty="0" err="1" smtClean="0"/>
              <a:t>Figure</a:t>
            </a:r>
            <a:r>
              <a:rPr lang="tr-TR" dirty="0" smtClean="0"/>
              <a:t> 1: </a:t>
            </a:r>
            <a:r>
              <a:rPr lang="tr-TR" dirty="0" err="1" smtClean="0"/>
              <a:t>Color</a:t>
            </a:r>
            <a:r>
              <a:rPr lang="tr-TR" dirty="0" smtClean="0"/>
              <a:t> </a:t>
            </a:r>
            <a:r>
              <a:rPr lang="tr-TR" dirty="0" err="1" smtClean="0"/>
              <a:t>fundus</a:t>
            </a:r>
            <a:r>
              <a:rPr lang="tr-TR" dirty="0" smtClean="0"/>
              <a:t> </a:t>
            </a:r>
            <a:r>
              <a:rPr lang="tr-TR" dirty="0" err="1" smtClean="0"/>
              <a:t>photograph</a:t>
            </a:r>
            <a:r>
              <a:rPr lang="tr-TR" dirty="0" smtClean="0"/>
              <a:t> of </a:t>
            </a:r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 smtClean="0"/>
              <a:t>patient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Figure</a:t>
            </a:r>
            <a:r>
              <a:rPr lang="tr-TR" dirty="0" smtClean="0"/>
              <a:t> 2: OCT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same</a:t>
            </a:r>
            <a:r>
              <a:rPr lang="tr-TR" dirty="0" smtClean="0"/>
              <a:t> </a:t>
            </a:r>
            <a:r>
              <a:rPr lang="tr-TR" dirty="0" err="1" smtClean="0"/>
              <a:t>patient</a:t>
            </a:r>
            <a:r>
              <a:rPr lang="tr-TR" dirty="0" smtClean="0"/>
              <a:t> </a:t>
            </a:r>
            <a:r>
              <a:rPr lang="tr-TR" dirty="0" err="1" smtClean="0"/>
              <a:t>shows</a:t>
            </a:r>
            <a:r>
              <a:rPr lang="tr-TR" dirty="0" smtClean="0"/>
              <a:t> e</a:t>
            </a:r>
            <a:r>
              <a:rPr lang="en-US" dirty="0" err="1" smtClean="0"/>
              <a:t>piretinal</a:t>
            </a:r>
            <a:r>
              <a:rPr lang="en-US" dirty="0" smtClean="0"/>
              <a:t> membrane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</a:p>
          <a:p>
            <a:r>
              <a:rPr lang="en-US" dirty="0" err="1" smtClean="0"/>
              <a:t>disintegrity</a:t>
            </a:r>
            <a:r>
              <a:rPr lang="en-US" dirty="0" smtClean="0"/>
              <a:t> of outer retinal layers</a:t>
            </a:r>
            <a:r>
              <a:rPr lang="tr-TR" dirty="0" smtClean="0"/>
              <a:t>.</a:t>
            </a:r>
            <a:r>
              <a:rPr lang="en-US" dirty="0" smtClean="0"/>
              <a:t>  </a:t>
            </a:r>
            <a:endParaRPr lang="tr-TR" dirty="0" smtClean="0"/>
          </a:p>
        </p:txBody>
      </p:sp>
      <p:sp>
        <p:nvSpPr>
          <p:cNvPr id="9" name="8 Metin kutusu"/>
          <p:cNvSpPr txBox="1"/>
          <p:nvPr/>
        </p:nvSpPr>
        <p:spPr>
          <a:xfrm>
            <a:off x="2517579" y="1279840"/>
            <a:ext cx="523861" cy="205827"/>
          </a:xfrm>
          <a:prstGeom prst="rect">
            <a:avLst/>
          </a:prstGeom>
          <a:noFill/>
        </p:spPr>
        <p:txBody>
          <a:bodyPr wrap="none" lIns="51435" tIns="25718" rIns="51435" bIns="25718" rtlCol="0">
            <a:spAutoFit/>
          </a:bodyPr>
          <a:lstStyle/>
          <a:p>
            <a:r>
              <a:rPr lang="tr-TR" dirty="0" err="1" smtClean="0"/>
              <a:t>Figure</a:t>
            </a:r>
            <a:r>
              <a:rPr lang="tr-TR" dirty="0" smtClean="0"/>
              <a:t> 1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2517579" y="2504576"/>
            <a:ext cx="523861" cy="205827"/>
          </a:xfrm>
          <a:prstGeom prst="rect">
            <a:avLst/>
          </a:prstGeom>
          <a:noFill/>
        </p:spPr>
        <p:txBody>
          <a:bodyPr wrap="none" lIns="51435" tIns="25718" rIns="51435" bIns="25718" rtlCol="0">
            <a:spAutoFit/>
          </a:bodyPr>
          <a:lstStyle/>
          <a:p>
            <a:r>
              <a:rPr lang="tr-TR" dirty="0" err="1" smtClean="0"/>
              <a:t>Figure</a:t>
            </a:r>
            <a:r>
              <a:rPr lang="tr-TR" dirty="0" smtClean="0"/>
              <a:t> 2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b="1" dirty="0" smtClean="0"/>
              <a:t>Conclusion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With the aging and progression of the disease, visual acuity tend to decrease, central macula thins and </a:t>
            </a:r>
            <a:r>
              <a:rPr lang="en-US" dirty="0" err="1" smtClean="0"/>
              <a:t>disintegrity</a:t>
            </a:r>
            <a:r>
              <a:rPr lang="en-US" dirty="0" smtClean="0"/>
              <a:t> in the outer retinal layers increases. </a:t>
            </a:r>
            <a:endParaRPr lang="tr-TR" dirty="0" smtClean="0"/>
          </a:p>
          <a:p>
            <a:r>
              <a:rPr lang="en-US" dirty="0" smtClean="0"/>
              <a:t>Patients have a significant correlation between OCT changes and visual functions. </a:t>
            </a:r>
            <a:endParaRPr lang="tr-TR" dirty="0" smtClean="0"/>
          </a:p>
          <a:p>
            <a:r>
              <a:rPr lang="en-US" dirty="0" smtClean="0"/>
              <a:t>Optical coherence tomography is very helpful in determining retinal structure, morphological abnormalities and assessing the prognosis in patients with RP. 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294</Words>
  <Application>Microsoft Office PowerPoint</Application>
  <PresentationFormat>Özel</PresentationFormat>
  <Paragraphs>27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7" baseType="lpstr">
      <vt:lpstr>Ofis Teması</vt:lpstr>
      <vt:lpstr>Evaluation of retina with optical coherence tomography in patients with retinitis pigmentosa  </vt:lpstr>
      <vt:lpstr>Purpose</vt:lpstr>
      <vt:lpstr>Material and Method</vt:lpstr>
      <vt:lpstr>Results</vt:lpstr>
      <vt:lpstr>Slayt 5</vt:lpstr>
      <vt:lpstr> 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retina with optical coherence tomography in patients with retinitis pigmentosa  </dc:title>
  <dc:creator>Asus</dc:creator>
  <cp:lastModifiedBy>Asus</cp:lastModifiedBy>
  <cp:revision>5</cp:revision>
  <dcterms:created xsi:type="dcterms:W3CDTF">2017-09-03T12:22:38Z</dcterms:created>
  <dcterms:modified xsi:type="dcterms:W3CDTF">2017-09-04T15:24:10Z</dcterms:modified>
</cp:coreProperties>
</file>